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1pPr>
    <a:lvl2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2pPr>
    <a:lvl3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3pPr>
    <a:lvl4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4pPr>
    <a:lvl5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5pPr>
    <a:lvl6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6pPr>
    <a:lvl7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7pPr>
    <a:lvl8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8pPr>
    <a:lvl9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4"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15"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16"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17" name="Lorem Ipsum Dolor"/>
          <p:cNvSpPr txBox="1"/>
          <p:nvPr>
            <p:ph type="body" sz="quarter" idx="13"/>
          </p:nvPr>
        </p:nvSpPr>
        <p:spPr>
          <a:xfrm>
            <a:off x="508000" y="3505200"/>
            <a:ext cx="7200900" cy="508000"/>
          </a:xfrm>
          <a:prstGeom prst="rect">
            <a:avLst/>
          </a:prstGeom>
        </p:spPr>
        <p:txBody>
          <a:bodyPr>
            <a:spAutoFit/>
          </a:bodyPr>
          <a:lstStyle>
            <a:lvl1pPr>
              <a:lnSpc>
                <a:spcPct val="110000"/>
              </a:lnSpc>
              <a:spcBef>
                <a:spcPts val="0"/>
              </a:spcBef>
              <a:defRPr i="1" sz="2400"/>
            </a:lvl1pPr>
          </a:lstStyle>
          <a:p>
            <a:pPr/>
            <a:r>
              <a:t>Lorem Ipsum Dolor</a:t>
            </a:r>
          </a:p>
        </p:txBody>
      </p:sp>
      <p:sp>
        <p:nvSpPr>
          <p:cNvPr id="18"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9" name="Body Level One…"/>
          <p:cNvSpPr txBox="1"/>
          <p:nvPr>
            <p:ph type="body" sz="quarter" idx="1"/>
          </p:nvPr>
        </p:nvSpPr>
        <p:spPr>
          <a:xfrm>
            <a:off x="8280400" y="4140200"/>
            <a:ext cx="4241800" cy="2413000"/>
          </a:xfrm>
          <a:prstGeom prst="rect">
            <a:avLst/>
          </a:prstGeom>
        </p:spPr>
        <p:txBody>
          <a:bodyPr/>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20"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7"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28"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29"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30"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31" name="Lorem Ipsum Dolor"/>
          <p:cNvSpPr txBox="1"/>
          <p:nvPr>
            <p:ph type="body" sz="quarter" idx="13"/>
          </p:nvPr>
        </p:nvSpPr>
        <p:spPr>
          <a:xfrm>
            <a:off x="508000" y="6096000"/>
            <a:ext cx="7200900" cy="508000"/>
          </a:xfrm>
          <a:prstGeom prst="rect">
            <a:avLst/>
          </a:prstGeom>
        </p:spPr>
        <p:txBody>
          <a:bodyPr>
            <a:spAutoFit/>
          </a:bodyPr>
          <a:lstStyle>
            <a:lvl1pPr>
              <a:lnSpc>
                <a:spcPct val="110000"/>
              </a:lnSpc>
              <a:spcBef>
                <a:spcPts val="0"/>
              </a:spcBef>
              <a:defRPr i="1" sz="2400"/>
            </a:lvl1pPr>
          </a:lstStyle>
          <a:p>
            <a:pPr/>
            <a:r>
              <a:t>Lorem Ipsum Dolor</a:t>
            </a:r>
          </a:p>
        </p:txBody>
      </p:sp>
      <p:sp>
        <p:nvSpPr>
          <p:cNvPr id="32"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3"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4" name="Body Level One…"/>
          <p:cNvSpPr txBox="1"/>
          <p:nvPr>
            <p:ph type="body" sz="quarter" idx="1"/>
          </p:nvPr>
        </p:nvSpPr>
        <p:spPr>
          <a:xfrm>
            <a:off x="8280400" y="6680200"/>
            <a:ext cx="4241800" cy="2413000"/>
          </a:xfrm>
          <a:prstGeom prst="rect">
            <a:avLst/>
          </a:prstGeom>
        </p:spPr>
        <p:txBody>
          <a:bodyPr/>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5"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2" name="Title Text"/>
          <p:cNvSpPr txBox="1"/>
          <p:nvPr>
            <p:ph type="title"/>
          </p:nvPr>
        </p:nvSpPr>
        <p:spPr>
          <a:xfrm>
            <a:off x="508000" y="3670300"/>
            <a:ext cx="11988800" cy="2413000"/>
          </a:xfrm>
          <a:prstGeom prst="rect">
            <a:avLst/>
          </a:prstGeom>
        </p:spPr>
        <p:txBody>
          <a:bodyPr/>
          <a:lstStyle/>
          <a:p>
            <a:pPr/>
            <a:r>
              <a:t>Title Text</a:t>
            </a:r>
          </a:p>
        </p:txBody>
      </p:sp>
      <p:sp>
        <p:nvSpPr>
          <p:cNvPr id="4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50"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51"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52" name="Lorem Ipsum Dolor"/>
          <p:cNvSpPr txBox="1"/>
          <p:nvPr>
            <p:ph type="body" sz="quarter" idx="13"/>
          </p:nvPr>
        </p:nvSpPr>
        <p:spPr>
          <a:xfrm>
            <a:off x="508000" y="2171700"/>
            <a:ext cx="5676900" cy="508000"/>
          </a:xfrm>
          <a:prstGeom prst="rect">
            <a:avLst/>
          </a:prstGeom>
        </p:spPr>
        <p:txBody>
          <a:bodyPr anchor="b">
            <a:spAutoFit/>
          </a:bodyPr>
          <a:lstStyle>
            <a:lvl1pPr>
              <a:lnSpc>
                <a:spcPct val="110000"/>
              </a:lnSpc>
              <a:spcBef>
                <a:spcPts val="0"/>
              </a:spcBef>
              <a:defRPr i="1" sz="2400"/>
            </a:lvl1pPr>
          </a:lstStyle>
          <a:p>
            <a:pPr/>
            <a:r>
              <a:t>Lorem Ipsum Dolor</a:t>
            </a:r>
          </a:p>
        </p:txBody>
      </p:sp>
      <p:sp>
        <p:nvSpPr>
          <p:cNvPr id="53"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4"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5" name="Body Level One…"/>
          <p:cNvSpPr txBox="1"/>
          <p:nvPr>
            <p:ph type="body" sz="quarter" idx="1"/>
          </p:nvPr>
        </p:nvSpPr>
        <p:spPr>
          <a:xfrm>
            <a:off x="508000" y="5029200"/>
            <a:ext cx="5676900" cy="4013200"/>
          </a:xfrm>
          <a:prstGeom prst="rect">
            <a:avLst/>
          </a:prstGeom>
        </p:spPr>
        <p:txBody>
          <a:bodyPr anchor="t"/>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3" name="Title Text"/>
          <p:cNvSpPr txBox="1"/>
          <p:nvPr>
            <p:ph type="title"/>
          </p:nvPr>
        </p:nvSpPr>
        <p:spPr>
          <a:prstGeom prst="rect">
            <a:avLst/>
          </a:prstGeom>
        </p:spPr>
        <p:txBody>
          <a:bodyPr/>
          <a:lstStyle/>
          <a:p>
            <a:pPr/>
            <a:r>
              <a:t>Title Text</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
        <p:nvSpPr>
          <p:cNvPr id="65"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xfrm>
            <a:off x="12339319" y="91757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1"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82"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83"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Clr>
                <a:srgbClr val="929292"/>
              </a:buClr>
              <a:buSzPct val="65000"/>
              <a:buFont typeface="Zapf Dingbats"/>
              <a:buChar char="❖"/>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508000" y="1270000"/>
            <a:ext cx="11988800" cy="7213600"/>
          </a:xfrm>
          <a:prstGeom prst="rect">
            <a:avLst/>
          </a:prstGeom>
        </p:spPr>
        <p:txBody>
          <a:bodyPr/>
          <a:lstStyle>
            <a:lvl1pPr marL="469900" indent="-469900">
              <a:buClr>
                <a:srgbClr val="929292"/>
              </a:buClr>
              <a:buSzPct val="60000"/>
              <a:buFont typeface="Zapf Dingbats"/>
              <a:buChar char="❖"/>
            </a:lvl1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1"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102"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3"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4"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11" name="–Johnny Appleseed"/>
          <p:cNvSpPr txBox="1"/>
          <p:nvPr>
            <p:ph type="body" sz="quarter" idx="13"/>
          </p:nvPr>
        </p:nvSpPr>
        <p:spPr>
          <a:xfrm>
            <a:off x="533400" y="5969000"/>
            <a:ext cx="11938000" cy="609600"/>
          </a:xfrm>
          <a:prstGeom prst="rect">
            <a:avLst/>
          </a:prstGeom>
        </p:spPr>
        <p:txBody>
          <a:bodyPr anchor="t">
            <a:spAutoFit/>
          </a:bodyPr>
          <a:lstStyle>
            <a:lvl1pPr algn="ctr">
              <a:spcBef>
                <a:spcPts val="1200"/>
              </a:spcBef>
              <a:defRPr i="1" sz="3000"/>
            </a:lvl1pPr>
          </a:lstStyle>
          <a:p>
            <a:pPr/>
            <a:r>
              <a:t>–Johnny Appleseed</a:t>
            </a:r>
          </a:p>
        </p:txBody>
      </p:sp>
      <p:sp>
        <p:nvSpPr>
          <p:cNvPr id="112" name="“Type a quote here.”"/>
          <p:cNvSpPr txBox="1"/>
          <p:nvPr>
            <p:ph type="body" sz="quarter" idx="14"/>
          </p:nvPr>
        </p:nvSpPr>
        <p:spPr>
          <a:xfrm>
            <a:off x="1270000" y="4254500"/>
            <a:ext cx="10464800" cy="711200"/>
          </a:xfrm>
          <a:prstGeom prst="rect">
            <a:avLst/>
          </a:prstGeom>
        </p:spPr>
        <p:txBody>
          <a:bodyPr>
            <a:spAutoFit/>
          </a:bodyPr>
          <a:lstStyle>
            <a:lvl1pPr algn="ctr">
              <a:spcBef>
                <a:spcPts val="0"/>
              </a:spcBef>
            </a:lvl1pPr>
          </a:lstStyle>
          <a:p>
            <a:pPr/>
            <a:r>
              <a:t>“Type a quote here.” </a:t>
            </a:r>
          </a:p>
        </p:txBody>
      </p:sp>
      <p:sp>
        <p:nvSpPr>
          <p:cNvPr id="11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20"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George Alogoskoufis, </a:t>
            </a:r>
            <a:r>
              <a:rPr i="1"/>
              <a:t>Dynamic Macroeconomics, 2019</a:t>
            </a:r>
          </a:p>
        </p:txBody>
      </p:sp>
      <p:sp>
        <p:nvSpPr>
          <p:cNvPr id="6" name="Slide Number"/>
          <p:cNvSpPr txBox="1"/>
          <p:nvPr>
            <p:ph type="sldNum" sz="quarter" idx="2"/>
          </p:nvPr>
        </p:nvSpPr>
        <p:spPr>
          <a:xfrm>
            <a:off x="12326815" y="9156700"/>
            <a:ext cx="342901" cy="406400"/>
          </a:xfrm>
          <a:prstGeom prst="rect">
            <a:avLst/>
          </a:prstGeom>
          <a:ln w="12700">
            <a:miter lim="400000"/>
          </a:ln>
        </p:spPr>
        <p:txBody>
          <a:bodyPr wrap="none" lIns="50800" tIns="50800" rIns="50800" bIns="50800">
            <a:spAutoFit/>
          </a:bodyPr>
          <a:lstStyle>
            <a:lvl1pPr algn="ctr">
              <a:defRPr sz="1800">
                <a:solidFill>
                  <a:srgbClr val="4C4946"/>
                </a:solidFill>
              </a:defRPr>
            </a:lvl1pPr>
          </a:lstStyle>
          <a:p>
            <a:pPr/>
            <a:fld id="{86CB4B4D-7CA3-9044-876B-883B54F8677D}" type="slidenum"/>
          </a:p>
        </p:txBody>
      </p:sp>
      <p:sp>
        <p:nvSpPr>
          <p:cNvPr id="7"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2pPr marL="939800" indent="-469900">
              <a:buClr>
                <a:srgbClr val="929292"/>
              </a:buClr>
              <a:buSzPct val="60000"/>
              <a:buFont typeface="Zapf Dingbats"/>
              <a:buChar char="❖"/>
            </a:lvl2pPr>
            <a:lvl3pPr marL="1409700" indent="-469900">
              <a:buClr>
                <a:srgbClr val="929292"/>
              </a:buClr>
              <a:buSzPct val="60000"/>
              <a:buFont typeface="Zapf Dingbats"/>
              <a:buChar char="❖"/>
            </a:lvl3pPr>
            <a:lvl4pPr marL="1879600" indent="-469900">
              <a:buClr>
                <a:srgbClr val="929292"/>
              </a:buClr>
              <a:buSzPct val="60000"/>
              <a:buFont typeface="Zapf Dingbats"/>
              <a:buChar char="❖"/>
            </a:lvl4pPr>
            <a:lvl5pPr marL="2349500" indent="-469900">
              <a:buClr>
                <a:srgbClr val="929292"/>
              </a:buClr>
              <a:buSzPct val="60000"/>
              <a:buFont typeface="Zapf Dingbats"/>
              <a:buChar char="❖"/>
            </a:lvl5p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1pPr>
      <a:lvl2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2pPr>
      <a:lvl3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3pPr>
      <a:lvl4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4pPr>
      <a:lvl5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5pPr>
      <a:lvl6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6pPr>
      <a:lvl7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7pPr>
      <a:lvl8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8pPr>
      <a:lvl9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Athens University of Economics and Business"/>
          <p:cNvSpPr txBox="1"/>
          <p:nvPr>
            <p:ph type="body" idx="13"/>
          </p:nvPr>
        </p:nvSpPr>
        <p:spPr>
          <a:prstGeom prst="rect">
            <a:avLst/>
          </a:prstGeom>
        </p:spPr>
        <p:txBody>
          <a:bodyPr/>
          <a:lstStyle/>
          <a:p>
            <a:pPr/>
            <a:r>
              <a:t>Athens University of Economics and Business</a:t>
            </a:r>
          </a:p>
        </p:txBody>
      </p:sp>
      <p:sp>
        <p:nvSpPr>
          <p:cNvPr id="138" name="7. Fiscal Policy and Economic Growth"/>
          <p:cNvSpPr txBox="1"/>
          <p:nvPr>
            <p:ph type="ctrTitle"/>
          </p:nvPr>
        </p:nvSpPr>
        <p:spPr>
          <a:prstGeom prst="rect">
            <a:avLst/>
          </a:prstGeom>
        </p:spPr>
        <p:txBody>
          <a:bodyPr/>
          <a:lstStyle>
            <a:lvl1pPr>
              <a:defRPr sz="5800"/>
            </a:lvl1pPr>
          </a:lstStyle>
          <a:p>
            <a:pPr/>
            <a:r>
              <a:t>7. Fiscal Policy and Economic Growth</a:t>
            </a:r>
          </a:p>
        </p:txBody>
      </p:sp>
      <p:sp>
        <p:nvSpPr>
          <p:cNvPr id="139"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The Government Budget Constraint"/>
          <p:cNvSpPr txBox="1"/>
          <p:nvPr>
            <p:ph type="title"/>
          </p:nvPr>
        </p:nvSpPr>
        <p:spPr>
          <a:prstGeom prst="rect">
            <a:avLst/>
          </a:prstGeom>
        </p:spPr>
        <p:txBody>
          <a:bodyPr/>
          <a:lstStyle>
            <a:lvl1pPr defTabSz="578358">
              <a:spcBef>
                <a:spcPts val="1500"/>
              </a:spcBef>
              <a:defRPr sz="6930"/>
            </a:lvl1pPr>
          </a:lstStyle>
          <a:p>
            <a:pPr/>
            <a:r>
              <a:t>The Government Budget Constraint</a:t>
            </a:r>
          </a:p>
        </p:txBody>
      </p:sp>
      <p:sp>
        <p:nvSpPr>
          <p:cNvPr id="142" name="The government budget constraint is defined in a way which is similar to the inter-temporal budget constraint of a household that can borrow and lend freely at the market interest rate.…"/>
          <p:cNvSpPr txBox="1"/>
          <p:nvPr>
            <p:ph type="body" idx="1"/>
          </p:nvPr>
        </p:nvSpPr>
        <p:spPr>
          <a:prstGeom prst="rect">
            <a:avLst/>
          </a:prstGeom>
        </p:spPr>
        <p:txBody>
          <a:bodyPr/>
          <a:lstStyle/>
          <a:p>
            <a:pPr defTabSz="566674">
              <a:spcBef>
                <a:spcPts val="500"/>
              </a:spcBef>
              <a:defRPr sz="3298"/>
            </a:pPr>
            <a:r>
              <a:t>The government budget constraint is defined in a way which is similar to the inter-temporal budget constraint of a household that can borrow and lend freely at the market interest rate.</a:t>
            </a:r>
          </a:p>
          <a:p>
            <a:pPr defTabSz="566674">
              <a:spcBef>
                <a:spcPts val="500"/>
              </a:spcBef>
              <a:defRPr sz="3298"/>
            </a:pPr>
            <a:r>
              <a:t>The government budget constraint requires the equality of the present value of current and future tax revenue to the sum of the current stock of government debt and the present value of current and future primary government expenditure. </a:t>
            </a:r>
          </a:p>
          <a:p>
            <a:pPr defTabSz="566674">
              <a:spcBef>
                <a:spcPts val="500"/>
              </a:spcBef>
              <a:defRPr sz="3298"/>
            </a:pPr>
            <a:r>
              <a:t>Primary government expenditure is defined as government expenditure excluding interest payments on government debt, and present values are calculated using the market interest rate.</a:t>
            </a:r>
          </a:p>
        </p:txBody>
      </p:sp>
      <p:sp>
        <p:nvSpPr>
          <p:cNvPr id="143"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The Government Budget Constraint in a One Period Model"/>
          <p:cNvSpPr txBox="1"/>
          <p:nvPr>
            <p:ph type="title"/>
          </p:nvPr>
        </p:nvSpPr>
        <p:spPr>
          <a:prstGeom prst="rect">
            <a:avLst/>
          </a:prstGeom>
        </p:spPr>
        <p:txBody>
          <a:bodyPr/>
          <a:lstStyle>
            <a:lvl1pPr defTabSz="350520">
              <a:spcBef>
                <a:spcPts val="900"/>
              </a:spcBef>
              <a:defRPr sz="4200"/>
            </a:lvl1pPr>
          </a:lstStyle>
          <a:p>
            <a:pPr/>
            <a:r>
              <a:t>The Government Budget Constraint in a One Period Model</a:t>
            </a:r>
          </a:p>
        </p:txBody>
      </p:sp>
      <p:sp>
        <p:nvSpPr>
          <p:cNvPr id="146" name="Assume a one period economy in which the representative household is endowed with one unit of capital and one unit of labor. Its endowment of capital and labor can be rented to private firms, at a competitive rental price of capital  , and a competitive "/>
          <p:cNvSpPr txBox="1"/>
          <p:nvPr>
            <p:ph type="body" idx="1"/>
          </p:nvPr>
        </p:nvSpPr>
        <p:spPr>
          <a:prstGeom prst="rect">
            <a:avLst/>
          </a:prstGeom>
        </p:spPr>
        <p:txBody>
          <a:bodyPr/>
          <a:lstStyle/>
          <a:p>
            <a:pPr defTabSz="321310">
              <a:spcBef>
                <a:spcPts val="1300"/>
              </a:spcBef>
              <a:defRPr sz="1980"/>
            </a:pPr>
            <a:r>
              <a:t>Assume a one period economy in which the representative household is endowed with one unit of capital and one unit of labor. Its endowment of capital and labor can be rented to private firms, at a competitive rental price of capital </a:t>
            </a:r>
            <a14:m>
              <m:oMath>
                <m:r>
                  <a:rPr xmlns:a="http://schemas.openxmlformats.org/drawingml/2006/main" sz="2300" i="1">
                    <a:solidFill>
                      <a:srgbClr val="414040"/>
                    </a:solidFill>
                    <a:latin typeface="Cambria Math" panose="02040503050406030204" pitchFamily="18" charset="0"/>
                  </a:rPr>
                  <m:t>r</m:t>
                </m:r>
              </m:oMath>
            </a14:m>
            <a:r>
              <a:t>, and a competitive real wage </a:t>
            </a:r>
            <a14:m>
              <m:oMath>
                <m:r>
                  <a:rPr xmlns:a="http://schemas.openxmlformats.org/drawingml/2006/main" sz="2250" i="1">
                    <a:solidFill>
                      <a:srgbClr val="414040"/>
                    </a:solidFill>
                    <a:latin typeface="Cambria Math" panose="02040503050406030204" pitchFamily="18" charset="0"/>
                  </a:rPr>
                  <m:t>w</m:t>
                </m:r>
              </m:oMath>
            </a14:m>
            <a:r>
              <a:t>. Capital and labor are used by competitive firms in the production of a single good </a:t>
            </a:r>
            <a14:m>
              <m:oMath>
                <m:r>
                  <a:rPr xmlns:a="http://schemas.openxmlformats.org/drawingml/2006/main" sz="2100" i="1">
                    <a:solidFill>
                      <a:srgbClr val="414040"/>
                    </a:solidFill>
                    <a:latin typeface="Cambria Math" panose="02040503050406030204" pitchFamily="18" charset="0"/>
                  </a:rPr>
                  <m:t>y</m:t>
                </m:r>
              </m:oMath>
            </a14:m>
            <a:r>
              <a:t>. The household can use the income from the rental of its capital and labor endowments for consumption, and it can also consume its capital endowment at the end of the period.</a:t>
            </a:r>
          </a:p>
          <a:p>
            <a:pPr defTabSz="321310">
              <a:spcBef>
                <a:spcPts val="1300"/>
              </a:spcBef>
              <a:defRPr sz="1980"/>
            </a:pPr>
            <a:r>
              <a:t>The government can tax the representative household and spend the proceeds on buying the single good </a:t>
            </a:r>
            <a14:m>
              <m:oMath>
                <m:r>
                  <a:rPr xmlns:a="http://schemas.openxmlformats.org/drawingml/2006/main" sz="2100" i="1">
                    <a:solidFill>
                      <a:srgbClr val="414040"/>
                    </a:solidFill>
                    <a:latin typeface="Cambria Math" panose="02040503050406030204" pitchFamily="18" charset="0"/>
                  </a:rPr>
                  <m:t>y</m:t>
                </m:r>
              </m:oMath>
            </a14:m>
            <a:r>
              <a:t> itself. Government expenditure is denoted by </a:t>
            </a:r>
            <a14:m>
              <m:oMath>
                <m:sSub>
                  <m:e>
                    <m:r>
                      <a:rPr xmlns:a="http://schemas.openxmlformats.org/drawingml/2006/main" sz="2300" i="1">
                        <a:solidFill>
                          <a:srgbClr val="414040"/>
                        </a:solidFill>
                        <a:latin typeface="Cambria Math" panose="02040503050406030204" pitchFamily="18" charset="0"/>
                      </a:rPr>
                      <m:t>c</m:t>
                    </m:r>
                  </m:e>
                  <m:sub>
                    <m:r>
                      <a:rPr xmlns:a="http://schemas.openxmlformats.org/drawingml/2006/main" sz="2300" i="1">
                        <a:solidFill>
                          <a:srgbClr val="414040"/>
                        </a:solidFill>
                        <a:latin typeface="Cambria Math" panose="02040503050406030204" pitchFamily="18" charset="0"/>
                      </a:rPr>
                      <m:t>g</m:t>
                    </m:r>
                  </m:sub>
                </m:sSub>
              </m:oMath>
            </a14:m>
            <a:r>
              <a:t>. Since this is a one good economy, government expenditure is on goods that yield utility to the representative household and are perfect substitutes for private consumption. The government pays for government expenditure by imposing  </a:t>
            </a:r>
            <a:r>
              <a:rPr i="1"/>
              <a:t>lump sum tax</a:t>
            </a:r>
            <a:r>
              <a:t> on the representative household, which is denoted by </a:t>
            </a:r>
            <a14:m>
              <m:oMath>
                <m:r>
                  <a:rPr xmlns:a="http://schemas.openxmlformats.org/drawingml/2006/main" sz="2150" i="1">
                    <a:solidFill>
                      <a:srgbClr val="414040"/>
                    </a:solidFill>
                    <a:latin typeface="Cambria Math" panose="02040503050406030204" pitchFamily="18" charset="0"/>
                  </a:rPr>
                  <m:t>τ</m:t>
                </m:r>
              </m:oMath>
            </a14:m>
            <a:r>
              <a:t>. </a:t>
            </a:r>
          </a:p>
          <a:p>
            <a:pPr defTabSz="321310">
              <a:spcBef>
                <a:spcPts val="1300"/>
              </a:spcBef>
              <a:defRPr sz="1980"/>
            </a:pPr>
            <a:r>
              <a:t>Since the economy lasts for only one period, the value of taxes must be equal to government expenditure. In this one period model, the government cannot spend more than its tax revenue, as it would not have the ability to pay, and it will not spend less, as this would imply a waste of resources. Its budget constraint is thus given by,</a:t>
            </a:r>
          </a:p>
          <a:p>
            <a:pPr defTabSz="321310">
              <a:spcBef>
                <a:spcPts val="1300"/>
              </a:spcBef>
              <a:defRPr sz="1980"/>
            </a:pPr>
            <a:r>
              <a:t>                                                                                     </a:t>
            </a:r>
            <a14:m>
              <m:oMath>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τ</m:t>
                </m:r>
              </m:oMath>
            </a14:m>
            <a:endParaRPr sz="3600"/>
          </a:p>
        </p:txBody>
      </p:sp>
      <p:sp>
        <p:nvSpPr>
          <p:cNvPr id="147"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Consumption and Taxes in a One Period Model"/>
          <p:cNvSpPr txBox="1"/>
          <p:nvPr>
            <p:ph type="title"/>
          </p:nvPr>
        </p:nvSpPr>
        <p:spPr>
          <a:prstGeom prst="rect">
            <a:avLst/>
          </a:prstGeom>
        </p:spPr>
        <p:txBody>
          <a:bodyPr/>
          <a:lstStyle>
            <a:lvl1pPr defTabSz="438150">
              <a:spcBef>
                <a:spcPts val="1200"/>
              </a:spcBef>
              <a:defRPr sz="5250"/>
            </a:lvl1pPr>
          </a:lstStyle>
          <a:p>
            <a:pPr/>
            <a:r>
              <a:t>Consumption and Taxes in a One Period Model</a:t>
            </a:r>
          </a:p>
        </p:txBody>
      </p:sp>
      <p:sp>
        <p:nvSpPr>
          <p:cNvPr id="150" name="The problem of the representative household is to maximize its utility function  , which depends on the volume of both private and public consumption, subject to its budget constraint and the choice of government expenditure and taxes by the government. "/>
          <p:cNvSpPr txBox="1"/>
          <p:nvPr>
            <p:ph type="body" idx="1"/>
          </p:nvPr>
        </p:nvSpPr>
        <p:spPr>
          <a:prstGeom prst="rect">
            <a:avLst/>
          </a:prstGeom>
        </p:spPr>
        <p:txBody>
          <a:bodyPr/>
          <a:lstStyle/>
          <a:p>
            <a:pPr defTabSz="245363">
              <a:spcBef>
                <a:spcPts val="1000"/>
              </a:spcBef>
              <a:defRPr sz="1512"/>
            </a:pPr>
            <a:r>
              <a:t>The problem of the representative household is to maximize its utility function </a:t>
            </a:r>
            <a14:m>
              <m:oMath>
                <m:r>
                  <a:rPr xmlns:a="http://schemas.openxmlformats.org/drawingml/2006/main" sz="1900" i="1">
                    <a:solidFill>
                      <a:srgbClr val="414040"/>
                    </a:solidFill>
                    <a:latin typeface="Cambria Math" panose="02040503050406030204" pitchFamily="18" charset="0"/>
                  </a:rPr>
                  <m:t>u</m:t>
                </m:r>
              </m:oMath>
            </a14:m>
            <a:r>
              <a:t>, which depends on the volume of both private and public consumption, subject to its budget constraint and the choice of government expenditure and taxes by the government. Thus, the representative household chooses private consumption </a:t>
            </a:r>
            <a14:m>
              <m:oMath>
                <m:r>
                  <a:rPr xmlns:a="http://schemas.openxmlformats.org/drawingml/2006/main" sz="1850" i="1">
                    <a:solidFill>
                      <a:srgbClr val="414040"/>
                    </a:solidFill>
                    <a:latin typeface="Cambria Math" panose="02040503050406030204" pitchFamily="18" charset="0"/>
                  </a:rPr>
                  <m:t>c</m:t>
                </m:r>
              </m:oMath>
            </a14:m>
            <a:r>
              <a:t> in order to maximize,</a:t>
            </a:r>
          </a:p>
          <a:p>
            <a:pPr defTabSz="245363">
              <a:spcBef>
                <a:spcPts val="1000"/>
              </a:spcBef>
              <a:defRPr sz="1512"/>
            </a:pPr>
            <a:r>
              <a:t>                                                                                                            </a:t>
            </a:r>
            <a14:m>
              <m:oMath>
                <m:r>
                  <a:rPr xmlns:a="http://schemas.openxmlformats.org/drawingml/2006/main" sz="1700" i="1">
                    <a:solidFill>
                      <a:srgbClr val="414040"/>
                    </a:solidFill>
                    <a:latin typeface="Cambria Math" panose="02040503050406030204" pitchFamily="18" charset="0"/>
                  </a:rPr>
                  <m:t>u</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g</m:t>
                    </m:r>
                  </m:sub>
                </m:sSub>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subject to,</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k</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l</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τ</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τ</m:t>
                </m:r>
              </m:oMath>
            </a14:m>
          </a:p>
          <a:p>
            <a:pPr defTabSz="245363">
              <a:spcBef>
                <a:spcPts val="1000"/>
              </a:spcBef>
              <a:defRPr sz="1512"/>
            </a:pPr>
            <a:r>
              <a:t>The last equality is the result of imposing that the household commits to production its full endowments of capital and labor, each of which is equal to unity. This, as we have already shown, follows from the assumption of non-satiation.</a:t>
            </a:r>
          </a:p>
          <a:p>
            <a:pPr defTabSz="245363">
              <a:spcBef>
                <a:spcPts val="1000"/>
              </a:spcBef>
              <a:defRPr sz="1512"/>
            </a:pPr>
            <a:r>
              <a:t>From the first-order conditions for a maximum, and after taking account of the optimal behaviour of the representative firm, equilibrium private consumption is given by,</a:t>
            </a:r>
          </a:p>
          <a:p>
            <a:pPr defTabSz="245363">
              <a:spcBef>
                <a:spcPts val="1000"/>
              </a:spcBef>
              <a:defRPr sz="1512"/>
            </a:pPr>
            <a:r>
              <a:t>                                                                                           </a:t>
            </a:r>
            <a14:m>
              <m:oMath>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c</m:t>
                    </m:r>
                  </m:e>
                </m:ba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y</m:t>
                    </m:r>
                  </m:e>
                </m:ba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τ</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g</m:t>
                    </m:r>
                  </m:sub>
                </m:sSub>
              </m:oMath>
            </a14:m>
          </a:p>
          <a:p>
            <a:pPr defTabSz="245363">
              <a:spcBef>
                <a:spcPts val="1000"/>
              </a:spcBef>
              <a:defRPr sz="1512"/>
            </a:pPr>
            <a:r>
              <a:t>where </a:t>
            </a:r>
            <a14:m>
              <m:oMath>
                <m:r>
                  <a:rPr xmlns:a="http://schemas.openxmlformats.org/drawingml/2006/main" sz="1650" i="1">
                    <a:solidFill>
                      <a:srgbClr val="414040"/>
                    </a:solidFill>
                    <a:latin typeface="Cambria Math" panose="02040503050406030204" pitchFamily="18" charset="0"/>
                  </a:rPr>
                  <m:t>A</m:t>
                </m:r>
              </m:oMath>
            </a14:m>
            <a:r>
              <a:t> denotes total factor productivity. In equilibrium, because taxes are equal to government expenditure, government expenditure displaces private consumption one for one, without affecting any other real variables.</a:t>
            </a:r>
          </a:p>
          <a:p>
            <a:pPr defTabSz="245363">
              <a:spcBef>
                <a:spcPts val="1000"/>
              </a:spcBef>
              <a:defRPr sz="1512"/>
            </a:pPr>
            <a:r>
              <a:t>Equilibrium aggregate output is given by,</a:t>
            </a:r>
          </a:p>
          <a:p>
            <a:pPr defTabSz="245363">
              <a:spcBef>
                <a:spcPts val="1000"/>
              </a:spcBef>
              <a:defRPr sz="1512"/>
            </a:pPr>
            <a:r>
              <a:t>                                                                                                   </a:t>
            </a:r>
            <a14:m>
              <m:oMath>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y</m:t>
                    </m:r>
                  </m:e>
                </m:bar>
                <m:r>
                  <a:rPr xmlns:a="http://schemas.openxmlformats.org/drawingml/2006/main" sz="1650" i="1">
                    <a:solidFill>
                      <a:srgbClr val="414040"/>
                    </a:solidFill>
                    <a:latin typeface="Cambria Math" panose="02040503050406030204" pitchFamily="18" charset="0"/>
                  </a:rPr>
                  <m:t>=</m:t>
                </m:r>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c</m:t>
                    </m:r>
                  </m:e>
                </m:ba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g</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oMath>
            </a14:m>
          </a:p>
          <a:p>
            <a:pPr defTabSz="245363">
              <a:spcBef>
                <a:spcPts val="1000"/>
              </a:spcBef>
              <a:defRPr sz="1512"/>
            </a:pPr>
            <a:r>
              <a:t>which is the same as in the model without a government expenditure and taxes. Hence, the only real effect of government expenditure and taxes in this economy would be a one for one substitution of public for private consumption, without any other real effects. Aggregate output and employment are the same as in the case where government expenditure and taxes are equal to zero.</a:t>
            </a:r>
          </a:p>
        </p:txBody>
      </p:sp>
      <p:sp>
        <p:nvSpPr>
          <p:cNvPr id="151"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Government Expenditure, Taxes and Debt in a Two Period Economy"/>
          <p:cNvSpPr txBox="1"/>
          <p:nvPr>
            <p:ph type="title"/>
          </p:nvPr>
        </p:nvSpPr>
        <p:spPr>
          <a:prstGeom prst="rect">
            <a:avLst/>
          </a:prstGeom>
        </p:spPr>
        <p:txBody>
          <a:bodyPr/>
          <a:lstStyle>
            <a:lvl1pPr defTabSz="321310">
              <a:spcBef>
                <a:spcPts val="800"/>
              </a:spcBef>
              <a:defRPr sz="3850"/>
            </a:lvl1pPr>
          </a:lstStyle>
          <a:p>
            <a:pPr/>
            <a:r>
              <a:t>Government Expenditure, Taxes and Debt in a Two Period Economy</a:t>
            </a:r>
          </a:p>
        </p:txBody>
      </p:sp>
      <p:sp>
        <p:nvSpPr>
          <p:cNvPr id="154" name="We next turn to an analysis of fiscal policy in a two period model. Both the representative household and the government have to make intertemporal decisions. The most important such decision for the household is the savings and investment decision in th"/>
          <p:cNvSpPr txBox="1"/>
          <p:nvPr>
            <p:ph type="body" idx="1"/>
          </p:nvPr>
        </p:nvSpPr>
        <p:spPr>
          <a:prstGeom prst="rect">
            <a:avLst/>
          </a:prstGeom>
        </p:spPr>
        <p:txBody>
          <a:bodyPr/>
          <a:lstStyle/>
          <a:p>
            <a:pPr defTabSz="233679">
              <a:spcBef>
                <a:spcPts val="900"/>
              </a:spcBef>
              <a:defRPr sz="1440"/>
            </a:pPr>
            <a:r>
              <a:t>We next turn to an analysis of fiscal policy in a two period model. Both the representative household and the government have to make intertemporal decisions. The most important such decision for the household is the savings and investment decision in the first period. For the government, the most important intertemporal decision is whether to finance government expenditure in the first period through taxes or borrowing (government debt).</a:t>
            </a:r>
          </a:p>
          <a:p>
            <a:pPr defTabSz="233679">
              <a:spcBef>
                <a:spcPts val="900"/>
              </a:spcBef>
              <a:defRPr sz="1440"/>
            </a:pPr>
            <a:r>
              <a:t>We assume a government that wishes to finance a stream of primary government expenditure </a:t>
            </a:r>
            <a14:m>
              <m:oMath>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1</m:t>
                    </m:r>
                  </m:sub>
                </m:sSub>
              </m:oMath>
            </a14:m>
            <a:r>
              <a:t>, </a:t>
            </a:r>
            <a14:m>
              <m:oMath>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g</m:t>
                    </m:r>
                    <m:r>
                      <a:rPr xmlns:a="http://schemas.openxmlformats.org/drawingml/2006/main" sz="1650" i="1">
                        <a:solidFill>
                          <a:srgbClr val="414040"/>
                        </a:solidFill>
                        <a:latin typeface="Cambria Math" panose="02040503050406030204" pitchFamily="18" charset="0"/>
                      </a:rPr>
                      <m:t>2</m:t>
                    </m:r>
                  </m:sub>
                </m:sSub>
              </m:oMath>
            </a14:m>
            <a:r>
              <a:t> over two periods. The sequence of government budget constraints is as follows,</a:t>
            </a:r>
          </a:p>
          <a:p>
            <a:pPr defTabSz="233679">
              <a:spcBef>
                <a:spcPts val="900"/>
              </a:spcBef>
              <a:defRPr sz="1440"/>
            </a:pPr>
            <a:r>
              <a:t>                                                                                                                    </a:t>
            </a:r>
            <a14:m>
              <m:oMath>
                <m:sSub>
                  <m:e>
                    <m:r>
                      <a:rPr xmlns:a="http://schemas.openxmlformats.org/drawingml/2006/main" sz="1600" i="1">
                        <a:solidFill>
                          <a:srgbClr val="414040"/>
                        </a:solidFill>
                        <a:latin typeface="Cambria Math" panose="02040503050406030204" pitchFamily="18" charset="0"/>
                      </a:rPr>
                      <m:t>d</m:t>
                    </m:r>
                  </m:e>
                  <m:sub>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c</m:t>
                    </m:r>
                  </m:e>
                  <m:sub>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τ</m:t>
                    </m:r>
                  </m:e>
                  <m:sub>
                    <m:r>
                      <a:rPr xmlns:a="http://schemas.openxmlformats.org/drawingml/2006/main" sz="1600" i="1">
                        <a:solidFill>
                          <a:srgbClr val="414040"/>
                        </a:solidFill>
                        <a:latin typeface="Cambria Math" panose="02040503050406030204" pitchFamily="18" charset="0"/>
                      </a:rPr>
                      <m:t>1</m:t>
                    </m:r>
                  </m:sub>
                </m:sSub>
              </m:oMath>
            </a14:m>
          </a:p>
          <a:p>
            <a:pPr defTabSz="233679">
              <a:spcBef>
                <a:spcPts val="900"/>
              </a:spcBef>
              <a:defRPr sz="1440"/>
            </a:pPr>
            <a:r>
              <a:t>                                                                                                           </a:t>
            </a:r>
            <a14:m>
              <m:oMath>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d</m:t>
                    </m:r>
                  </m:e>
                  <m:sub>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c</m:t>
                    </m:r>
                  </m:e>
                  <m:sub>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2</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r</m:t>
                    </m:r>
                  </m:e>
                  <m:sub>
                    <m:r>
                      <a:rPr xmlns:a="http://schemas.openxmlformats.org/drawingml/2006/main" sz="1600" i="1">
                        <a:solidFill>
                          <a:srgbClr val="414040"/>
                        </a:solidFill>
                        <a:latin typeface="Cambria Math" panose="02040503050406030204" pitchFamily="18" charset="0"/>
                      </a:rPr>
                      <m:t>2</m:t>
                    </m:r>
                  </m:sub>
                </m:sSub>
                <m:sSub>
                  <m:e>
                    <m:r>
                      <a:rPr xmlns:a="http://schemas.openxmlformats.org/drawingml/2006/main" sz="1600" i="1">
                        <a:solidFill>
                          <a:srgbClr val="414040"/>
                        </a:solidFill>
                        <a:latin typeface="Cambria Math" panose="02040503050406030204" pitchFamily="18" charset="0"/>
                      </a:rPr>
                      <m:t>d</m:t>
                    </m:r>
                  </m:e>
                  <m:sub>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τ</m:t>
                    </m:r>
                  </m:e>
                  <m:sub>
                    <m:r>
                      <a:rPr xmlns:a="http://schemas.openxmlformats.org/drawingml/2006/main" sz="1600" i="1">
                        <a:solidFill>
                          <a:srgbClr val="414040"/>
                        </a:solidFill>
                        <a:latin typeface="Cambria Math" panose="02040503050406030204" pitchFamily="18" charset="0"/>
                      </a:rPr>
                      <m:t>2</m:t>
                    </m:r>
                  </m:sub>
                </m:sSub>
              </m:oMath>
            </a14:m>
          </a:p>
          <a:p>
            <a:pPr defTabSz="233679">
              <a:spcBef>
                <a:spcPts val="900"/>
              </a:spcBef>
              <a:defRPr sz="1440"/>
            </a:pPr>
            <a:r>
              <a:t>To the extent that government expenditure is higher than taxes in the first period, the government runs a budget deficit equal to </a:t>
            </a:r>
            <a14:m>
              <m:oMath>
                <m:sSub>
                  <m:e>
                    <m:r>
                      <a:rPr xmlns:a="http://schemas.openxmlformats.org/drawingml/2006/main" sz="1750" i="1">
                        <a:solidFill>
                          <a:srgbClr val="414040"/>
                        </a:solidFill>
                        <a:latin typeface="Cambria Math" panose="02040503050406030204" pitchFamily="18" charset="0"/>
                      </a:rPr>
                      <m:t>d</m:t>
                    </m:r>
                  </m:e>
                  <m:sub>
                    <m:r>
                      <a:rPr xmlns:a="http://schemas.openxmlformats.org/drawingml/2006/main" sz="1750" i="1">
                        <a:solidFill>
                          <a:srgbClr val="414040"/>
                        </a:solidFill>
                        <a:latin typeface="Cambria Math" panose="02040503050406030204" pitchFamily="18" charset="0"/>
                      </a:rPr>
                      <m:t>1</m:t>
                    </m:r>
                  </m:sub>
                </m:sSub>
              </m:oMath>
            </a14:m>
            <a:r>
              <a:t>. This deficit is financed by one period </a:t>
            </a:r>
            <a:r>
              <a:rPr i="1"/>
              <a:t>bonds</a:t>
            </a:r>
            <a:r>
              <a:t>, i.e., government debt, equal to </a:t>
            </a:r>
            <a14:m>
              <m:oMath>
                <m:sSub>
                  <m:e>
                    <m:r>
                      <a:rPr xmlns:a="http://schemas.openxmlformats.org/drawingml/2006/main" sz="1750" i="1">
                        <a:solidFill>
                          <a:srgbClr val="414040"/>
                        </a:solidFill>
                        <a:latin typeface="Cambria Math" panose="02040503050406030204" pitchFamily="18" charset="0"/>
                      </a:rPr>
                      <m:t>d</m:t>
                    </m:r>
                  </m:e>
                  <m:sub>
                    <m:r>
                      <a:rPr xmlns:a="http://schemas.openxmlformats.org/drawingml/2006/main" sz="1750" i="1">
                        <a:solidFill>
                          <a:srgbClr val="414040"/>
                        </a:solidFill>
                        <a:latin typeface="Cambria Math" panose="02040503050406030204" pitchFamily="18" charset="0"/>
                      </a:rPr>
                      <m:t>1</m:t>
                    </m:r>
                  </m:sub>
                </m:sSub>
              </m:oMath>
            </a14:m>
            <a:r>
              <a:t>. If the government has run a deficit in the first period, in the second period it has to run a surplus, equal to the deficit of the first period, as the second is the last period and the government has to repay its debt. Thus, tax revenue </a:t>
            </a:r>
            <a14:m>
              <m:oMath>
                <m:sSub>
                  <m:e>
                    <m:r>
                      <a:rPr xmlns:a="http://schemas.openxmlformats.org/drawingml/2006/main" sz="1650" i="1">
                        <a:solidFill>
                          <a:srgbClr val="414040"/>
                        </a:solidFill>
                        <a:latin typeface="Cambria Math" panose="02040503050406030204" pitchFamily="18" charset="0"/>
                      </a:rPr>
                      <m:t>τ</m:t>
                    </m:r>
                  </m:e>
                  <m:sub>
                    <m:r>
                      <a:rPr xmlns:a="http://schemas.openxmlformats.org/drawingml/2006/main" sz="1650" i="1">
                        <a:solidFill>
                          <a:srgbClr val="414040"/>
                        </a:solidFill>
                        <a:latin typeface="Cambria Math" panose="02040503050406030204" pitchFamily="18" charset="0"/>
                      </a:rPr>
                      <m:t>2</m:t>
                    </m:r>
                  </m:sub>
                </m:sSub>
              </m:oMath>
            </a14:m>
            <a:r>
              <a:t> must be sufficient to cover period 2 government expenditure and repayment of the debt. Period 2 government expenditure consists of two elements. First, </a:t>
            </a:r>
            <a:r>
              <a:rPr i="1"/>
              <a:t>interest payments on government debt</a:t>
            </a:r>
            <a:r>
              <a:t> from period 1, plus period 2 primary government expenditure </a:t>
            </a:r>
            <a14:m>
              <m:oMath>
                <m:sSub>
                  <m:e>
                    <m:r>
                      <a:rPr xmlns:a="http://schemas.openxmlformats.org/drawingml/2006/main" sz="1650" i="1">
                        <a:solidFill>
                          <a:srgbClr val="414040"/>
                        </a:solidFill>
                        <a:latin typeface="Cambria Math" panose="02040503050406030204" pitchFamily="18" charset="0"/>
                      </a:rPr>
                      <m:t>c</m:t>
                    </m:r>
                  </m:e>
                  <m:sub>
                    <m:r>
                      <a:rPr xmlns:a="http://schemas.openxmlformats.org/drawingml/2006/main" sz="1650" i="1">
                        <a:solidFill>
                          <a:srgbClr val="414040"/>
                        </a:solidFill>
                        <a:latin typeface="Cambria Math" panose="02040503050406030204" pitchFamily="18" charset="0"/>
                      </a:rPr>
                      <m:t>g</m:t>
                    </m:r>
                  </m:sub>
                </m:sSub>
              </m:oMath>
            </a14:m>
            <a:r>
              <a:t>. </a:t>
            </a:r>
            <a:r>
              <a:rPr i="1"/>
              <a:t>Primary government expenditure</a:t>
            </a:r>
            <a:r>
              <a:t> is defined as government expenditure other than interest payments on existing government debt.</a:t>
            </a:r>
          </a:p>
          <a:p>
            <a:pPr defTabSz="233679">
              <a:spcBef>
                <a:spcPts val="900"/>
              </a:spcBef>
              <a:defRPr sz="1440"/>
            </a:pPr>
            <a:r>
              <a:t>As in the case of the representative household, the sequence of budget constraints can be combined into a single intertemporal budget constraint. Using the first-period budget constraint to substitute for government debt in the second period one, after a simple rearrangement, we get,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2</m:t>
                        </m:r>
                      </m:sub>
                    </m:sSub>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r</m:t>
                        </m:r>
                      </m:e>
                      <m:sub>
                        <m:r>
                          <a:rPr xmlns:a="http://schemas.openxmlformats.org/drawingml/2006/main" sz="1550" i="1">
                            <a:solidFill>
                              <a:srgbClr val="414040"/>
                            </a:solidFill>
                            <a:latin typeface="Cambria Math" panose="02040503050406030204" pitchFamily="18" charset="0"/>
                          </a:rPr>
                          <m:t>2</m:t>
                        </m:r>
                      </m:sub>
                    </m:sSub>
                  </m:den>
                </m:f>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τ</m:t>
                    </m:r>
                  </m:e>
                  <m:sub>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sSub>
                      <m:e>
                        <m:r>
                          <a:rPr xmlns:a="http://schemas.openxmlformats.org/drawingml/2006/main" sz="1550" i="1">
                            <a:solidFill>
                              <a:srgbClr val="414040"/>
                            </a:solidFill>
                            <a:latin typeface="Cambria Math" panose="02040503050406030204" pitchFamily="18" charset="0"/>
                          </a:rPr>
                          <m:t>τ</m:t>
                        </m:r>
                      </m:e>
                      <m:sub>
                        <m:r>
                          <a:rPr xmlns:a="http://schemas.openxmlformats.org/drawingml/2006/main" sz="1550" i="1">
                            <a:solidFill>
                              <a:srgbClr val="414040"/>
                            </a:solidFill>
                            <a:latin typeface="Cambria Math" panose="02040503050406030204" pitchFamily="18" charset="0"/>
                          </a:rPr>
                          <m:t>2</m:t>
                        </m:r>
                      </m:sub>
                    </m:sSub>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r</m:t>
                        </m:r>
                      </m:e>
                      <m:sub>
                        <m:r>
                          <a:rPr xmlns:a="http://schemas.openxmlformats.org/drawingml/2006/main" sz="1550" i="1">
                            <a:solidFill>
                              <a:srgbClr val="414040"/>
                            </a:solidFill>
                            <a:latin typeface="Cambria Math" panose="02040503050406030204" pitchFamily="18" charset="0"/>
                          </a:rPr>
                          <m:t>2</m:t>
                        </m:r>
                      </m:sub>
                    </m:sSub>
                  </m:den>
                </m:f>
              </m:oMath>
            </a14:m>
          </a:p>
          <a:p>
            <a:pPr defTabSz="233679">
              <a:spcBef>
                <a:spcPts val="900"/>
              </a:spcBef>
              <a:defRPr sz="1440"/>
            </a:pPr>
            <a:r>
              <a:t>This is the </a:t>
            </a:r>
            <a:r>
              <a:rPr i="1"/>
              <a:t>government intertemporal budget constraint</a:t>
            </a:r>
            <a:r>
              <a:t>. The present value of primary government expenditure in the two periods, must be equal to the present value of tax revenue in the two periods. Thus, in an intertemporal setting, the government does not have to balance the government budget in every period, as long as its intertemporal budget constraint is satisfied.</a:t>
            </a:r>
          </a:p>
        </p:txBody>
      </p:sp>
      <p:sp>
        <p:nvSpPr>
          <p:cNvPr id="155"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The Representative Household Intertemporal Budget Constraint in the Presence of Taxes and Government Debt"/>
          <p:cNvSpPr txBox="1"/>
          <p:nvPr>
            <p:ph type="title"/>
          </p:nvPr>
        </p:nvSpPr>
        <p:spPr>
          <a:prstGeom prst="rect">
            <a:avLst/>
          </a:prstGeom>
        </p:spPr>
        <p:txBody>
          <a:bodyPr/>
          <a:lstStyle>
            <a:lvl1pPr defTabSz="321310">
              <a:spcBef>
                <a:spcPts val="800"/>
              </a:spcBef>
              <a:defRPr sz="3850"/>
            </a:lvl1pPr>
          </a:lstStyle>
          <a:p>
            <a:pPr/>
            <a:r>
              <a:t>The Representative Household Intertemporal Budget Constraint in the Presence of Taxes and Government Debt</a:t>
            </a:r>
          </a:p>
        </p:txBody>
      </p:sp>
      <p:sp>
        <p:nvSpPr>
          <p:cNvPr id="158" name="What are the implications of the government intertemporal budget constraint for the behaviour of the economy. Does the method of financing first period primary expenditure matter?…"/>
          <p:cNvSpPr txBox="1"/>
          <p:nvPr>
            <p:ph type="body" idx="1"/>
          </p:nvPr>
        </p:nvSpPr>
        <p:spPr>
          <a:prstGeom prst="rect">
            <a:avLst/>
          </a:prstGeom>
        </p:spPr>
        <p:txBody>
          <a:bodyPr/>
          <a:lstStyle/>
          <a:p>
            <a:pPr defTabSz="303783">
              <a:spcBef>
                <a:spcPts val="1200"/>
              </a:spcBef>
              <a:defRPr sz="1871"/>
            </a:pPr>
            <a:r>
              <a:t>What are the implications of the government intertemporal budget constraint for the behaviour of the economy. Does the method of financing first period primary expenditure matter?</a:t>
            </a:r>
          </a:p>
          <a:p>
            <a:pPr defTabSz="303783">
              <a:spcBef>
                <a:spcPts val="1200"/>
              </a:spcBef>
              <a:defRPr sz="1871"/>
            </a:pPr>
            <a:r>
              <a:t>To consider this question, let us consider the intertemporal budget constraint of the representative household in this case. In the presence of government expenditure and taxes, the intertemporal budget constraint of the representative household is affected by the taxes that have to be paid, and is given by,</a:t>
            </a:r>
          </a:p>
          <a:p>
            <a:pPr defTabSz="303783">
              <a:spcBef>
                <a:spcPts val="1200"/>
              </a:spcBef>
              <a:defRPr sz="1871"/>
            </a:pPr>
            <a14:m>
              <m:oMathPara>
                <m:oMathParaPr>
                  <m:jc m:val="left"/>
                </m:oMathParaPr>
                <m:oMath>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r</m:t>
                          </m:r>
                        </m:e>
                        <m:sub>
                          <m:r>
                            <a:rPr xmlns:a="http://schemas.openxmlformats.org/drawingml/2006/main" sz="2050" i="1">
                              <a:solidFill>
                                <a:srgbClr val="414040"/>
                              </a:solidFill>
                              <a:latin typeface="Cambria Math" panose="02040503050406030204" pitchFamily="18" charset="0"/>
                            </a:rPr>
                            <m:t>2</m:t>
                          </m:r>
                        </m:sub>
                      </m:sSub>
                    </m:den>
                  </m:f>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2</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r</m:t>
                      </m:r>
                    </m:e>
                    <m:sub>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w</m:t>
                      </m:r>
                    </m:e>
                    <m:sub>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τ</m:t>
                      </m:r>
                    </m:e>
                    <m:sub>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r</m:t>
                          </m:r>
                        </m:e>
                        <m:sub>
                          <m:r>
                            <a:rPr xmlns:a="http://schemas.openxmlformats.org/drawingml/2006/main" sz="2050" i="1">
                              <a:solidFill>
                                <a:srgbClr val="414040"/>
                              </a:solidFill>
                              <a:latin typeface="Cambria Math" panose="02040503050406030204" pitchFamily="18" charset="0"/>
                            </a:rPr>
                            <m:t>2</m:t>
                          </m:r>
                        </m:sub>
                      </m:sSub>
                    </m:den>
                  </m:f>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w</m:t>
                      </m:r>
                    </m:e>
                    <m:sub>
                      <m:r>
                        <a:rPr xmlns:a="http://schemas.openxmlformats.org/drawingml/2006/main" sz="2050" i="1">
                          <a:solidFill>
                            <a:srgbClr val="414040"/>
                          </a:solidFill>
                          <a:latin typeface="Cambria Math" panose="02040503050406030204" pitchFamily="18" charset="0"/>
                        </a:rPr>
                        <m:t>2</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τ</m:t>
                      </m:r>
                    </m:e>
                    <m:sub>
                      <m:r>
                        <a:rPr xmlns:a="http://schemas.openxmlformats.org/drawingml/2006/main" sz="2050" i="1">
                          <a:solidFill>
                            <a:srgbClr val="414040"/>
                          </a:solidFill>
                          <a:latin typeface="Cambria Math" panose="02040503050406030204" pitchFamily="18" charset="0"/>
                        </a:rPr>
                        <m:t>2</m:t>
                      </m:r>
                    </m:sub>
                  </m:sSub>
                  <m:r>
                    <a:rPr xmlns:a="http://schemas.openxmlformats.org/drawingml/2006/main" sz="2050" i="1">
                      <a:solidFill>
                        <a:srgbClr val="414040"/>
                      </a:solidFill>
                      <a:latin typeface="Cambria Math" panose="02040503050406030204" pitchFamily="18" charset="0"/>
                    </a:rPr>
                    <m:t>)</m:t>
                  </m:r>
                </m:oMath>
              </m:oMathPara>
            </a14:m>
          </a:p>
          <a:p>
            <a:pPr defTabSz="303783">
              <a:spcBef>
                <a:spcPts val="1200"/>
              </a:spcBef>
              <a:defRPr sz="1871"/>
            </a:pPr>
            <a:r>
              <a:t>Substituting for the present value of taxes from the government intertemporal budget constraint into the household intertemporal budget constraint, we get that the household intertemporal budget constraint is given by,</a:t>
            </a:r>
          </a:p>
          <a:p>
            <a:pPr defTabSz="303783">
              <a:spcBef>
                <a:spcPts val="1200"/>
              </a:spcBef>
              <a:defRPr sz="1871"/>
            </a:pPr>
            <a14:m>
              <m:oMathPara>
                <m:oMathParaPr>
                  <m:jc m:val="left"/>
                </m:oMathParaPr>
                <m:oMath>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r</m:t>
                          </m:r>
                        </m:e>
                        <m:sub>
                          <m:r>
                            <a:rPr xmlns:a="http://schemas.openxmlformats.org/drawingml/2006/main" sz="2050" i="1">
                              <a:solidFill>
                                <a:srgbClr val="414040"/>
                              </a:solidFill>
                              <a:latin typeface="Cambria Math" panose="02040503050406030204" pitchFamily="18" charset="0"/>
                            </a:rPr>
                            <m:t>2</m:t>
                          </m:r>
                        </m:sub>
                      </m:sSub>
                    </m:den>
                  </m:f>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2</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r</m:t>
                      </m:r>
                    </m:e>
                    <m:sub>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w</m:t>
                      </m:r>
                    </m:e>
                    <m:sub>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r</m:t>
                          </m:r>
                        </m:e>
                        <m:sub>
                          <m:r>
                            <a:rPr xmlns:a="http://schemas.openxmlformats.org/drawingml/2006/main" sz="2050" i="1">
                              <a:solidFill>
                                <a:srgbClr val="414040"/>
                              </a:solidFill>
                              <a:latin typeface="Cambria Math" panose="02040503050406030204" pitchFamily="18" charset="0"/>
                            </a:rPr>
                            <m:t>2</m:t>
                          </m:r>
                        </m:sub>
                      </m:sSub>
                    </m:den>
                  </m:f>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w</m:t>
                      </m:r>
                    </m:e>
                    <m:sub>
                      <m:r>
                        <a:rPr xmlns:a="http://schemas.openxmlformats.org/drawingml/2006/main" sz="2050" i="1">
                          <a:solidFill>
                            <a:srgbClr val="414040"/>
                          </a:solidFill>
                          <a:latin typeface="Cambria Math" panose="02040503050406030204" pitchFamily="18" charset="0"/>
                        </a:rPr>
                        <m:t>2</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2</m:t>
                      </m:r>
                    </m:sub>
                  </m:sSub>
                  <m:r>
                    <a:rPr xmlns:a="http://schemas.openxmlformats.org/drawingml/2006/main" sz="2050" i="1">
                      <a:solidFill>
                        <a:srgbClr val="414040"/>
                      </a:solidFill>
                      <a:latin typeface="Cambria Math" panose="02040503050406030204" pitchFamily="18" charset="0"/>
                    </a:rPr>
                    <m:t>)</m:t>
                  </m:r>
                </m:oMath>
              </m:oMathPara>
            </a14:m>
          </a:p>
          <a:p>
            <a:pPr defTabSz="303783">
              <a:spcBef>
                <a:spcPts val="1200"/>
              </a:spcBef>
              <a:defRPr sz="1871"/>
            </a:pPr>
            <a:r>
              <a:t>It is clear that it is only the present value of primary government expenditure that affects the intertemporal budget constraint of the representative household. The method of financing primary government expenditure, i.e., tax versus debt finance, has no effect on the household intertemporal budget constraint.</a:t>
            </a:r>
          </a:p>
        </p:txBody>
      </p:sp>
      <p:sp>
        <p:nvSpPr>
          <p:cNvPr id="159"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Optimal Private Consumption and Ricardian Equivalence between Taxes and Government Debt"/>
          <p:cNvSpPr txBox="1"/>
          <p:nvPr>
            <p:ph type="title"/>
          </p:nvPr>
        </p:nvSpPr>
        <p:spPr>
          <a:prstGeom prst="rect">
            <a:avLst/>
          </a:prstGeom>
        </p:spPr>
        <p:txBody>
          <a:bodyPr/>
          <a:lstStyle>
            <a:lvl1pPr defTabSz="321310">
              <a:spcBef>
                <a:spcPts val="800"/>
              </a:spcBef>
              <a:defRPr sz="3850"/>
            </a:lvl1pPr>
          </a:lstStyle>
          <a:p>
            <a:pPr/>
            <a:r>
              <a:t>Optimal Private Consumption and Ricardian Equivalence between Taxes and Government Debt</a:t>
            </a:r>
          </a:p>
        </p:txBody>
      </p:sp>
      <p:sp>
        <p:nvSpPr>
          <p:cNvPr id="162" name="The intertemporal utility function of the representative household, in the presence of government expenditure, is given by,…"/>
          <p:cNvSpPr txBox="1"/>
          <p:nvPr>
            <p:ph type="body" idx="1"/>
          </p:nvPr>
        </p:nvSpPr>
        <p:spPr>
          <a:prstGeom prst="rect">
            <a:avLst/>
          </a:prstGeom>
        </p:spPr>
        <p:txBody>
          <a:bodyPr/>
          <a:lstStyle/>
          <a:p>
            <a:pPr defTabSz="262889">
              <a:spcBef>
                <a:spcPts val="1000"/>
              </a:spcBef>
              <a:defRPr sz="1619"/>
            </a:pPr>
            <a:r>
              <a:t>The intertemporal utility function of the representative household, in the presence of government expenditure, is given by,</a:t>
            </a:r>
          </a:p>
          <a:p>
            <a:pPr defTabSz="262889">
              <a:spcBef>
                <a:spcPts val="1000"/>
              </a:spcBef>
              <a:defRPr sz="1619"/>
            </a:pPr>
            <a:r>
              <a:t>                                                                               </a:t>
            </a:r>
            <a14:m>
              <m:oMath>
                <m:r>
                  <a:rPr xmlns:a="http://schemas.openxmlformats.org/drawingml/2006/main" sz="1750" i="1">
                    <a:solidFill>
                      <a:srgbClr val="414040"/>
                    </a:solidFill>
                    <a:latin typeface="Cambria Math" panose="02040503050406030204" pitchFamily="18" charset="0"/>
                  </a:rPr>
                  <m:t>U</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p>
                      <m:e>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1</m:t>
                                </m:r>
                              </m:sub>
                            </m:sSub>
                          </m:e>
                        </m:d>
                      </m:e>
                      <m:sup>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sup>
                    </m:sSup>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den>
                </m:f>
                <m:f>
                  <m:fPr>
                    <m:ctrlPr>
                      <a:rPr xmlns:a="http://schemas.openxmlformats.org/drawingml/2006/main" sz="1750" i="1">
                        <a:solidFill>
                          <a:srgbClr val="414040"/>
                        </a:solidFill>
                        <a:latin typeface="Cambria Math" panose="02040503050406030204" pitchFamily="18" charset="0"/>
                      </a:rPr>
                    </m:ctrlPr>
                    <m:type m:val="bar"/>
                  </m:fPr>
                  <m:num>
                    <m:sSup>
                      <m:e>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2</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2</m:t>
                                </m:r>
                              </m:sub>
                            </m:sSub>
                          </m:e>
                        </m:d>
                      </m:e>
                      <m:sup>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sup>
                    </m:sSup>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den>
                </m:f>
              </m:oMath>
            </a14:m>
          </a:p>
          <a:p>
            <a:pPr defTabSz="262889">
              <a:spcBef>
                <a:spcPts val="1000"/>
              </a:spcBef>
              <a:defRPr sz="1619"/>
            </a:pPr>
            <a:r>
              <a:t>We have assumed that government expenditure is not wasteful. In fact it affects the utility of the representative household in the same way as private consumption. The representative household chooses private consumption, in order to maximize this intertemporal utility function, subject to its intertemporal budget constraint.</a:t>
            </a:r>
          </a:p>
          <a:p>
            <a:pPr defTabSz="262889">
              <a:spcBef>
                <a:spcPts val="1000"/>
              </a:spcBef>
              <a:defRPr sz="1619"/>
            </a:pPr>
            <a:r>
              <a:t>Note that the method of financing primary government expenditure does not appear either in the utility function of the representative household or in its intertemporal budget constraint. Hence, the only fiscal policy parameters that can affect the optimal decisions of the representative household and the behaviour of the economy are related to the path of primary government expenditure. The method of financing the path of government expenditure cannot affect the optimal savings and investment decisions of the representative household. Debt and tax finance are equivalent.</a:t>
            </a:r>
          </a:p>
          <a:p>
            <a:pPr defTabSz="262889">
              <a:spcBef>
                <a:spcPts val="1000"/>
              </a:spcBef>
              <a:defRPr sz="1619"/>
            </a:pPr>
            <a:r>
              <a:t>This result, which was first alluded to by Ricardo (1817), is called </a:t>
            </a:r>
            <a:r>
              <a:rPr i="1"/>
              <a:t>Ricardian equivalence</a:t>
            </a:r>
            <a:r>
              <a:t> between debt and tax finance of government expenditure. In effect, the representative household realizes that debt finance is nothing more than a postponement of taxes for the future. Lower current taxes will result in higher future taxes with the same present value. Hence, the only thing that matters for the optimal savings and investment decisions of the representative household is the present value of primary government expenditure that needs to be financed, and not the distribution of financing between the two periods. At the end of the two periods the representative household will need to pay taxes with present value equal to the present value of the stream of primary government expenditure.</a:t>
            </a:r>
          </a:p>
        </p:txBody>
      </p:sp>
      <p:sp>
        <p:nvSpPr>
          <p:cNvPr id="163"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Proving Ricardian Equivalence"/>
          <p:cNvSpPr txBox="1"/>
          <p:nvPr>
            <p:ph type="title"/>
          </p:nvPr>
        </p:nvSpPr>
        <p:spPr>
          <a:prstGeom prst="rect">
            <a:avLst/>
          </a:prstGeom>
        </p:spPr>
        <p:txBody>
          <a:bodyPr/>
          <a:lstStyle/>
          <a:p>
            <a:pPr/>
            <a:r>
              <a:t>Proving Ricardian Equivalence</a:t>
            </a:r>
          </a:p>
        </p:txBody>
      </p:sp>
      <p:sp>
        <p:nvSpPr>
          <p:cNvPr id="166" name="The first-order conditions for the maximisation of the inter temporal utility of the representative household, subject to its intertemporal budget constraint, are given by,…"/>
          <p:cNvSpPr txBox="1"/>
          <p:nvPr>
            <p:ph type="body" idx="1"/>
          </p:nvPr>
        </p:nvSpPr>
        <p:spPr>
          <a:prstGeom prst="rect">
            <a:avLst/>
          </a:prstGeom>
        </p:spPr>
        <p:txBody>
          <a:bodyPr/>
          <a:lstStyle/>
          <a:p>
            <a:pPr defTabSz="233679">
              <a:spcBef>
                <a:spcPts val="900"/>
              </a:spcBef>
              <a:defRPr sz="1440"/>
            </a:pPr>
            <a:r>
              <a:t>The first-order conditions for the maximisation of the inter temporal utility of the representative household, subject to its intertemporal budget constraint, are given by,</a:t>
            </a:r>
          </a:p>
          <a:p>
            <a:pPr defTabSz="233679">
              <a:spcBef>
                <a:spcPts val="900"/>
              </a:spcBef>
              <a:defRPr sz="1440"/>
            </a:pPr>
            <a:r>
              <a:t>                                                                                </a:t>
            </a:r>
            <a14:m>
              <m:oMath>
                <m:sSup>
                  <m:e>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1</m:t>
                            </m:r>
                          </m:sub>
                        </m:sSub>
                      </m:e>
                    </m:d>
                  </m:e>
                  <m: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θ</m:t>
                    </m:r>
                  </m:sup>
                </m:s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λ</m:t>
                </m:r>
              </m:oMath>
            </a14:m>
            <a:r>
              <a:t>,        </a:t>
            </a:r>
            <a14:m>
              <m:oMath>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ρ</m:t>
                    </m:r>
                  </m:den>
                </m:f>
                <m:sSup>
                  <m:e>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2</m:t>
                            </m:r>
                          </m:sub>
                        </m:sSub>
                      </m:e>
                    </m:d>
                  </m:e>
                  <m: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θ</m:t>
                    </m:r>
                  </m:sup>
                </m:s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λ</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r</m:t>
                        </m:r>
                      </m:e>
                      <m:sub>
                        <m:r>
                          <a:rPr xmlns:a="http://schemas.openxmlformats.org/drawingml/2006/main" sz="1550" i="1">
                            <a:solidFill>
                              <a:srgbClr val="414040"/>
                            </a:solidFill>
                            <a:latin typeface="Cambria Math" panose="02040503050406030204" pitchFamily="18" charset="0"/>
                          </a:rPr>
                          <m:t>2</m:t>
                        </m:r>
                      </m:sub>
                    </m:sSub>
                  </m:den>
                </m:f>
              </m:oMath>
            </a14:m>
          </a:p>
          <a:p>
            <a:pPr defTabSz="233679">
              <a:spcBef>
                <a:spcPts val="900"/>
              </a:spcBef>
              <a:defRPr sz="1440"/>
            </a:pPr>
            <a14:m>
              <m:oMath>
                <m:r>
                  <a:rPr xmlns:a="http://schemas.openxmlformats.org/drawingml/2006/main" sz="1600" i="1">
                    <a:solidFill>
                      <a:srgbClr val="414040"/>
                    </a:solidFill>
                    <a:latin typeface="Cambria Math" panose="02040503050406030204" pitchFamily="18" charset="0"/>
                  </a:rPr>
                  <m:t>λ</m:t>
                </m:r>
              </m:oMath>
            </a14:m>
            <a:r>
              <a:t> is the Lagrange multiplier, measuring the marginal value of household wealth.</a:t>
            </a:r>
          </a:p>
          <a:p>
            <a:pPr defTabSz="233679">
              <a:spcBef>
                <a:spcPts val="900"/>
              </a:spcBef>
              <a:defRPr sz="1440"/>
            </a:pPr>
            <a:r>
              <a:t>Eliminating </a:t>
            </a:r>
            <a14:m>
              <m:oMath>
                <m:r>
                  <a:rPr xmlns:a="http://schemas.openxmlformats.org/drawingml/2006/main" sz="1600" i="1">
                    <a:solidFill>
                      <a:srgbClr val="414040"/>
                    </a:solidFill>
                    <a:latin typeface="Cambria Math" panose="02040503050406030204" pitchFamily="18" charset="0"/>
                  </a:rPr>
                  <m:t>λ</m:t>
                </m:r>
              </m:oMath>
            </a14:m>
            <a:r>
              <a:t> we get the familiar Euler equation for consumption. Consumption is now the sum of private and government consumption.</a:t>
            </a:r>
          </a:p>
          <a:p>
            <a:pPr defTabSz="233679">
              <a:spcBef>
                <a:spcPts val="900"/>
              </a:spcBef>
              <a:defRPr sz="1440"/>
            </a:pPr>
            <a:r>
              <a:t>                                                                                             </a:t>
            </a:r>
            <a14:m>
              <m:oMath>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ρ</m:t>
                    </m:r>
                  </m:den>
                </m:f>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2</m:t>
                                </m:r>
                              </m:sub>
                            </m:sSub>
                          </m:num>
                          <m:den>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1</m:t>
                                </m:r>
                              </m:sub>
                            </m:sSub>
                          </m:den>
                        </m:f>
                      </m:e>
                    </m:d>
                  </m:e>
                  <m: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θ</m:t>
                    </m:r>
                  </m:sup>
                </m:s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r</m:t>
                        </m:r>
                      </m:e>
                      <m:sub>
                        <m:r>
                          <a:rPr xmlns:a="http://schemas.openxmlformats.org/drawingml/2006/main" sz="1550" i="1">
                            <a:solidFill>
                              <a:srgbClr val="414040"/>
                            </a:solidFill>
                            <a:latin typeface="Cambria Math" panose="02040503050406030204" pitchFamily="18" charset="0"/>
                          </a:rPr>
                          <m:t>2</m:t>
                        </m:r>
                      </m:sub>
                    </m:sSub>
                  </m:den>
                </m:f>
              </m:oMath>
            </a14:m>
          </a:p>
          <a:p>
            <a:pPr defTabSz="233679">
              <a:spcBef>
                <a:spcPts val="900"/>
              </a:spcBef>
              <a:defRPr sz="1440"/>
            </a:pPr>
            <a:r>
              <a:t>Taking into account the behaviour of the representative firm, which is not affected by government expenditure and taxes, the product market equilibrium conditions in the two periods require that output is equal to the sum of private and public consumption plus investment in every period. This implies that,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k</m:t>
                        </m:r>
                      </m:e>
                      <m:sub>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e>
                </m:d>
              </m:oMath>
            </a14:m>
            <a:r>
              <a:t>,      </a:t>
            </a:r>
            <a14:m>
              <m:oMath>
                <m:sSub>
                  <m:e>
                    <m:r>
                      <a:rPr xmlns:a="http://schemas.openxmlformats.org/drawingml/2006/main" sz="1550" i="1">
                        <a:solidFill>
                          <a:srgbClr val="414040"/>
                        </a:solidFill>
                        <a:latin typeface="Cambria Math" panose="02040503050406030204" pitchFamily="18" charset="0"/>
                      </a:rPr>
                      <m:t>y</m:t>
                    </m:r>
                  </m:e>
                  <m:sub>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m:t>
                </m:r>
                <m:sSubSup>
                  <m:e>
                    <m:r>
                      <a:rPr xmlns:a="http://schemas.openxmlformats.org/drawingml/2006/main" sz="1550" i="1">
                        <a:solidFill>
                          <a:srgbClr val="414040"/>
                        </a:solidFill>
                        <a:latin typeface="Cambria Math" panose="02040503050406030204" pitchFamily="18" charset="0"/>
                      </a:rPr>
                      <m:t>k</m:t>
                    </m:r>
                  </m:e>
                  <m:sub>
                    <m:r>
                      <a:rPr xmlns:a="http://schemas.openxmlformats.org/drawingml/2006/main" sz="1550" i="1">
                        <a:solidFill>
                          <a:srgbClr val="414040"/>
                        </a:solidFill>
                        <a:latin typeface="Cambria Math" panose="02040503050406030204" pitchFamily="18" charset="0"/>
                      </a:rPr>
                      <m:t>2</m:t>
                    </m:r>
                  </m:sub>
                  <m:sup>
                    <m:r>
                      <a:rPr xmlns:a="http://schemas.openxmlformats.org/drawingml/2006/main" sz="1550" i="1">
                        <a:solidFill>
                          <a:srgbClr val="414040"/>
                        </a:solidFill>
                        <a:latin typeface="Cambria Math" panose="02040503050406030204" pitchFamily="18" charset="0"/>
                      </a:rPr>
                      <m:t>α</m:t>
                    </m:r>
                  </m:sup>
                </m:sSubSup>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k</m:t>
                    </m:r>
                  </m:e>
                  <m:sub>
                    <m:r>
                      <a:rPr xmlns:a="http://schemas.openxmlformats.org/drawingml/2006/main" sz="1550" i="1">
                        <a:solidFill>
                          <a:srgbClr val="414040"/>
                        </a:solidFill>
                        <a:latin typeface="Cambria Math" panose="02040503050406030204" pitchFamily="18" charset="0"/>
                      </a:rPr>
                      <m:t>2</m:t>
                    </m:r>
                  </m:sub>
                </m:sSub>
              </m:oMath>
            </a14:m>
          </a:p>
          <a:p>
            <a:pPr defTabSz="233679">
              <a:spcBef>
                <a:spcPts val="900"/>
              </a:spcBef>
              <a:defRPr sz="1440"/>
            </a:pPr>
            <a:r>
              <a:t>Furthermore, from the marginal productivity condition of the second period, we shall have that,</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r</m:t>
                    </m:r>
                  </m:e>
                  <m:sub>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r>
                  <a:rPr xmlns:a="http://schemas.openxmlformats.org/drawingml/2006/main" sz="1550" i="1">
                    <a:solidFill>
                      <a:srgbClr val="414040"/>
                    </a:solidFill>
                    <a:latin typeface="Cambria Math" panose="02040503050406030204" pitchFamily="18" charset="0"/>
                  </a:rPr>
                  <m:t>A</m:t>
                </m:r>
                <m:sSubSup>
                  <m:e>
                    <m:r>
                      <a:rPr xmlns:a="http://schemas.openxmlformats.org/drawingml/2006/main" sz="1550" i="1">
                        <a:solidFill>
                          <a:srgbClr val="414040"/>
                        </a:solidFill>
                        <a:latin typeface="Cambria Math" panose="02040503050406030204" pitchFamily="18" charset="0"/>
                      </a:rPr>
                      <m:t>k</m:t>
                    </m:r>
                  </m:e>
                  <m:sub>
                    <m:r>
                      <a:rPr xmlns:a="http://schemas.openxmlformats.org/drawingml/2006/main" sz="1550" i="1">
                        <a:solidFill>
                          <a:srgbClr val="414040"/>
                        </a:solidFill>
                        <a:latin typeface="Cambria Math" panose="02040503050406030204" pitchFamily="18" charset="0"/>
                      </a:rPr>
                      <m:t>2</m:t>
                    </m:r>
                  </m:sub>
                  <m:sup>
                    <m:r>
                      <a:rPr xmlns:a="http://schemas.openxmlformats.org/drawingml/2006/main" sz="1550" i="1">
                        <a:solidFill>
                          <a:srgbClr val="414040"/>
                        </a:solidFill>
                        <a:latin typeface="Cambria Math" panose="02040503050406030204" pitchFamily="18" charset="0"/>
                      </a:rPr>
                      <m:t>α</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p>
                </m:sSubSup>
              </m:oMath>
            </a14:m>
          </a:p>
          <a:p>
            <a:pPr defTabSz="233679">
              <a:spcBef>
                <a:spcPts val="900"/>
              </a:spcBef>
              <a:defRPr sz="1440"/>
            </a:pPr>
            <a:r>
              <a:t>Using the last three equations to substitute for the sum of private and public consumption in the two periods, and the period 2 real interest rate in the Euler equation, we get that the equilibrium period 2 capital stock will be determined by solving,</a:t>
            </a:r>
          </a:p>
          <a:p>
            <a:pPr defTabSz="233679">
              <a:spcBef>
                <a:spcPts val="900"/>
              </a:spcBef>
              <a:defRPr sz="1440"/>
            </a:pPr>
            <a14:m>
              <m:oMath>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ρ</m:t>
                    </m:r>
                  </m:den>
                </m:f>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m:t>
                            </m:r>
                            <m:sSub>
                              <m:e>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k</m:t>
                                    </m:r>
                                  </m:e>
                                </m:bar>
                              </m:e>
                              <m:sub>
                                <m:r>
                                  <a:rPr xmlns:a="http://schemas.openxmlformats.org/drawingml/2006/main" sz="1550" i="1">
                                    <a:solidFill>
                                      <a:srgbClr val="414040"/>
                                    </a:solidFill>
                                    <a:latin typeface="Cambria Math" panose="02040503050406030204" pitchFamily="18" charset="0"/>
                                  </a:rPr>
                                  <m:t>2</m:t>
                                </m:r>
                              </m:sub>
                            </m:sSub>
                          </m:num>
                          <m:den>
                            <m:sSub>
                              <m:e>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k</m:t>
                                    </m:r>
                                  </m:e>
                                </m:bar>
                              </m:e>
                              <m:sub>
                                <m:r>
                                  <a:rPr xmlns:a="http://schemas.openxmlformats.org/drawingml/2006/main" sz="1550" i="1">
                                    <a:solidFill>
                                      <a:srgbClr val="414040"/>
                                    </a:solidFill>
                                    <a:latin typeface="Cambria Math" panose="02040503050406030204" pitchFamily="18" charset="0"/>
                                  </a:rPr>
                                  <m:t>2</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m:t>
                            </m:r>
                            <m:sSubSup>
                              <m:e>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k</m:t>
                                    </m:r>
                                  </m:e>
                                </m:bar>
                              </m:e>
                              <m:sub>
                                <m:r>
                                  <a:rPr xmlns:a="http://schemas.openxmlformats.org/drawingml/2006/main" sz="1550" i="1">
                                    <a:solidFill>
                                      <a:srgbClr val="414040"/>
                                    </a:solidFill>
                                    <a:latin typeface="Cambria Math" panose="02040503050406030204" pitchFamily="18" charset="0"/>
                                  </a:rPr>
                                  <m:t>2</m:t>
                                </m:r>
                              </m:sub>
                              <m:sup>
                                <m:r>
                                  <a:rPr xmlns:a="http://schemas.openxmlformats.org/drawingml/2006/main" sz="1550" i="1">
                                    <a:solidFill>
                                      <a:srgbClr val="414040"/>
                                    </a:solidFill>
                                    <a:latin typeface="Cambria Math" panose="02040503050406030204" pitchFamily="18" charset="0"/>
                                  </a:rPr>
                                  <m:t>α</m:t>
                                </m:r>
                              </m:sup>
                            </m:sSubSup>
                          </m:den>
                        </m:f>
                      </m:e>
                    </m:d>
                  </m:e>
                  <m:sup>
                    <m:r>
                      <a:rPr xmlns:a="http://schemas.openxmlformats.org/drawingml/2006/main" sz="1550" i="1">
                        <a:solidFill>
                          <a:srgbClr val="414040"/>
                        </a:solidFill>
                        <a:latin typeface="Cambria Math" panose="02040503050406030204" pitchFamily="18" charset="0"/>
                      </a:rPr>
                      <m:t>θ</m:t>
                    </m:r>
                  </m:sup>
                </m:s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r>
                      <a:rPr xmlns:a="http://schemas.openxmlformats.org/drawingml/2006/main" sz="1550" i="1">
                        <a:solidFill>
                          <a:srgbClr val="414040"/>
                        </a:solidFill>
                        <a:latin typeface="Cambria Math" panose="02040503050406030204" pitchFamily="18" charset="0"/>
                      </a:rPr>
                      <m:t>A</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m:t>
                    </m:r>
                    <m:sSubSup>
                      <m:e>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k</m:t>
                            </m:r>
                          </m:e>
                        </m:bar>
                      </m:e>
                      <m:sub>
                        <m:r>
                          <a:rPr xmlns:a="http://schemas.openxmlformats.org/drawingml/2006/main" sz="1550" i="1">
                            <a:solidFill>
                              <a:srgbClr val="414040"/>
                            </a:solidFill>
                            <a:latin typeface="Cambria Math" panose="02040503050406030204" pitchFamily="18" charset="0"/>
                          </a:rPr>
                          <m:t>2</m:t>
                        </m:r>
                      </m:sub>
                      <m:sup>
                        <m:r>
                          <a:rPr xmlns:a="http://schemas.openxmlformats.org/drawingml/2006/main" sz="1550" i="1">
                            <a:solidFill>
                              <a:srgbClr val="414040"/>
                            </a:solidFill>
                            <a:latin typeface="Cambria Math" panose="02040503050406030204" pitchFamily="18" charset="0"/>
                          </a:rPr>
                          <m:t>α</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p>
                    </m:sSubSup>
                  </m:den>
                </m:f>
              </m:oMath>
            </a14:m>
            <a:r>
              <a:t>, which is independent of government expenditure and taxes. QED</a:t>
            </a:r>
            <a:endParaRPr sz="3600"/>
          </a:p>
        </p:txBody>
      </p:sp>
      <p:sp>
        <p:nvSpPr>
          <p:cNvPr id="167"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David Ricardo (1772-1823)"/>
          <p:cNvSpPr txBox="1"/>
          <p:nvPr>
            <p:ph type="title"/>
          </p:nvPr>
        </p:nvSpPr>
        <p:spPr>
          <a:prstGeom prst="rect">
            <a:avLst/>
          </a:prstGeom>
        </p:spPr>
        <p:txBody>
          <a:bodyPr/>
          <a:lstStyle/>
          <a:p>
            <a:pPr/>
            <a:r>
              <a:t>David Ricardo (1772-1823) </a:t>
            </a:r>
          </a:p>
        </p:txBody>
      </p:sp>
      <p:sp>
        <p:nvSpPr>
          <p:cNvPr id="170" name="David Ricardo (18 April 1772 – 11 September 1823) was a British political economist, one of the most influential of the classical economists along with Thomas Malthus, Adam Smith and James Mill. His major contribution was the theory of comparative advant"/>
          <p:cNvSpPr txBox="1"/>
          <p:nvPr>
            <p:ph type="body" sz="half" idx="1"/>
          </p:nvPr>
        </p:nvSpPr>
        <p:spPr>
          <a:xfrm>
            <a:off x="6478618" y="2628900"/>
            <a:ext cx="6018182" cy="6096000"/>
          </a:xfrm>
          <a:prstGeom prst="rect">
            <a:avLst/>
          </a:prstGeom>
        </p:spPr>
        <p:txBody>
          <a:bodyPr/>
          <a:lstStyle/>
          <a:p>
            <a:pPr defTabSz="297941">
              <a:spcBef>
                <a:spcPts val="1200"/>
              </a:spcBef>
              <a:defRPr sz="1836"/>
            </a:pPr>
            <a:r>
              <a:t>David Ricardo (18 April 1772 – 11 September 1823) was a British political economist, one of the most influential of the classical economists along with Thomas Malthus, Adam Smith and James Mill. His major contribution was the theory of comparative advantage.</a:t>
            </a:r>
          </a:p>
          <a:p>
            <a:pPr defTabSz="297941">
              <a:spcBef>
                <a:spcPts val="1200"/>
              </a:spcBef>
              <a:defRPr sz="1836"/>
            </a:pPr>
            <a:r>
              <a:t>Ricardian equivalence, an argument suggesting that in some circumstances a government's choice of how to pay for its spending (i.e., whether to use tax revenue or issue debt and run a deficit) might have no effect on the economy is also associated with Ricardo. This is based on the pretext that the public saves to pay for expected future tax increases that will be used to pay off the debt. Ricardo notes that the proposition is theoretically implied in the presence of intertemporal optimisation by rational tax-payers: but that since tax-payers do not act so rationally, the proposition fails to be true in practice. Thus, while the proposition bears his name, he does not seem to have believed it. Robert Barro of Harvard University is responsible for its modern prominence.</a:t>
            </a:r>
          </a:p>
        </p:txBody>
      </p:sp>
      <p:sp>
        <p:nvSpPr>
          <p:cNvPr id="171" name="Slide Number"/>
          <p:cNvSpPr txBox="1"/>
          <p:nvPr>
            <p:ph type="sldNum" sz="quarter" idx="2"/>
          </p:nvPr>
        </p:nvSpPr>
        <p:spPr>
          <a:xfrm>
            <a:off x="1239646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2" name="220px-Portrait_of_David_Ricardo_by_Thomas_Phillips.jpg" descr="220px-Portrait_of_David_Ricardo_by_Thomas_Phillips.jpg"/>
          <p:cNvPicPr>
            <a:picLocks noChangeAspect="1"/>
          </p:cNvPicPr>
          <p:nvPr/>
        </p:nvPicPr>
        <p:blipFill>
          <a:blip r:embed="rId2">
            <a:extLst/>
          </a:blip>
          <a:stretch>
            <a:fillRect/>
          </a:stretch>
        </p:blipFill>
        <p:spPr>
          <a:xfrm>
            <a:off x="1195041" y="2729447"/>
            <a:ext cx="4546800" cy="586950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Robert J. Barro (1944-)"/>
          <p:cNvSpPr txBox="1"/>
          <p:nvPr>
            <p:ph type="title"/>
          </p:nvPr>
        </p:nvSpPr>
        <p:spPr>
          <a:prstGeom prst="rect">
            <a:avLst/>
          </a:prstGeom>
        </p:spPr>
        <p:txBody>
          <a:bodyPr/>
          <a:lstStyle/>
          <a:p>
            <a:pPr/>
            <a:r>
              <a:t>Robert J. Barro (1944-)</a:t>
            </a:r>
          </a:p>
        </p:txBody>
      </p:sp>
      <p:sp>
        <p:nvSpPr>
          <p:cNvPr id="175" name="Robert Joseph Barro (born September 28, 1944) is an American macroeconomist and the Paul M. Warburg Professor of Economics at Harvard University. He is considered one of the founders of new classical macroeconomics, along with Robert Lucas, Jr. and Thoma"/>
          <p:cNvSpPr txBox="1"/>
          <p:nvPr>
            <p:ph type="body" sz="half" idx="1"/>
          </p:nvPr>
        </p:nvSpPr>
        <p:spPr>
          <a:xfrm>
            <a:off x="6187825" y="2628900"/>
            <a:ext cx="6308975" cy="6096000"/>
          </a:xfrm>
          <a:prstGeom prst="rect">
            <a:avLst/>
          </a:prstGeom>
        </p:spPr>
        <p:txBody>
          <a:bodyPr/>
          <a:lstStyle/>
          <a:p>
            <a:pPr defTabSz="292100">
              <a:spcBef>
                <a:spcPts val="1200"/>
              </a:spcBef>
              <a:defRPr sz="1800"/>
            </a:pPr>
            <a:r>
              <a:t>Robert Joseph Barro (born September 28, 1944) is an American macroeconomist and the Paul M. Warburg Professor of Economics at Harvard University. He is considered one of the founders of new classical macroeconomics, along with Robert Lucas, Jr. and Thomas J. Sargent.</a:t>
            </a:r>
          </a:p>
          <a:p>
            <a:pPr defTabSz="292100">
              <a:spcBef>
                <a:spcPts val="1200"/>
              </a:spcBef>
              <a:defRPr sz="1800"/>
            </a:pPr>
            <a:r>
              <a:t>He is associated with important contributions to the analysis of monetary and fiscal policy, economic growth.</a:t>
            </a:r>
          </a:p>
          <a:p>
            <a:pPr defTabSz="292100">
              <a:spcBef>
                <a:spcPts val="1200"/>
              </a:spcBef>
              <a:defRPr sz="1800"/>
            </a:pPr>
            <a:r>
              <a:t>In his 1974 paper, "Are Government Bonds Net Wealth?”, published in the Journal of Political Economy, he argued that under certain assumptions, present governmental borrowing would be matched by increased bequests to future generations to pay future taxes expected to pay down the government bonds; thus a lowering of current taxes, financed by the issuance of government bonds, would have no effect on the public's spending on consumption. This reflected similar ideas put forward by David Ricardo, and has sparked a large literature on so called </a:t>
            </a:r>
            <a:r>
              <a:rPr i="1"/>
              <a:t>Ricardian Equivalence.</a:t>
            </a:r>
            <a:r>
              <a:t> </a:t>
            </a:r>
          </a:p>
        </p:txBody>
      </p:sp>
      <p:sp>
        <p:nvSpPr>
          <p:cNvPr id="1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7" name="7.jpg" descr="7.jpg"/>
          <p:cNvPicPr>
            <a:picLocks noChangeAspect="1"/>
          </p:cNvPicPr>
          <p:nvPr/>
        </p:nvPicPr>
        <p:blipFill>
          <a:blip r:embed="rId2">
            <a:extLst/>
          </a:blip>
          <a:stretch>
            <a:fillRect/>
          </a:stretch>
        </p:blipFill>
        <p:spPr>
          <a:xfrm>
            <a:off x="1222560" y="2872384"/>
            <a:ext cx="4143610" cy="5609032"/>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The Nature and Limitations of Ricardian Equivalence"/>
          <p:cNvSpPr txBox="1"/>
          <p:nvPr>
            <p:ph type="title"/>
          </p:nvPr>
        </p:nvSpPr>
        <p:spPr>
          <a:prstGeom prst="rect">
            <a:avLst/>
          </a:prstGeom>
        </p:spPr>
        <p:txBody>
          <a:bodyPr/>
          <a:lstStyle>
            <a:lvl1pPr defTabSz="391414">
              <a:spcBef>
                <a:spcPts val="1000"/>
              </a:spcBef>
              <a:defRPr sz="4690"/>
            </a:lvl1pPr>
          </a:lstStyle>
          <a:p>
            <a:pPr/>
            <a:r>
              <a:t>The Nature and Limitations of Ricardian Equivalence</a:t>
            </a:r>
          </a:p>
        </p:txBody>
      </p:sp>
      <p:sp>
        <p:nvSpPr>
          <p:cNvPr id="180" name="The only effect of the path of government expenditure in this two period model is the displacement of an equal amount of private consumption. Since, government consumption is assumed to be a perfect substitute for private consumption, neither aggregate s"/>
          <p:cNvSpPr txBox="1"/>
          <p:nvPr>
            <p:ph type="body" idx="1"/>
          </p:nvPr>
        </p:nvSpPr>
        <p:spPr>
          <a:prstGeom prst="rect">
            <a:avLst/>
          </a:prstGeom>
        </p:spPr>
        <p:txBody>
          <a:bodyPr/>
          <a:lstStyle/>
          <a:p>
            <a:pPr defTabSz="391414">
              <a:spcBef>
                <a:spcPts val="1600"/>
              </a:spcBef>
              <a:defRPr sz="2412"/>
            </a:pPr>
            <a:r>
              <a:t>The only effect of the path of government expenditure in this two period model is the displacement of an equal amount of private consumption. Since, government consumption is assumed to be a perfect substitute for private consumption, neither aggregate savings and investment, nor the evolution of real output are affected by the path of government expenditure, debt or taxes.</a:t>
            </a:r>
          </a:p>
          <a:p>
            <a:pPr defTabSz="391414">
              <a:spcBef>
                <a:spcPts val="1600"/>
              </a:spcBef>
              <a:defRPr sz="2412"/>
            </a:pPr>
            <a:r>
              <a:t>This is a striking result. It is due to the assumption that government expenditure is a perfect substitute for private consumption, and that taxes are lump sum, i.e., they do not distort the savings and investment decisions of households. </a:t>
            </a:r>
          </a:p>
          <a:p>
            <a:pPr defTabSz="391414">
              <a:spcBef>
                <a:spcPts val="1600"/>
              </a:spcBef>
              <a:defRPr sz="2412"/>
            </a:pPr>
            <a:r>
              <a:t>This result would not hold if either government expenditure was an imperfect substitute for private consumption, or if taxes were distortionary and affected the real interest rate faced by households. </a:t>
            </a:r>
          </a:p>
          <a:p>
            <a:pPr defTabSz="391414">
              <a:spcBef>
                <a:spcPts val="1600"/>
              </a:spcBef>
              <a:defRPr sz="2412"/>
            </a:pPr>
            <a:r>
              <a:t>It does not hold in overlapping generations models either, or in models with borrowing constraints and different interest rates faced by households and the government.</a:t>
            </a:r>
          </a:p>
        </p:txBody>
      </p:sp>
      <p:sp>
        <p:nvSpPr>
          <p:cNvPr id="181" name="Slide Number"/>
          <p:cNvSpPr txBox="1"/>
          <p:nvPr>
            <p:ph type="sldNum" sz="quarter" idx="2"/>
          </p:nvPr>
        </p:nvSpPr>
        <p:spPr>
          <a:xfrm>
            <a:off x="12345570" y="9175750"/>
            <a:ext cx="330399"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The Government Budget Constraint and Government Debt with an Infinite Horizon"/>
          <p:cNvSpPr txBox="1"/>
          <p:nvPr>
            <p:ph type="title"/>
          </p:nvPr>
        </p:nvSpPr>
        <p:spPr>
          <a:prstGeom prst="rect">
            <a:avLst/>
          </a:prstGeom>
        </p:spPr>
        <p:txBody>
          <a:bodyPr/>
          <a:lstStyle>
            <a:lvl1pPr defTabSz="321310">
              <a:spcBef>
                <a:spcPts val="800"/>
              </a:spcBef>
              <a:defRPr sz="3850"/>
            </a:lvl1pPr>
          </a:lstStyle>
          <a:p>
            <a:pPr/>
            <a:r>
              <a:t>The Government Budget Constraint and Government Debt with an Infinite Horizon</a:t>
            </a:r>
          </a:p>
        </p:txBody>
      </p:sp>
      <p:sp>
        <p:nvSpPr>
          <p:cNvPr id="184" name="The budget constraint of a government with an infinite horizon does not prevent it from having debt, or even from increasing the level of its debt.…"/>
          <p:cNvSpPr txBox="1"/>
          <p:nvPr>
            <p:ph type="body" idx="1"/>
          </p:nvPr>
        </p:nvSpPr>
        <p:spPr>
          <a:prstGeom prst="rect">
            <a:avLst/>
          </a:prstGeom>
        </p:spPr>
        <p:txBody>
          <a:bodyPr/>
          <a:lstStyle/>
          <a:p>
            <a:pPr defTabSz="473201">
              <a:spcBef>
                <a:spcPts val="1900"/>
              </a:spcBef>
              <a:defRPr sz="2916"/>
            </a:pPr>
            <a:r>
              <a:t>The budget constraint of a government with an infinite horizon does not prevent it from having debt, or even from increasing the level of its debt. </a:t>
            </a:r>
          </a:p>
          <a:p>
            <a:pPr defTabSz="473201">
              <a:spcBef>
                <a:spcPts val="1900"/>
              </a:spcBef>
              <a:defRPr sz="2916"/>
            </a:pPr>
            <a:r>
              <a:t>It means, however, that the limit of the present value of government debt, as time tends to infinity, cannot be positive. </a:t>
            </a:r>
          </a:p>
          <a:p>
            <a:pPr defTabSz="473201">
              <a:spcBef>
                <a:spcPts val="1900"/>
              </a:spcBef>
              <a:defRPr sz="2916"/>
            </a:pPr>
            <a:r>
              <a:t>For example, if the real interest rate is positive, a positive but constant real government debt - which means that the government never repays it - satisfies the government budget constraint. </a:t>
            </a:r>
          </a:p>
          <a:p>
            <a:pPr defTabSz="473201">
              <a:spcBef>
                <a:spcPts val="1900"/>
              </a:spcBef>
              <a:defRPr sz="2916"/>
            </a:pPr>
            <a:r>
              <a:t>Even if government debt increases continuously, the government budget constraint is satisfied to the extent that the real interest rate exceeds the growth rate of real government debt.</a:t>
            </a:r>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he Infinite Horizon Government Budget Constraint"/>
          <p:cNvSpPr txBox="1"/>
          <p:nvPr>
            <p:ph type="title"/>
          </p:nvPr>
        </p:nvSpPr>
        <p:spPr>
          <a:prstGeom prst="rect">
            <a:avLst/>
          </a:prstGeom>
        </p:spPr>
        <p:txBody>
          <a:bodyPr/>
          <a:lstStyle>
            <a:lvl1pPr defTabSz="391414">
              <a:spcBef>
                <a:spcPts val="1000"/>
              </a:spcBef>
              <a:defRPr sz="4690"/>
            </a:lvl1pPr>
          </a:lstStyle>
          <a:p>
            <a:pPr/>
            <a:r>
              <a:t>The Infinite Horizon Government Budget Constraint</a:t>
            </a:r>
          </a:p>
        </p:txBody>
      </p:sp>
      <p:sp>
        <p:nvSpPr>
          <p:cNvPr id="1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9" name="Assume a government with an infinite horizon that chooses a stream of primary government expenditure  , a stream of taxes   and has a stock of outstanding government debt  . Government expenditure can be financed by either taxes, or the accumulation of g"/>
          <p:cNvSpPr txBox="1"/>
          <p:nvPr>
            <p:ph type="body" idx="1"/>
          </p:nvPr>
        </p:nvSpPr>
        <p:spPr>
          <a:prstGeom prst="rect">
            <a:avLst/>
          </a:prstGeom>
        </p:spPr>
        <p:txBody>
          <a:bodyPr/>
          <a:lstStyle/>
          <a:p>
            <a:pPr defTabSz="262889">
              <a:spcBef>
                <a:spcPts val="1000"/>
              </a:spcBef>
              <a:defRPr sz="1619"/>
            </a:pPr>
            <a:r>
              <a:t>Assume a government with an infinite horizon that chooses a stream of primary government expenditure </a:t>
            </a:r>
            <a14:m>
              <m:oMath>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g</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r>
              <a:t>, a stream of taxes </a:t>
            </a:r>
            <a14:m>
              <m:oMath>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oMath>
            </a14:m>
            <a:r>
              <a:t> and has a stock of outstanding government debt </a:t>
            </a:r>
            <a14:m>
              <m:oMath>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r>
              <a:t>. Government expenditure can be financed by either taxes, or the accumulation of government debt. Government debt accumulates according to,</a:t>
            </a:r>
          </a:p>
          <a:p>
            <a:pPr defTabSz="262889">
              <a:spcBef>
                <a:spcPts val="1000"/>
              </a:spcBef>
              <a:defRPr sz="1619"/>
            </a:pPr>
            <a:r>
              <a:t>                                                                                         </a:t>
            </a:r>
            <a14:m>
              <m:oMath>
                <m:limUpp>
                  <m:e>
                    <m:r>
                      <a:rPr xmlns:a="http://schemas.openxmlformats.org/drawingml/2006/main" sz="1750" i="1">
                        <a:solidFill>
                          <a:srgbClr val="414040"/>
                        </a:solidFill>
                        <a:latin typeface="Cambria Math" panose="02040503050406030204" pitchFamily="18" charset="0"/>
                      </a:rPr>
                      <m:t>D</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g</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262889">
              <a:spcBef>
                <a:spcPts val="1000"/>
              </a:spcBef>
              <a:defRPr sz="1619"/>
            </a:pPr>
            <a:r>
              <a:t>where </a:t>
            </a:r>
            <a14:m>
              <m:oMath>
                <m:r>
                  <a:rPr xmlns:a="http://schemas.openxmlformats.org/drawingml/2006/main" sz="2000" i="1">
                    <a:solidFill>
                      <a:srgbClr val="414040"/>
                    </a:solidFill>
                    <a:latin typeface="Cambria Math" panose="02040503050406030204" pitchFamily="18" charset="0"/>
                  </a:rPr>
                  <m:t>r</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oMath>
            </a14:m>
            <a:r>
              <a:t> is the real interest rate at time </a:t>
            </a:r>
            <a14:m>
              <m:oMath>
                <m:r>
                  <a:rPr xmlns:a="http://schemas.openxmlformats.org/drawingml/2006/main" sz="1900" i="1">
                    <a:solidFill>
                      <a:srgbClr val="414040"/>
                    </a:solidFill>
                    <a:latin typeface="Cambria Math" panose="02040503050406030204" pitchFamily="18" charset="0"/>
                  </a:rPr>
                  <m:t>t</m:t>
                </m:r>
              </m:oMath>
            </a14:m>
            <a:r>
              <a:t>. Time is continuous.</a:t>
            </a:r>
          </a:p>
          <a:p>
            <a:pPr defTabSz="262889">
              <a:spcBef>
                <a:spcPts val="1000"/>
              </a:spcBef>
              <a:defRPr sz="1619"/>
            </a:pPr>
            <a:r>
              <a:t>The solution of the differential equation for the accumulation of government debt, gives us the government intertemporal budget constraint, in the form,</a:t>
            </a:r>
          </a:p>
          <a:p>
            <a:pPr defTabSz="262889">
              <a:spcBef>
                <a:spcPts val="1000"/>
              </a:spcBef>
              <a:defRPr sz="1619"/>
            </a:pPr>
            <a:r>
              <a:t>                                                         </a:t>
            </a:r>
            <a14:m>
              <m:oMath>
                <m:limLow>
                  <m:e>
                    <m:r>
                      <a:rPr xmlns:a="http://schemas.openxmlformats.org/drawingml/2006/main" sz="1750" i="1">
                        <a:solidFill>
                          <a:srgbClr val="414040"/>
                        </a:solidFill>
                        <a:latin typeface="Cambria Math" panose="02040503050406030204" pitchFamily="18" charset="0"/>
                      </a:rPr>
                      <m:t>lim</m:t>
                    </m:r>
                  </m:e>
                  <m:lim>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m:rPr>
                        <m:sty m:val="p"/>
                      </m:rPr>
                      <a:rPr xmlns:a="http://schemas.openxmlformats.org/drawingml/2006/main" sz="1750" i="1">
                        <a:solidFill>
                          <a:srgbClr val="414040"/>
                        </a:solidFill>
                        <a:latin typeface="Cambria Math" panose="02040503050406030204" pitchFamily="18" charset="0"/>
                      </a:rPr>
                      <m:t>∞</m:t>
                    </m:r>
                  </m:lim>
                </m:limLow>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m:rPr>
                        <m:sty m:val="p"/>
                      </m:rPr>
                      <a:rPr xmlns:a="http://schemas.openxmlformats.org/drawingml/2006/main" sz="1750" i="1">
                        <a:solidFill>
                          <a:srgbClr val="414040"/>
                        </a:solidFill>
                        <a:latin typeface="Cambria Math" panose="02040503050406030204" pitchFamily="18" charset="0"/>
                      </a:rPr>
                      <m: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sup>
                </m:sSup>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g</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m:rPr>
                        <m:sty m:val="p"/>
                      </m:rPr>
                      <a:rPr xmlns:a="http://schemas.openxmlformats.org/drawingml/2006/main" sz="1750" i="1">
                        <a:solidFill>
                          <a:srgbClr val="414040"/>
                        </a:solidFill>
                        <a:latin typeface="Cambria Math" panose="02040503050406030204" pitchFamily="18" charset="0"/>
                      </a:rPr>
                      <m: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oMath>
            </a14:m>
          </a:p>
          <a:p>
            <a:pPr defTabSz="262889">
              <a:spcBef>
                <a:spcPts val="1000"/>
              </a:spcBef>
              <a:defRPr sz="1619"/>
            </a:pPr>
            <a:r>
              <a:t>where, </a:t>
            </a:r>
            <a14:m>
              <m:oMath>
                <m:r>
                  <a:rPr xmlns:a="http://schemas.openxmlformats.org/drawingml/2006/main" sz="1300" i="1">
                    <a:solidFill>
                      <a:srgbClr val="414040"/>
                    </a:solidFill>
                    <a:latin typeface="Cambria Math" panose="02040503050406030204" pitchFamily="18" charset="0"/>
                  </a:rPr>
                  <m:t>R</m:t>
                </m:r>
                <m:r>
                  <a:rPr xmlns:a="http://schemas.openxmlformats.org/drawingml/2006/main" sz="1300" i="1">
                    <a:solidFill>
                      <a:srgbClr val="414040"/>
                    </a:solidFill>
                    <a:latin typeface="Cambria Math" panose="02040503050406030204" pitchFamily="18" charset="0"/>
                  </a:rPr>
                  <m:t>(</m:t>
                </m:r>
                <m:r>
                  <a:rPr xmlns:a="http://schemas.openxmlformats.org/drawingml/2006/main" sz="1300" i="1">
                    <a:solidFill>
                      <a:srgbClr val="414040"/>
                    </a:solidFill>
                    <a:latin typeface="Cambria Math" panose="02040503050406030204" pitchFamily="18" charset="0"/>
                  </a:rPr>
                  <m:t>t</m:t>
                </m:r>
                <m:r>
                  <a:rPr xmlns:a="http://schemas.openxmlformats.org/drawingml/2006/main" sz="1300" i="1">
                    <a:solidFill>
                      <a:srgbClr val="414040"/>
                    </a:solidFill>
                    <a:latin typeface="Cambria Math" panose="02040503050406030204" pitchFamily="18" charset="0"/>
                  </a:rPr>
                  <m:t>)</m:t>
                </m:r>
                <m:r>
                  <a:rPr xmlns:a="http://schemas.openxmlformats.org/drawingml/2006/main" sz="1300" i="1">
                    <a:solidFill>
                      <a:srgbClr val="414040"/>
                    </a:solidFill>
                    <a:latin typeface="Cambria Math" panose="02040503050406030204" pitchFamily="18" charset="0"/>
                  </a:rPr>
                  <m:t>=</m:t>
                </m:r>
                <m:sSubSup>
                  <m:e>
                    <m:r>
                      <a:rPr xmlns:a="http://schemas.openxmlformats.org/drawingml/2006/main" sz="1300" i="1">
                        <a:solidFill>
                          <a:srgbClr val="414040"/>
                        </a:solidFill>
                        <a:latin typeface="Cambria Math" panose="02040503050406030204" pitchFamily="18" charset="0"/>
                      </a:rPr>
                      <m:t>∫</m:t>
                    </m:r>
                  </m:e>
                  <m:sub>
                    <m:r>
                      <a:rPr xmlns:a="http://schemas.openxmlformats.org/drawingml/2006/main" sz="1300" i="1">
                        <a:solidFill>
                          <a:srgbClr val="414040"/>
                        </a:solidFill>
                        <a:latin typeface="Cambria Math" panose="02040503050406030204" pitchFamily="18" charset="0"/>
                      </a:rPr>
                      <m:t>s</m:t>
                    </m:r>
                    <m:r>
                      <a:rPr xmlns:a="http://schemas.openxmlformats.org/drawingml/2006/main" sz="1300" i="1">
                        <a:solidFill>
                          <a:srgbClr val="414040"/>
                        </a:solidFill>
                        <a:latin typeface="Cambria Math" panose="02040503050406030204" pitchFamily="18" charset="0"/>
                      </a:rPr>
                      <m:t>=</m:t>
                    </m:r>
                    <m:r>
                      <a:rPr xmlns:a="http://schemas.openxmlformats.org/drawingml/2006/main" sz="1300" i="1">
                        <a:solidFill>
                          <a:srgbClr val="414040"/>
                        </a:solidFill>
                        <a:latin typeface="Cambria Math" panose="02040503050406030204" pitchFamily="18" charset="0"/>
                      </a:rPr>
                      <m:t>0</m:t>
                    </m:r>
                  </m:sub>
                  <m:sup>
                    <m:r>
                      <a:rPr xmlns:a="http://schemas.openxmlformats.org/drawingml/2006/main" sz="1300" i="1">
                        <a:solidFill>
                          <a:srgbClr val="414040"/>
                        </a:solidFill>
                        <a:latin typeface="Cambria Math" panose="02040503050406030204" pitchFamily="18" charset="0"/>
                      </a:rPr>
                      <m:t>t</m:t>
                    </m:r>
                  </m:sup>
                </m:sSubSup>
                <m:r>
                  <a:rPr xmlns:a="http://schemas.openxmlformats.org/drawingml/2006/main" sz="1300" i="1">
                    <a:solidFill>
                      <a:srgbClr val="414040"/>
                    </a:solidFill>
                    <a:latin typeface="Cambria Math" panose="02040503050406030204" pitchFamily="18" charset="0"/>
                  </a:rPr>
                  <m:t>r</m:t>
                </m:r>
                <m:r>
                  <a:rPr xmlns:a="http://schemas.openxmlformats.org/drawingml/2006/main" sz="1300" i="1">
                    <a:solidFill>
                      <a:srgbClr val="414040"/>
                    </a:solidFill>
                    <a:latin typeface="Cambria Math" panose="02040503050406030204" pitchFamily="18" charset="0"/>
                  </a:rPr>
                  <m:t>(</m:t>
                </m:r>
                <m:r>
                  <a:rPr xmlns:a="http://schemas.openxmlformats.org/drawingml/2006/main" sz="1300" i="1">
                    <a:solidFill>
                      <a:srgbClr val="414040"/>
                    </a:solidFill>
                    <a:latin typeface="Cambria Math" panose="02040503050406030204" pitchFamily="18" charset="0"/>
                  </a:rPr>
                  <m:t>s</m:t>
                </m:r>
                <m:r>
                  <a:rPr xmlns:a="http://schemas.openxmlformats.org/drawingml/2006/main" sz="1300" i="1">
                    <a:solidFill>
                      <a:srgbClr val="414040"/>
                    </a:solidFill>
                    <a:latin typeface="Cambria Math" panose="02040503050406030204" pitchFamily="18" charset="0"/>
                  </a:rPr>
                  <m:t>)</m:t>
                </m:r>
                <m:r>
                  <a:rPr xmlns:a="http://schemas.openxmlformats.org/drawingml/2006/main" sz="1300" i="1">
                    <a:solidFill>
                      <a:srgbClr val="414040"/>
                    </a:solidFill>
                    <a:latin typeface="Cambria Math" panose="02040503050406030204" pitchFamily="18" charset="0"/>
                  </a:rPr>
                  <m:t>d</m:t>
                </m:r>
                <m:r>
                  <a:rPr xmlns:a="http://schemas.openxmlformats.org/drawingml/2006/main" sz="1300" i="1">
                    <a:solidFill>
                      <a:srgbClr val="414040"/>
                    </a:solidFill>
                    <a:latin typeface="Cambria Math" panose="02040503050406030204" pitchFamily="18" charset="0"/>
                  </a:rPr>
                  <m:t>s</m:t>
                </m:r>
              </m:oMath>
            </a14:m>
            <a:r>
              <a:t>.</a:t>
            </a:r>
          </a:p>
          <a:p>
            <a:pPr defTabSz="262889">
              <a:spcBef>
                <a:spcPts val="1000"/>
              </a:spcBef>
              <a:defRPr sz="1619"/>
            </a:pPr>
            <a:r>
              <a:t>The intertemporal budget constraint of the government states that at any initial time 0, as time goes to infinity, the present value of primary government expenditure, plus the present value of government debt, must be equal to the present value of tax revenues, minus the initial level of government debt. Clearly, a solvent government cannot maintain a government debt with a positive present value as time goes to infinity. The present value of its debt should be tending to zero, or even become negative. Hence, the condition for a solvent government is that the first term of on the left tends to a non positive number, i.e., that,</a:t>
            </a:r>
          </a:p>
          <a:p>
            <a:pPr defTabSz="262889">
              <a:spcBef>
                <a:spcPts val="1000"/>
              </a:spcBef>
              <a:defRPr sz="1619"/>
            </a:pPr>
            <a:r>
              <a:t>                                                                                                  </a:t>
            </a:r>
            <a14:m>
              <m:oMath>
                <m:limLow>
                  <m:e>
                    <m:r>
                      <a:rPr xmlns:a="http://schemas.openxmlformats.org/drawingml/2006/main" sz="1750" i="1">
                        <a:solidFill>
                          <a:srgbClr val="414040"/>
                        </a:solidFill>
                        <a:latin typeface="Cambria Math" panose="02040503050406030204" pitchFamily="18" charset="0"/>
                      </a:rPr>
                      <m:t>lim</m:t>
                    </m:r>
                  </m:e>
                  <m:lim>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m:rPr>
                        <m:sty m:val="p"/>
                      </m:rPr>
                      <a:rPr xmlns:a="http://schemas.openxmlformats.org/drawingml/2006/main" sz="1750" i="1">
                        <a:solidFill>
                          <a:srgbClr val="414040"/>
                        </a:solidFill>
                        <a:latin typeface="Cambria Math" panose="02040503050406030204" pitchFamily="18" charset="0"/>
                      </a:rPr>
                      <m:t>∞</m:t>
                    </m:r>
                  </m:lim>
                </m:limLow>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oMath>
            </a14:m>
          </a:p>
          <a:p>
            <a:pPr defTabSz="262889">
              <a:spcBef>
                <a:spcPts val="1000"/>
              </a:spcBef>
              <a:defRPr sz="1619"/>
            </a:pPr>
            <a:r>
              <a:t>The last equation is the </a:t>
            </a:r>
            <a:r>
              <a:rPr i="1"/>
              <a:t>transversality condition</a:t>
            </a:r>
            <a:r>
              <a:t> that any solvent government must satisfy. The present value of government debt cannot be positive, as time goes to infinity. It denotes the limits to the accumulation of government debt.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Implications of the Transversality Condition for the Accumulation of Government Debt and Government Solvency"/>
          <p:cNvSpPr txBox="1"/>
          <p:nvPr>
            <p:ph type="title"/>
          </p:nvPr>
        </p:nvSpPr>
        <p:spPr>
          <a:prstGeom prst="rect">
            <a:avLst/>
          </a:prstGeom>
        </p:spPr>
        <p:txBody>
          <a:bodyPr/>
          <a:lstStyle>
            <a:lvl1pPr defTabSz="321310">
              <a:spcBef>
                <a:spcPts val="800"/>
              </a:spcBef>
              <a:defRPr sz="3850"/>
            </a:lvl1pPr>
          </a:lstStyle>
          <a:p>
            <a:pPr/>
            <a:r>
              <a:t>Implications of the Transversality Condition for the Accumulation of Government Debt and Government Solvency</a:t>
            </a:r>
          </a:p>
        </p:txBody>
      </p:sp>
      <p:sp>
        <p:nvSpPr>
          <p:cNvPr id="1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3" name="Using the transversality conditon, the intertemporal government budget constraint for a solvent government can thus be written as,…"/>
          <p:cNvSpPr txBox="1"/>
          <p:nvPr>
            <p:ph type="body" idx="1"/>
          </p:nvPr>
        </p:nvSpPr>
        <p:spPr>
          <a:prstGeom prst="rect">
            <a:avLst/>
          </a:prstGeom>
        </p:spPr>
        <p:txBody>
          <a:bodyPr/>
          <a:lstStyle/>
          <a:p>
            <a:pPr defTabSz="262889">
              <a:spcBef>
                <a:spcPts val="1000"/>
              </a:spcBef>
              <a:defRPr sz="1619"/>
            </a:pPr>
            <a:r>
              <a:t>Using the transversality conditon, the intertemporal government budget constraint for a solvent government can thus be written as,</a:t>
            </a:r>
          </a:p>
          <a:p>
            <a:pPr defTabSz="262889">
              <a:spcBef>
                <a:spcPts val="1000"/>
              </a:spcBef>
              <a:defRPr sz="1619"/>
            </a:pPr>
            <a:r>
              <a:t>                                                                              </a:t>
            </a:r>
            <a14:m>
              <m:oMath>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m:rPr>
                        <m:sty m:val="p"/>
                      </m:rPr>
                      <a:rPr xmlns:a="http://schemas.openxmlformats.org/drawingml/2006/main" sz="1750" i="1">
                        <a:solidFill>
                          <a:srgbClr val="414040"/>
                        </a:solidFill>
                        <a:latin typeface="Cambria Math" panose="02040503050406030204" pitchFamily="18" charset="0"/>
                      </a:rPr>
                      <m: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sup>
                </m:sSup>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g</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m:rPr>
                        <m:sty m:val="p"/>
                      </m:rPr>
                      <a:rPr xmlns:a="http://schemas.openxmlformats.org/drawingml/2006/main" sz="1750" i="1">
                        <a:solidFill>
                          <a:srgbClr val="414040"/>
                        </a:solidFill>
                        <a:latin typeface="Cambria Math" panose="02040503050406030204" pitchFamily="18" charset="0"/>
                      </a:rPr>
                      <m: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sup>
                </m:sSup>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oMath>
            </a14:m>
          </a:p>
          <a:p>
            <a:pPr defTabSz="262889">
              <a:spcBef>
                <a:spcPts val="1000"/>
              </a:spcBef>
              <a:defRPr sz="1619"/>
            </a:pPr>
            <a:r>
              <a:t>where </a:t>
            </a:r>
            <a14:m>
              <m:oMath>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t</m:t>
                    </m:r>
                  </m:den>
                </m:f>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s</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s</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t</m:t>
                    </m:r>
                  </m:den>
                </m:f>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a:t>
            </a:r>
          </a:p>
          <a:p>
            <a:pPr defTabSz="262889">
              <a:spcBef>
                <a:spcPts val="1000"/>
              </a:spcBef>
              <a:defRPr sz="1619"/>
            </a:pPr>
            <a14:m>
              <m:oMath>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r</m:t>
                    </m:r>
                  </m:e>
                </m:ba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r>
              <a:t> is the average real interest rate between time 0 and time </a:t>
            </a:r>
            <a14:m>
              <m:oMath>
                <m:r>
                  <a:rPr xmlns:a="http://schemas.openxmlformats.org/drawingml/2006/main" sz="1900" i="1">
                    <a:solidFill>
                      <a:srgbClr val="414040"/>
                    </a:solidFill>
                    <a:latin typeface="Cambria Math" panose="02040503050406030204" pitchFamily="18" charset="0"/>
                  </a:rPr>
                  <m:t>t</m:t>
                </m:r>
              </m:oMath>
            </a14:m>
            <a:r>
              <a:t>.</a:t>
            </a:r>
          </a:p>
          <a:p>
            <a:pPr defTabSz="262889">
              <a:spcBef>
                <a:spcPts val="1000"/>
              </a:spcBef>
              <a:defRPr sz="1619"/>
            </a:pPr>
            <a:r>
              <a:t>The government budget constraint does not stop the government from having debt continuously, or even from increasing the stock of its debt. However, the present value of future government debt as time goes to infinity cannot possibly be positive.</a:t>
            </a:r>
          </a:p>
          <a:p>
            <a:pPr defTabSz="262889">
              <a:spcBef>
                <a:spcPts val="1000"/>
              </a:spcBef>
              <a:defRPr sz="1619"/>
            </a:pPr>
            <a:r>
              <a:t>The transversality condition can be rewritten as,</a:t>
            </a:r>
          </a:p>
          <a:p>
            <a:pPr defTabSz="262889">
              <a:spcBef>
                <a:spcPts val="1000"/>
              </a:spcBef>
              <a:defRPr sz="1619"/>
            </a:pPr>
            <a:r>
              <a:t>                                                                                       </a:t>
            </a:r>
            <a14:m>
              <m:oMath>
                <m:limLow>
                  <m:e>
                    <m:r>
                      <a:rPr xmlns:a="http://schemas.openxmlformats.org/drawingml/2006/main" sz="1750" i="1">
                        <a:solidFill>
                          <a:srgbClr val="414040"/>
                        </a:solidFill>
                        <a:latin typeface="Cambria Math" panose="02040503050406030204" pitchFamily="18" charset="0"/>
                      </a:rPr>
                      <m:t>lim</m:t>
                    </m:r>
                  </m:e>
                  <m:lim>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m:rPr>
                        <m:sty m:val="p"/>
                      </m:rPr>
                      <a:rPr xmlns:a="http://schemas.openxmlformats.org/drawingml/2006/main" sz="1750" i="1">
                        <a:solidFill>
                          <a:srgbClr val="414040"/>
                        </a:solidFill>
                        <a:latin typeface="Cambria Math" panose="02040503050406030204" pitchFamily="18" charset="0"/>
                      </a:rPr>
                      <m:t>∞</m:t>
                    </m:r>
                  </m:lim>
                </m:limLow>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limLow>
                  <m:e>
                    <m:r>
                      <a:rPr xmlns:a="http://schemas.openxmlformats.org/drawingml/2006/main" sz="1750" i="1">
                        <a:solidFill>
                          <a:srgbClr val="414040"/>
                        </a:solidFill>
                        <a:latin typeface="Cambria Math" panose="02040503050406030204" pitchFamily="18" charset="0"/>
                      </a:rPr>
                      <m:t>lim</m:t>
                    </m:r>
                  </m:e>
                  <m:lim>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m:rPr>
                        <m:sty m:val="p"/>
                      </m:rPr>
                      <a:rPr xmlns:a="http://schemas.openxmlformats.org/drawingml/2006/main" sz="1750" i="1">
                        <a:solidFill>
                          <a:srgbClr val="414040"/>
                        </a:solidFill>
                        <a:latin typeface="Cambria Math" panose="02040503050406030204" pitchFamily="18" charset="0"/>
                      </a:rPr>
                      <m:t>∞</m:t>
                    </m:r>
                  </m:lim>
                </m:limLow>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sup>
                </m:sSup>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oMath>
            </a14:m>
          </a:p>
          <a:p>
            <a:pPr defTabSz="262889">
              <a:spcBef>
                <a:spcPts val="1000"/>
              </a:spcBef>
              <a:defRPr sz="1619"/>
            </a:pPr>
            <a:r>
              <a:t>For example, if the real interest rate is positive, a positive constant stock of real government debt - something which means that the government never pays it back - satisfies the transversality condition and therefore the government budget constraint. Even if the stock of real government debt is increasing over time, the budget constraint of the government and the transversality condition are satisfied, as long as the growth rate of real government debt does not exceed the average real interest rate. Thus, the transversality condition </a:t>
            </a:r>
            <a:r>
              <a:rPr i="1"/>
              <a:t>solvency (or sustainability) criterion</a:t>
            </a:r>
            <a:r>
              <a:t> for fiscal policy. To the extent that it is satisfied, a government is solvent, and its fiscal policy is sustainable.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he Concepts of the Primary Deficit and the Primary Surplus"/>
          <p:cNvSpPr txBox="1"/>
          <p:nvPr>
            <p:ph type="title"/>
          </p:nvPr>
        </p:nvSpPr>
        <p:spPr>
          <a:prstGeom prst="rect">
            <a:avLst/>
          </a:prstGeom>
        </p:spPr>
        <p:txBody>
          <a:bodyPr/>
          <a:lstStyle>
            <a:lvl1pPr defTabSz="344677">
              <a:spcBef>
                <a:spcPts val="900"/>
              </a:spcBef>
              <a:defRPr sz="4130"/>
            </a:lvl1pPr>
          </a:lstStyle>
          <a:p>
            <a:pPr/>
            <a:r>
              <a:t>The Concepts of the Primary Deficit and the Primary Surplus</a:t>
            </a:r>
          </a:p>
        </p:txBody>
      </p:sp>
      <p:sp>
        <p:nvSpPr>
          <p:cNvPr id="1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7" name="Apart from the overall government deficit, it is also worth defining another measure of fiscal policy, which is,…"/>
          <p:cNvSpPr txBox="1"/>
          <p:nvPr>
            <p:ph type="body" idx="1"/>
          </p:nvPr>
        </p:nvSpPr>
        <p:spPr>
          <a:prstGeom prst="rect">
            <a:avLst/>
          </a:prstGeom>
        </p:spPr>
        <p:txBody>
          <a:bodyPr/>
          <a:lstStyle/>
          <a:p>
            <a:pPr defTabSz="309625">
              <a:spcBef>
                <a:spcPts val="1200"/>
              </a:spcBef>
              <a:defRPr sz="1907"/>
            </a:pPr>
            <a:r>
              <a:t>Apart from the overall government deficit, it is also worth defining another measure of fiscal policy, which is,</a:t>
            </a:r>
          </a:p>
          <a:p>
            <a:pPr defTabSz="309625">
              <a:spcBef>
                <a:spcPts val="1200"/>
              </a:spcBef>
              <a:defRPr sz="1907"/>
            </a:pPr>
            <a:r>
              <a:t>                                                                                     </a:t>
            </a:r>
            <a14:m>
              <m:oMath>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09625">
              <a:spcBef>
                <a:spcPts val="1200"/>
              </a:spcBef>
              <a:defRPr sz="1907"/>
            </a:pPr>
            <a:r>
              <a:t>This is called the </a:t>
            </a:r>
            <a:r>
              <a:rPr i="1"/>
              <a:t>primary government deficit</a:t>
            </a:r>
            <a:r>
              <a:t>. It measures the extent to which current taxes fall short of </a:t>
            </a:r>
            <a:r>
              <a:rPr i="1"/>
              <a:t>primary</a:t>
            </a:r>
            <a:r>
              <a:t> government expenditure, which excludes interest payments on outstanding debt. Negative primary deficits are called </a:t>
            </a:r>
            <a:r>
              <a:rPr i="1"/>
              <a:t>primary surpluses, </a:t>
            </a:r>
            <a:r>
              <a:t>which are defined as,</a:t>
            </a:r>
          </a:p>
          <a:p>
            <a:pPr defTabSz="309625">
              <a:spcBef>
                <a:spcPts val="1200"/>
              </a:spcBef>
              <a:defRPr sz="1907"/>
            </a:pPr>
            <a:r>
              <a:t>                                                                                     </a:t>
            </a:r>
            <a14:m>
              <m:oMath>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09625">
              <a:spcBef>
                <a:spcPts val="1200"/>
              </a:spcBef>
              <a:defRPr sz="1907"/>
            </a:pPr>
            <a:r>
              <a:t>The primary deficit is a very informative index of the contribution of fiscal policy to the evolution of government debt. For example, we can write the intertemporal government budget constraint as,</a:t>
            </a:r>
          </a:p>
          <a:p>
            <a:pPr defTabSz="309625">
              <a:spcBef>
                <a:spcPts val="1200"/>
              </a:spcBef>
              <a:defRPr sz="1907"/>
            </a:pPr>
            <a:r>
              <a:t>                                                                </a:t>
            </a:r>
            <a14:m>
              <m:oMath>
                <m:sSubSup>
                  <m:e>
                    <m:r>
                      <a:rPr xmlns:a="http://schemas.openxmlformats.org/drawingml/2006/main" sz="2100" i="1">
                        <a:solidFill>
                          <a:srgbClr val="414040"/>
                        </a:solidFill>
                        <a:latin typeface="Cambria Math" panose="02040503050406030204" pitchFamily="18" charset="0"/>
                      </a:rPr>
                      <m:t>∫</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sub>
                  <m:sup>
                    <m:r>
                      <m:rPr>
                        <m:sty m:val="p"/>
                      </m:rPr>
                      <a:rPr xmlns:a="http://schemas.openxmlformats.org/drawingml/2006/main" sz="2100" i="1">
                        <a:solidFill>
                          <a:srgbClr val="414040"/>
                        </a:solidFill>
                        <a:latin typeface="Cambria Math" panose="02040503050406030204" pitchFamily="18" charset="0"/>
                      </a:rPr>
                      <m:t>∞</m:t>
                    </m:r>
                  </m:sup>
                </m:sSubSup>
                <m:sSup>
                  <m:e>
                    <m:r>
                      <a:rPr xmlns:a="http://schemas.openxmlformats.org/drawingml/2006/main" sz="2100" i="1">
                        <a:solidFill>
                          <a:srgbClr val="414040"/>
                        </a:solidFill>
                        <a:latin typeface="Cambria Math" panose="02040503050406030204" pitchFamily="18" charset="0"/>
                      </a:rPr>
                      <m:t>e</m:t>
                    </m:r>
                  </m:e>
                  <m:sup>
                    <m:r>
                      <a:rPr xmlns:a="http://schemas.openxmlformats.org/drawingml/2006/main" sz="2100" i="1">
                        <a:solidFill>
                          <a:srgbClr val="414040"/>
                        </a:solidFill>
                        <a:latin typeface="Cambria Math" panose="02040503050406030204" pitchFamily="18" charset="0"/>
                      </a:rPr>
                      <m:t>-</m:t>
                    </m:r>
                    <m:bar>
                      <m:barPr>
                        <m:ctrlPr>
                          <a:rPr xmlns:a="http://schemas.openxmlformats.org/drawingml/2006/main" sz="2100" i="1">
                            <a:solidFill>
                              <a:srgbClr val="414040"/>
                            </a:solidFill>
                            <a:latin typeface="Cambria Math" panose="02040503050406030204" pitchFamily="18" charset="0"/>
                          </a:rPr>
                        </m:ctrlPr>
                        <m:pos m:val="top"/>
                      </m:barPr>
                      <m:e>
                        <m:r>
                          <a:rPr xmlns:a="http://schemas.openxmlformats.org/drawingml/2006/main" sz="2100" i="1">
                            <a:solidFill>
                              <a:srgbClr val="414040"/>
                            </a:solidFill>
                            <a:latin typeface="Cambria Math" panose="02040503050406030204" pitchFamily="18" charset="0"/>
                          </a:rPr>
                          <m:t>r</m:t>
                        </m:r>
                      </m:e>
                    </m:ba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sup>
                </m:sSup>
                <m:d>
                  <m:dPr>
                    <m:ctrlPr>
                      <a:rPr xmlns:a="http://schemas.openxmlformats.org/drawingml/2006/main" sz="2100" i="1">
                        <a:solidFill>
                          <a:srgbClr val="414040"/>
                        </a:solidFill>
                        <a:latin typeface="Cambria Math" panose="02040503050406030204" pitchFamily="18" charset="0"/>
                      </a:rPr>
                    </m:ctrlPr>
                    <m:begChr m:val="["/>
                    <m:endChr m:val="]"/>
                  </m:dPr>
                  <m:e>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C</m:t>
                        </m:r>
                      </m:e>
                      <m:sub>
                        <m:r>
                          <a:rPr xmlns:a="http://schemas.openxmlformats.org/drawingml/2006/main" sz="2100" i="1">
                            <a:solidFill>
                              <a:srgbClr val="414040"/>
                            </a:solidFill>
                            <a:latin typeface="Cambria Math" panose="02040503050406030204" pitchFamily="18" charset="0"/>
                          </a:rPr>
                          <m:t>g</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e>
                </m:d>
                <m:r>
                  <a:rPr xmlns:a="http://schemas.openxmlformats.org/drawingml/2006/main" sz="2100" i="1">
                    <a:solidFill>
                      <a:srgbClr val="414040"/>
                    </a:solidFill>
                    <a:latin typeface="Cambria Math" panose="02040503050406030204" pitchFamily="18" charset="0"/>
                  </a:rPr>
                  <m:t>d</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D</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0</m:t>
                </m:r>
                <m:r>
                  <a:rPr xmlns:a="http://schemas.openxmlformats.org/drawingml/2006/main" sz="2100" i="1">
                    <a:solidFill>
                      <a:srgbClr val="414040"/>
                    </a:solidFill>
                    <a:latin typeface="Cambria Math" panose="02040503050406030204" pitchFamily="18" charset="0"/>
                  </a:rPr>
                  <m:t>)</m:t>
                </m:r>
              </m:oMath>
            </a14:m>
          </a:p>
          <a:p>
            <a:pPr defTabSz="309625">
              <a:spcBef>
                <a:spcPts val="1200"/>
              </a:spcBef>
              <a:defRPr sz="1907"/>
            </a:pPr>
            <a:r>
              <a:t>Expressed in this form, the government budget constraint requires that the current stock of government debt must be smaller than or equal to the present value of current and future </a:t>
            </a:r>
            <a:r>
              <a:rPr i="1"/>
              <a:t>primary surpluses</a:t>
            </a:r>
            <a:r>
              <a:t> (negative primary deficits). A government that has a positive level of debt, must be committed to a policy of future primary surpluses, that, in present value terms, are at least as high as its current stock of debt. Otherwise, it does not satisfy its intertemporal budget constraint and its fiscal policy is not sustainable.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Introducing the Government in the Ramsey Model"/>
          <p:cNvSpPr txBox="1"/>
          <p:nvPr>
            <p:ph type="title"/>
          </p:nvPr>
        </p:nvSpPr>
        <p:spPr>
          <a:prstGeom prst="rect">
            <a:avLst/>
          </a:prstGeom>
        </p:spPr>
        <p:txBody>
          <a:bodyPr/>
          <a:lstStyle>
            <a:lvl1pPr defTabSz="414781">
              <a:spcBef>
                <a:spcPts val="1100"/>
              </a:spcBef>
              <a:defRPr sz="4969"/>
            </a:lvl1pPr>
          </a:lstStyle>
          <a:p>
            <a:pPr/>
            <a:r>
              <a:t>Introducing the Government in the Ramsey Model</a:t>
            </a:r>
          </a:p>
        </p:txBody>
      </p:sp>
      <p:sp>
        <p:nvSpPr>
          <p:cNvPr id="2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1" name="We shall now introduce the government in the Ramsey model of a representative household. We shall assume that the government engages in primary spending and finances this primary spending through a combination of debt and taxes that satisfies the interte"/>
          <p:cNvSpPr txBox="1"/>
          <p:nvPr>
            <p:ph type="body" idx="1"/>
          </p:nvPr>
        </p:nvSpPr>
        <p:spPr>
          <a:prstGeom prst="rect">
            <a:avLst/>
          </a:prstGeom>
        </p:spPr>
        <p:txBody>
          <a:bodyPr/>
          <a:lstStyle/>
          <a:p>
            <a:pPr defTabSz="257047">
              <a:spcBef>
                <a:spcPts val="1000"/>
              </a:spcBef>
              <a:defRPr sz="1584"/>
            </a:pPr>
            <a:r>
              <a:t>We shall now introduce the government in the Ramsey model of a representative household. We shall assume that the government engages in primary spending and finances this primary spending through a combination of debt and taxes that satisfies the intertemporal government budget constraint.</a:t>
            </a:r>
          </a:p>
          <a:p>
            <a:pPr defTabSz="257047">
              <a:spcBef>
                <a:spcPts val="1000"/>
              </a:spcBef>
              <a:defRPr sz="1584"/>
            </a:pPr>
            <a:r>
              <a:t>When there are taxes and a stock of government debt, the intertemporal budget constraint of the representative household implies that the present value of its (private) consumption cannot exceed the value of its current assets (capital plus government bonds), plus the present value of its disposable labor income, i.e., its after-tax labor income. Thus, the intertemporal budget constraint of the representative household is given by,</a:t>
            </a:r>
          </a:p>
          <a:p>
            <a:pPr defTabSz="257047">
              <a:spcBef>
                <a:spcPts val="1000"/>
              </a:spcBef>
              <a:defRPr sz="1584"/>
            </a:pPr>
            <a:r>
              <a:t>                    </a:t>
            </a:r>
            <a14:m>
              <m:oMath>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up>
                </m:sSup>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up>
                </m:sSup>
                <m:d>
                  <m:dPr>
                    <m:ctrlPr>
                      <a:rPr xmlns:a="http://schemas.openxmlformats.org/drawingml/2006/main" sz="1700" i="1">
                        <a:solidFill>
                          <a:srgbClr val="414040"/>
                        </a:solidFill>
                        <a:latin typeface="Cambria Math" panose="02040503050406030204" pitchFamily="18" charset="0"/>
                      </a:rPr>
                    </m:ctrlPr>
                    <m:begChr m:val="["/>
                    <m:endChr m:val="]"/>
                  </m:dPr>
                  <m:e>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e>
                </m:d>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up>
                </m:sSup>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up>
                </m:sSup>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oMath>
            </a14:m>
          </a:p>
          <a:p>
            <a:pPr defTabSz="257047">
              <a:spcBef>
                <a:spcPts val="1000"/>
              </a:spcBef>
              <a:defRPr sz="1584"/>
            </a:pPr>
            <a14:m>
              <m:oMath>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r>
              <a:t> is the real consumption of the representative household at time </a:t>
            </a:r>
            <a14:m>
              <m:oMath>
                <m:r>
                  <a:rPr xmlns:a="http://schemas.openxmlformats.org/drawingml/2006/main" sz="1850" i="1">
                    <a:solidFill>
                      <a:srgbClr val="414040"/>
                    </a:solidFill>
                    <a:latin typeface="Cambria Math" panose="02040503050406030204" pitchFamily="18" charset="0"/>
                  </a:rPr>
                  <m:t>t</m:t>
                </m:r>
              </m:oMath>
            </a14:m>
            <a:r>
              <a:t> and </a:t>
            </a:r>
            <a14:m>
              <m:oMath>
                <m:r>
                  <a:rPr xmlns:a="http://schemas.openxmlformats.org/drawingml/2006/main" sz="1900" i="1">
                    <a:solidFill>
                      <a:srgbClr val="414040"/>
                    </a:solidFill>
                    <a:latin typeface="Cambria Math" panose="02040503050406030204" pitchFamily="18" charset="0"/>
                  </a:rPr>
                  <m:t>W</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r>
              <a:t> is its real labor income at time </a:t>
            </a:r>
            <a:r>
              <a:rPr i="1"/>
              <a:t>t</a:t>
            </a:r>
            <a:r>
              <a:t>. </a:t>
            </a:r>
            <a14:m>
              <m:oMath>
                <m:r>
                  <a:rPr xmlns:a="http://schemas.openxmlformats.org/drawingml/2006/main" sz="1800" i="1">
                    <a:solidFill>
                      <a:srgbClr val="414040"/>
                    </a:solidFill>
                    <a:latin typeface="Cambria Math" panose="02040503050406030204" pitchFamily="18" charset="0"/>
                  </a:rPr>
                  <m:t>K</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m:t>
                </m:r>
              </m:oMath>
            </a14:m>
            <a:r>
              <a:t> is its initial stock of capital and </a:t>
            </a:r>
            <a14:m>
              <m:oMath>
                <m:r>
                  <a:rPr xmlns:a="http://schemas.openxmlformats.org/drawingml/2006/main" sz="1800" i="1">
                    <a:solidFill>
                      <a:srgbClr val="414040"/>
                    </a:solidFill>
                    <a:latin typeface="Cambria Math" panose="02040503050406030204" pitchFamily="18" charset="0"/>
                  </a:rPr>
                  <m:t>D</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m:t>
                </m:r>
              </m:oMath>
            </a14:m>
            <a:r>
              <a:t> the initial stock of government bonds, held as assets by the representative household.</a:t>
            </a:r>
          </a:p>
          <a:p>
            <a:pPr defTabSz="257047">
              <a:spcBef>
                <a:spcPts val="1000"/>
              </a:spcBef>
              <a:defRPr sz="1584"/>
            </a:pPr>
            <a:r>
              <a:t>Assuming that the government satisfies its intertemporal budget constraint exactly, in the sense that the present value of future taxes minus its initial debt is equal to the present value of primary government expenditure, we get that,</a:t>
            </a:r>
          </a:p>
          <a:p>
            <a:pPr defTabSz="257047">
              <a:spcBef>
                <a:spcPts val="1000"/>
              </a:spcBef>
              <a:defRPr sz="1584"/>
            </a:pPr>
            <a:r>
              <a:t>                                                                        </a:t>
            </a:r>
            <a14:m>
              <m:oMath>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up>
                </m:sSup>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up>
                </m:sSup>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sup>
                </m:sSup>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g</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oMath>
            </a14:m>
          </a:p>
          <a:p>
            <a:pPr defTabSz="257047">
              <a:spcBef>
                <a:spcPts val="1000"/>
              </a:spcBef>
              <a:defRPr sz="1584"/>
            </a:pPr>
            <a:r>
              <a:t>This suggests that we can express the intertemporal budget constraint of the representative household as a function of the present value of primary government expenditure, without any reference to the method of financing it. Since the path of tax revenue or the original debt does not affect the preferences of the representative household either, the path of tax revenue or the level of government debt cannot possibly affect private consumption. Only the path of primary government expenditure matters. Hence, </a:t>
            </a:r>
            <a:r>
              <a:rPr i="1"/>
              <a:t>Ricardian equivalence</a:t>
            </a:r>
            <a:r>
              <a:t> can be shown to hold in the Ramsey model.</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he Ramsey Growth Model with Primary Government Expenditure, Taxes and Government Debt"/>
          <p:cNvSpPr txBox="1"/>
          <p:nvPr>
            <p:ph type="title"/>
          </p:nvPr>
        </p:nvSpPr>
        <p:spPr>
          <a:prstGeom prst="rect">
            <a:avLst/>
          </a:prstGeom>
        </p:spPr>
        <p:txBody>
          <a:bodyPr/>
          <a:lstStyle>
            <a:lvl1pPr defTabSz="321310">
              <a:spcBef>
                <a:spcPts val="800"/>
              </a:spcBef>
              <a:defRPr sz="3850"/>
            </a:lvl1pPr>
          </a:lstStyle>
          <a:p>
            <a:pPr/>
            <a:r>
              <a:t>The Ramsey Growth Model with Primary Government Expenditure, Taxes and Government Debt</a:t>
            </a:r>
          </a:p>
        </p:txBody>
      </p:sp>
      <p:sp>
        <p:nvSpPr>
          <p:cNvPr id="2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5" name="The Euler equation for consumption is not affected by introducing the government in the Ramsey model. It is given by,…"/>
          <p:cNvSpPr txBox="1"/>
          <p:nvPr>
            <p:ph type="body" idx="1"/>
          </p:nvPr>
        </p:nvSpPr>
        <p:spPr>
          <a:prstGeom prst="rect">
            <a:avLst/>
          </a:prstGeom>
        </p:spPr>
        <p:txBody>
          <a:bodyPr/>
          <a:lstStyle/>
          <a:p>
            <a:pPr defTabSz="461518">
              <a:spcBef>
                <a:spcPts val="1800"/>
              </a:spcBef>
              <a:defRPr sz="2844"/>
            </a:pPr>
            <a:r>
              <a:t>The Euler equation for consumption is not affected by introducing the government in the Ramsey model. It is given by,</a:t>
            </a:r>
          </a:p>
          <a:p>
            <a:pPr defTabSz="461518">
              <a:spcBef>
                <a:spcPts val="1800"/>
              </a:spcBef>
              <a:defRPr sz="2844"/>
            </a:pPr>
            <a:r>
              <a:t>                                   </a:t>
            </a:r>
            <a14:m>
              <m:oMath>
                <m:limUpp>
                  <m:e>
                    <m:r>
                      <a:rPr xmlns:a="http://schemas.openxmlformats.org/drawingml/2006/main" sz="3100" i="1">
                        <a:solidFill>
                          <a:srgbClr val="414040"/>
                        </a:solidFill>
                        <a:latin typeface="Cambria Math" panose="02040503050406030204" pitchFamily="18" charset="0"/>
                      </a:rPr>
                      <m:t>c</m:t>
                    </m:r>
                  </m:e>
                  <m:lim>
                    <m:r>
                      <a:rPr xmlns:a="http://schemas.openxmlformats.org/drawingml/2006/main" sz="3100" i="1">
                        <a:solidFill>
                          <a:srgbClr val="414040"/>
                        </a:solidFill>
                        <a:latin typeface="Cambria Math" panose="02040503050406030204" pitchFamily="18" charset="0"/>
                      </a:rPr>
                      <m:t>·</m:t>
                    </m:r>
                  </m:lim>
                </m:limUpp>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f>
                  <m:fPr>
                    <m:ctrlPr>
                      <a:rPr xmlns:a="http://schemas.openxmlformats.org/drawingml/2006/main" sz="3100" i="1">
                        <a:solidFill>
                          <a:srgbClr val="414040"/>
                        </a:solidFill>
                        <a:latin typeface="Cambria Math" panose="02040503050406030204" pitchFamily="18" charset="0"/>
                      </a:rPr>
                    </m:ctrlPr>
                    <m:type m:val="bar"/>
                  </m:fPr>
                  <m:num>
                    <m:r>
                      <a:rPr xmlns:a="http://schemas.openxmlformats.org/drawingml/2006/main" sz="3100" i="1">
                        <a:solidFill>
                          <a:srgbClr val="414040"/>
                        </a:solidFill>
                        <a:latin typeface="Cambria Math" panose="02040503050406030204" pitchFamily="18" charset="0"/>
                      </a:rPr>
                      <m:t>1</m:t>
                    </m:r>
                  </m:num>
                  <m:den>
                    <m:r>
                      <a:rPr xmlns:a="http://schemas.openxmlformats.org/drawingml/2006/main" sz="3100" i="1">
                        <a:solidFill>
                          <a:srgbClr val="414040"/>
                        </a:solidFill>
                        <a:latin typeface="Cambria Math" panose="02040503050406030204" pitchFamily="18" charset="0"/>
                      </a:rPr>
                      <m:t>θ</m:t>
                    </m:r>
                  </m:den>
                </m:f>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A</m:t>
                </m:r>
                <m:sSup>
                  <m:e>
                    <m:r>
                      <a:rPr xmlns:a="http://schemas.openxmlformats.org/drawingml/2006/main" sz="3100" i="1">
                        <a:solidFill>
                          <a:srgbClr val="414040"/>
                        </a:solidFill>
                        <a:latin typeface="Cambria Math" panose="02040503050406030204" pitchFamily="18" charset="0"/>
                      </a:rPr>
                      <m:t>f</m:t>
                    </m:r>
                  </m:e>
                  <m:sup>
                    <m:r>
                      <a:rPr xmlns:a="http://schemas.openxmlformats.org/drawingml/2006/main" sz="3100" i="1">
                        <a:solidFill>
                          <a:srgbClr val="414040"/>
                        </a:solidFill>
                        <a:latin typeface="Cambria Math" panose="02040503050406030204" pitchFamily="18" charset="0"/>
                      </a:rPr>
                      <m:t>′</m:t>
                    </m:r>
                  </m:sup>
                </m:sSup>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k</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δ</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ρ</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θ</m:t>
                </m:r>
                <m:r>
                  <a:rPr xmlns:a="http://schemas.openxmlformats.org/drawingml/2006/main" sz="3100" i="1">
                    <a:solidFill>
                      <a:srgbClr val="414040"/>
                    </a:solidFill>
                    <a:latin typeface="Cambria Math" panose="02040503050406030204" pitchFamily="18" charset="0"/>
                  </a:rPr>
                  <m:t>g</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c</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oMath>
            </a14:m>
          </a:p>
          <a:p>
            <a:pPr defTabSz="461518">
              <a:spcBef>
                <a:spcPts val="1800"/>
              </a:spcBef>
              <a:defRPr sz="2844"/>
            </a:pPr>
            <a:r>
              <a:t>Total savings are now defined by the difference between total income and total consumption (private and public).The capital accumulation equation thus takes the form,</a:t>
            </a:r>
          </a:p>
          <a:p>
            <a:pPr defTabSz="461518">
              <a:spcBef>
                <a:spcPts val="1800"/>
              </a:spcBef>
              <a:defRPr sz="2844"/>
            </a:pPr>
            <a:r>
              <a:t>                            </a:t>
            </a:r>
            <a14:m>
              <m:oMath>
                <m:limUpp>
                  <m:e>
                    <m:r>
                      <a:rPr xmlns:a="http://schemas.openxmlformats.org/drawingml/2006/main" sz="3100" i="1">
                        <a:solidFill>
                          <a:srgbClr val="414040"/>
                        </a:solidFill>
                        <a:latin typeface="Cambria Math" panose="02040503050406030204" pitchFamily="18" charset="0"/>
                      </a:rPr>
                      <m:t>k</m:t>
                    </m:r>
                  </m:e>
                  <m:lim>
                    <m:r>
                      <a:rPr xmlns:a="http://schemas.openxmlformats.org/drawingml/2006/main" sz="3100" i="1">
                        <a:solidFill>
                          <a:srgbClr val="414040"/>
                        </a:solidFill>
                        <a:latin typeface="Cambria Math" panose="02040503050406030204" pitchFamily="18" charset="0"/>
                      </a:rPr>
                      <m:t>·</m:t>
                    </m:r>
                  </m:lim>
                </m:limUpp>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A</m:t>
                </m:r>
                <m:r>
                  <a:rPr xmlns:a="http://schemas.openxmlformats.org/drawingml/2006/main" sz="3100" i="1">
                    <a:solidFill>
                      <a:srgbClr val="414040"/>
                    </a:solidFill>
                    <a:latin typeface="Cambria Math" panose="02040503050406030204" pitchFamily="18" charset="0"/>
                  </a:rPr>
                  <m:t>f</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k</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c</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c</m:t>
                    </m:r>
                  </m:e>
                  <m:sub>
                    <m:r>
                      <a:rPr xmlns:a="http://schemas.openxmlformats.org/drawingml/2006/main" sz="3100" i="1">
                        <a:solidFill>
                          <a:srgbClr val="414040"/>
                        </a:solidFill>
                        <a:latin typeface="Cambria Math" panose="02040503050406030204" pitchFamily="18" charset="0"/>
                      </a:rPr>
                      <m:t>g</m:t>
                    </m:r>
                  </m:sub>
                </m:sSub>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n</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g</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δ</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k</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oMath>
            </a14:m>
          </a:p>
          <a:p>
            <a:pPr defTabSz="461518">
              <a:spcBef>
                <a:spcPts val="1800"/>
              </a:spcBef>
              <a:defRPr sz="2844"/>
            </a:pPr>
            <a:r>
              <a:t>Finally, government debt per efficiency unit of labor evolves according to,</a:t>
            </a:r>
          </a:p>
          <a:p>
            <a:pPr defTabSz="461518">
              <a:spcBef>
                <a:spcPts val="1800"/>
              </a:spcBef>
              <a:defRPr sz="2844"/>
            </a:pPr>
            <a:r>
              <a:t>                         </a:t>
            </a:r>
            <a14:m>
              <m:oMath>
                <m:limUpp>
                  <m:e>
                    <m:r>
                      <a:rPr xmlns:a="http://schemas.openxmlformats.org/drawingml/2006/main" sz="3100" i="1">
                        <a:solidFill>
                          <a:srgbClr val="414040"/>
                        </a:solidFill>
                        <a:latin typeface="Cambria Math" panose="02040503050406030204" pitchFamily="18" charset="0"/>
                      </a:rPr>
                      <m:t>d</m:t>
                    </m:r>
                  </m:e>
                  <m:lim>
                    <m:r>
                      <a:rPr xmlns:a="http://schemas.openxmlformats.org/drawingml/2006/main" sz="3100" i="1">
                        <a:solidFill>
                          <a:srgbClr val="414040"/>
                        </a:solidFill>
                        <a:latin typeface="Cambria Math" panose="02040503050406030204" pitchFamily="18" charset="0"/>
                      </a:rPr>
                      <m:t>·</m:t>
                    </m:r>
                  </m:lim>
                </m:limUpp>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c</m:t>
                    </m:r>
                  </m:e>
                  <m:sub>
                    <m:r>
                      <a:rPr xmlns:a="http://schemas.openxmlformats.org/drawingml/2006/main" sz="3100" i="1">
                        <a:solidFill>
                          <a:srgbClr val="414040"/>
                        </a:solidFill>
                        <a:latin typeface="Cambria Math" panose="02040503050406030204" pitchFamily="18" charset="0"/>
                      </a:rPr>
                      <m:t>g</m:t>
                    </m:r>
                  </m:sub>
                </m:sSub>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τ</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A</m:t>
                </m:r>
                <m:sSup>
                  <m:e>
                    <m:r>
                      <a:rPr xmlns:a="http://schemas.openxmlformats.org/drawingml/2006/main" sz="3100" i="1">
                        <a:solidFill>
                          <a:srgbClr val="414040"/>
                        </a:solidFill>
                        <a:latin typeface="Cambria Math" panose="02040503050406030204" pitchFamily="18" charset="0"/>
                      </a:rPr>
                      <m:t>f</m:t>
                    </m:r>
                  </m:e>
                  <m:sup>
                    <m:r>
                      <a:rPr xmlns:a="http://schemas.openxmlformats.org/drawingml/2006/main" sz="3100" i="1">
                        <a:solidFill>
                          <a:srgbClr val="414040"/>
                        </a:solidFill>
                        <a:latin typeface="Cambria Math" panose="02040503050406030204" pitchFamily="18" charset="0"/>
                      </a:rPr>
                      <m:t>′</m:t>
                    </m:r>
                  </m:sup>
                </m:sSup>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k</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δ</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n</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g</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d</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oMath>
            </a14:m>
            <a:endParaRPr sz="3600"/>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Constant Primary Government Expenditure and Debt…"/>
          <p:cNvSpPr txBox="1"/>
          <p:nvPr>
            <p:ph type="title"/>
          </p:nvPr>
        </p:nvSpPr>
        <p:spPr>
          <a:prstGeom prst="rect">
            <a:avLst/>
          </a:prstGeom>
        </p:spPr>
        <p:txBody>
          <a:bodyPr/>
          <a:lstStyle/>
          <a:p>
            <a:pPr defTabSz="297941">
              <a:spcBef>
                <a:spcPts val="800"/>
              </a:spcBef>
              <a:defRPr sz="3570"/>
            </a:pPr>
            <a:r>
              <a:t>Constant Primary Government Expenditure and Debt</a:t>
            </a:r>
          </a:p>
          <a:p>
            <a:pPr defTabSz="297941">
              <a:spcBef>
                <a:spcPts val="800"/>
              </a:spcBef>
              <a:defRPr sz="3570"/>
            </a:pPr>
            <a:r>
              <a:t>(per efficiency unit of labor)</a:t>
            </a:r>
          </a:p>
        </p:txBody>
      </p:sp>
      <p:sp>
        <p:nvSpPr>
          <p:cNvPr id="2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9" name="We shall examine policies with exogenous and constant primary government expenditure per efficiency unit of labor. Thus, we shall assume that the government stabilizes primary government expenditure at,…"/>
          <p:cNvSpPr txBox="1"/>
          <p:nvPr>
            <p:ph type="body" idx="1"/>
          </p:nvPr>
        </p:nvSpPr>
        <p:spPr>
          <a:prstGeom prst="rect">
            <a:avLst/>
          </a:prstGeom>
        </p:spPr>
        <p:txBody>
          <a:bodyPr/>
          <a:lstStyle/>
          <a:p>
            <a:pPr defTabSz="262889">
              <a:spcBef>
                <a:spcPts val="1000"/>
              </a:spcBef>
              <a:defRPr sz="1619"/>
            </a:pPr>
            <a:r>
              <a:t>We shall examine policies with exogenous and constant primary government expenditure per efficiency unit of labor. Thus, we shall assume that the government stabilizes primary government expenditure at,</a:t>
            </a:r>
          </a:p>
          <a:p>
            <a:pPr defTabSz="262889">
              <a:spcBef>
                <a:spcPts val="1000"/>
              </a:spcBef>
              <a:defRPr sz="1619"/>
            </a:pPr>
            <a14:m>
              <m:oMathPara>
                <m:oMathParaPr>
                  <m:jc m:val="left"/>
                </m:oMathParaPr>
                <m:oMath>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g</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b>
                    <m:e>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c</m:t>
                          </m:r>
                        </m:e>
                      </m:bar>
                    </m:e>
                    <m:sub>
                      <m:r>
                        <a:rPr xmlns:a="http://schemas.openxmlformats.org/drawingml/2006/main" sz="1800" i="1">
                          <a:solidFill>
                            <a:srgbClr val="414040"/>
                          </a:solidFill>
                          <a:latin typeface="Cambria Math" panose="02040503050406030204" pitchFamily="18" charset="0"/>
                        </a:rPr>
                        <m:t>g</m:t>
                      </m:r>
                    </m:sub>
                  </m:sSub>
                </m:oMath>
              </m:oMathPara>
            </a14:m>
          </a:p>
          <a:p>
            <a:pPr defTabSz="262889">
              <a:spcBef>
                <a:spcPts val="1000"/>
              </a:spcBef>
              <a:defRPr sz="1619"/>
            </a:pPr>
            <a:r>
              <a:t>We shall further assume that the government adusts taxes continuously to stabilize government debt per efficiency unit of labor at a target level </a:t>
            </a:r>
            <a14:m>
              <m:oMath>
                <m:bar>
                  <m:barPr>
                    <m:ctrlPr>
                      <a:rPr xmlns:a="http://schemas.openxmlformats.org/drawingml/2006/main" sz="1500" i="1">
                        <a:solidFill>
                          <a:srgbClr val="414040"/>
                        </a:solidFill>
                        <a:latin typeface="Cambria Math" panose="02040503050406030204" pitchFamily="18" charset="0"/>
                      </a:rPr>
                    </m:ctrlPr>
                    <m:pos m:val="top"/>
                  </m:barPr>
                  <m:e>
                    <m:r>
                      <a:rPr xmlns:a="http://schemas.openxmlformats.org/drawingml/2006/main" sz="1500" i="1">
                        <a:solidFill>
                          <a:srgbClr val="414040"/>
                        </a:solidFill>
                        <a:latin typeface="Cambria Math" panose="02040503050406030204" pitchFamily="18" charset="0"/>
                      </a:rPr>
                      <m:t>d</m:t>
                    </m:r>
                  </m:e>
                </m:bar>
              </m:oMath>
            </a14:m>
            <a:r>
              <a:t>. From the government debt accumulation equation, this requires a tax policy of the form,</a:t>
            </a:r>
          </a:p>
          <a:p>
            <a:pPr defTabSz="262889">
              <a:spcBef>
                <a:spcPts val="1000"/>
              </a:spcBef>
              <a:defRPr sz="1619"/>
            </a:pPr>
            <a14:m>
              <m:oMathPara>
                <m:oMathParaPr>
                  <m:jc m:val="left"/>
                </m:oMathParaPr>
                <m:oMath>
                  <m:r>
                    <a:rPr xmlns:a="http://schemas.openxmlformats.org/drawingml/2006/main" sz="1750" i="1">
                      <a:solidFill>
                        <a:srgbClr val="414040"/>
                      </a:solidFill>
                      <a:latin typeface="Cambria Math" panose="02040503050406030204" pitchFamily="18" charset="0"/>
                    </a:rPr>
                    <m:t>τ</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e>
                    <m:sub>
                      <m:r>
                        <a:rPr xmlns:a="http://schemas.openxmlformats.org/drawingml/2006/main" sz="1750" i="1">
                          <a:solidFill>
                            <a:srgbClr val="414040"/>
                          </a:solidFill>
                          <a:latin typeface="Cambria Math" panose="02040503050406030204" pitchFamily="18" charset="0"/>
                        </a:rPr>
                        <m:t>g</m:t>
                      </m:r>
                    </m:sub>
                  </m:sSub>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begChr m:val="["/>
                      <m:endChr m:val="]"/>
                    </m:dPr>
                    <m:e>
                      <m:r>
                        <a:rPr xmlns:a="http://schemas.openxmlformats.org/drawingml/2006/main" sz="1750" i="1">
                          <a:solidFill>
                            <a:srgbClr val="414040"/>
                          </a:solidFill>
                          <a:latin typeface="Cambria Math" panose="02040503050406030204" pitchFamily="18" charset="0"/>
                        </a:rPr>
                        <m:t>A</m:t>
                      </m:r>
                      <m:sSup>
                        <m:e>
                          <m:r>
                            <a:rPr xmlns:a="http://schemas.openxmlformats.org/drawingml/2006/main" sz="1750" i="1">
                              <a:solidFill>
                                <a:srgbClr val="414040"/>
                              </a:solidFill>
                              <a:latin typeface="Cambria Math" panose="02040503050406030204" pitchFamily="18" charset="0"/>
                            </a:rPr>
                            <m:t>f</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e>
                  </m:d>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d</m:t>
                      </m:r>
                    </m:e>
                  </m:bar>
                </m:oMath>
              </m:oMathPara>
            </a14:m>
          </a:p>
          <a:p>
            <a:pPr defTabSz="262889">
              <a:spcBef>
                <a:spcPts val="1000"/>
              </a:spcBef>
              <a:defRPr sz="1619"/>
            </a:pPr>
            <a:r>
              <a:t>This rule implies that taxes are equal to the level of primary government expenditure, plus the part of the interest payments on government debt that must be financed by taxes, so that debt per efficiency unit of labor remains constant.</a:t>
            </a:r>
          </a:p>
          <a:p>
            <a:pPr defTabSz="262889">
              <a:spcBef>
                <a:spcPts val="1000"/>
              </a:spcBef>
              <a:defRPr sz="1619"/>
            </a:pPr>
            <a:r>
              <a:t>Since in the representative household model the real interest rate converges to </a:t>
            </a:r>
            <a14:m>
              <m:oMath>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g</m:t>
                </m:r>
              </m:oMath>
            </a14:m>
            <a:r>
              <a:t>, taxes per efficiency unit of labor converge to the steady state value,</a:t>
            </a:r>
          </a:p>
          <a:p>
            <a:pPr defTabSz="262889">
              <a:spcBef>
                <a:spcPts val="1000"/>
              </a:spcBef>
              <a:defRPr sz="1619"/>
            </a:pPr>
            <a14:m>
              <m:oMathPara>
                <m:oMathParaPr>
                  <m:jc m:val="left"/>
                </m:oMathParaPr>
                <m:oMath>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τ</m:t>
                      </m:r>
                    </m:e>
                  </m:bar>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e>
                    <m:sub>
                      <m:r>
                        <a:rPr xmlns:a="http://schemas.openxmlformats.org/drawingml/2006/main" sz="1750" i="1">
                          <a:solidFill>
                            <a:srgbClr val="414040"/>
                          </a:solidFill>
                          <a:latin typeface="Cambria Math" panose="02040503050406030204" pitchFamily="18" charset="0"/>
                        </a:rPr>
                        <m:t>g</m:t>
                      </m:r>
                    </m:sub>
                  </m:sSub>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begChr m:val="["/>
                      <m:endChr m:val="]"/>
                    </m:dPr>
                    <m:e>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e>
                  </m:d>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d</m:t>
                      </m:r>
                    </m:e>
                  </m:bar>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e>
                    <m:sub>
                      <m:r>
                        <a:rPr xmlns:a="http://schemas.openxmlformats.org/drawingml/2006/main" sz="1750" i="1">
                          <a:solidFill>
                            <a:srgbClr val="414040"/>
                          </a:solidFill>
                          <a:latin typeface="Cambria Math" panose="02040503050406030204" pitchFamily="18" charset="0"/>
                        </a:rPr>
                        <m:t>g</m:t>
                      </m:r>
                    </m:sub>
                  </m:sSub>
                </m:oMath>
              </m:oMathPara>
            </a14:m>
          </a:p>
          <a:p>
            <a:pPr defTabSz="262889">
              <a:spcBef>
                <a:spcPts val="1000"/>
              </a:spcBef>
              <a:defRPr sz="1619"/>
            </a:pPr>
            <a:r>
              <a:t>Steady state taxes are equal to the level of primary government expenditure, plus the part of the interest payments on government debt that must be financed by taxes, so that debt per efficiency unit of labor remains constant. This part is equal to the difference between the steady state real interest rate and the steady state growth rate. If the target debt level is positive, then steady state taxes are higher than steady state primary government expenditure, in order to finance interest payments on government debt. Thus, with a positive level of steady state government debt, the government runs a </a:t>
            </a:r>
            <a:r>
              <a:rPr i="1"/>
              <a:t>primary surplus</a:t>
            </a:r>
            <a:r>
              <a:t> on the balanced growth path in the Ramsey model.</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The Ramsey Model with Constant Primary Government Expenditure and Debt…"/>
          <p:cNvSpPr txBox="1"/>
          <p:nvPr>
            <p:ph type="title"/>
          </p:nvPr>
        </p:nvSpPr>
        <p:spPr>
          <a:prstGeom prst="rect">
            <a:avLst/>
          </a:prstGeom>
        </p:spPr>
        <p:txBody>
          <a:bodyPr/>
          <a:lstStyle/>
          <a:p>
            <a:pPr defTabSz="268731">
              <a:spcBef>
                <a:spcPts val="700"/>
              </a:spcBef>
              <a:defRPr sz="3220"/>
            </a:pPr>
            <a:r>
              <a:t>The Ramsey Model with Constant Primary Government Expenditure and Debt</a:t>
            </a:r>
          </a:p>
          <a:p>
            <a:pPr defTabSz="268731">
              <a:spcBef>
                <a:spcPts val="700"/>
              </a:spcBef>
              <a:defRPr sz="3220"/>
            </a:pPr>
            <a:r>
              <a:t>(per efficiency unit of labor)</a:t>
            </a:r>
          </a:p>
        </p:txBody>
      </p:sp>
      <p:sp>
        <p:nvSpPr>
          <p:cNvPr id="212" name="The Ramsey Model with constant primary government expenditure and debt (per efficiency unit of labor) can be analysed by using the Euler equation for consumption and the capital accumulation equation below.…"/>
          <p:cNvSpPr txBox="1"/>
          <p:nvPr>
            <p:ph type="body" idx="1"/>
          </p:nvPr>
        </p:nvSpPr>
        <p:spPr>
          <a:prstGeom prst="rect">
            <a:avLst/>
          </a:prstGeom>
        </p:spPr>
        <p:txBody>
          <a:bodyPr/>
          <a:lstStyle/>
          <a:p>
            <a:pPr defTabSz="379729">
              <a:spcBef>
                <a:spcPts val="1500"/>
              </a:spcBef>
              <a:defRPr sz="2340"/>
            </a:pPr>
            <a:r>
              <a:t>The Ramsey Model with constant primary government expenditure and debt (per efficiency unit of labor) can be analysed by using the Euler equation for consumption and the capital accumulation equation below.</a:t>
            </a:r>
          </a:p>
          <a:p>
            <a:pPr defTabSz="379729">
              <a:spcBef>
                <a:spcPts val="1500"/>
              </a:spcBef>
              <a:defRPr sz="2340"/>
            </a:pPr>
            <a:r>
              <a:t>                              </a:t>
            </a:r>
            <a14:m>
              <m:oMath>
                <m:limUpp>
                  <m:e>
                    <m:r>
                      <a:rPr xmlns:a="http://schemas.openxmlformats.org/drawingml/2006/main" sz="2550" i="1">
                        <a:solidFill>
                          <a:srgbClr val="414040"/>
                        </a:solidFill>
                        <a:latin typeface="Cambria Math" panose="02040503050406030204" pitchFamily="18" charset="0"/>
                      </a:rPr>
                      <m:t>c</m:t>
                    </m:r>
                  </m:e>
                  <m:lim>
                    <m:r>
                      <a:rPr xmlns:a="http://schemas.openxmlformats.org/drawingml/2006/main" sz="2550" i="1">
                        <a:solidFill>
                          <a:srgbClr val="414040"/>
                        </a:solidFill>
                        <a:latin typeface="Cambria Math" panose="02040503050406030204" pitchFamily="18" charset="0"/>
                      </a:rPr>
                      <m:t>·</m:t>
                    </m:r>
                  </m:lim>
                </m:limUpp>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f>
                  <m:fPr>
                    <m:ctrlPr>
                      <a:rPr xmlns:a="http://schemas.openxmlformats.org/drawingml/2006/main" sz="2550" i="1">
                        <a:solidFill>
                          <a:srgbClr val="414040"/>
                        </a:solidFill>
                        <a:latin typeface="Cambria Math" panose="02040503050406030204" pitchFamily="18" charset="0"/>
                      </a:rPr>
                    </m:ctrlPr>
                    <m:type m:val="bar"/>
                  </m:fPr>
                  <m:num>
                    <m:r>
                      <a:rPr xmlns:a="http://schemas.openxmlformats.org/drawingml/2006/main" sz="2550" i="1">
                        <a:solidFill>
                          <a:srgbClr val="414040"/>
                        </a:solidFill>
                        <a:latin typeface="Cambria Math" panose="02040503050406030204" pitchFamily="18" charset="0"/>
                      </a:rPr>
                      <m:t>1</m:t>
                    </m:r>
                  </m:num>
                  <m:den>
                    <m:r>
                      <a:rPr xmlns:a="http://schemas.openxmlformats.org/drawingml/2006/main" sz="2550" i="1">
                        <a:solidFill>
                          <a:srgbClr val="414040"/>
                        </a:solidFill>
                        <a:latin typeface="Cambria Math" panose="02040503050406030204" pitchFamily="18" charset="0"/>
                      </a:rPr>
                      <m:t>θ</m:t>
                    </m:r>
                  </m:den>
                </m:f>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A</m:t>
                </m:r>
                <m:sSup>
                  <m:e>
                    <m:r>
                      <a:rPr xmlns:a="http://schemas.openxmlformats.org/drawingml/2006/main" sz="2550" i="1">
                        <a:solidFill>
                          <a:srgbClr val="414040"/>
                        </a:solidFill>
                        <a:latin typeface="Cambria Math" panose="02040503050406030204" pitchFamily="18" charset="0"/>
                      </a:rPr>
                      <m:t>f</m:t>
                    </m:r>
                  </m:e>
                  <m:sup>
                    <m:r>
                      <a:rPr xmlns:a="http://schemas.openxmlformats.org/drawingml/2006/main" sz="2550" i="1">
                        <a:solidFill>
                          <a:srgbClr val="414040"/>
                        </a:solidFill>
                        <a:latin typeface="Cambria Math" panose="02040503050406030204" pitchFamily="18" charset="0"/>
                      </a:rPr>
                      <m:t>′</m:t>
                    </m:r>
                  </m:sup>
                </m:sSup>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k</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δ</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ρ</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θ</m:t>
                </m:r>
                <m:r>
                  <a:rPr xmlns:a="http://schemas.openxmlformats.org/drawingml/2006/main" sz="2550" i="1">
                    <a:solidFill>
                      <a:srgbClr val="414040"/>
                    </a:solidFill>
                    <a:latin typeface="Cambria Math" panose="02040503050406030204" pitchFamily="18" charset="0"/>
                  </a:rPr>
                  <m:t>g</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c</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oMath>
            </a14:m>
          </a:p>
          <a:p>
            <a:pPr defTabSz="379729">
              <a:spcBef>
                <a:spcPts val="1500"/>
              </a:spcBef>
              <a:defRPr sz="2340"/>
            </a:pPr>
            <a:r>
              <a:t>                       </a:t>
            </a:r>
            <a14:m>
              <m:oMath>
                <m:limUpp>
                  <m:e>
                    <m:r>
                      <a:rPr xmlns:a="http://schemas.openxmlformats.org/drawingml/2006/main" sz="2550" i="1">
                        <a:solidFill>
                          <a:srgbClr val="414040"/>
                        </a:solidFill>
                        <a:latin typeface="Cambria Math" panose="02040503050406030204" pitchFamily="18" charset="0"/>
                      </a:rPr>
                      <m:t>k</m:t>
                    </m:r>
                  </m:e>
                  <m:lim>
                    <m:r>
                      <a:rPr xmlns:a="http://schemas.openxmlformats.org/drawingml/2006/main" sz="2550" i="1">
                        <a:solidFill>
                          <a:srgbClr val="414040"/>
                        </a:solidFill>
                        <a:latin typeface="Cambria Math" panose="02040503050406030204" pitchFamily="18" charset="0"/>
                      </a:rPr>
                      <m:t>·</m:t>
                    </m:r>
                  </m:lim>
                </m:limUpp>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A</m:t>
                </m:r>
                <m:r>
                  <a:rPr xmlns:a="http://schemas.openxmlformats.org/drawingml/2006/main" sz="2550" i="1">
                    <a:solidFill>
                      <a:srgbClr val="414040"/>
                    </a:solidFill>
                    <a:latin typeface="Cambria Math" panose="02040503050406030204" pitchFamily="18" charset="0"/>
                  </a:rPr>
                  <m:t>f</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k</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c</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sSub>
                  <m:e>
                    <m:bar>
                      <m:barPr>
                        <m:ctrlPr>
                          <a:rPr xmlns:a="http://schemas.openxmlformats.org/drawingml/2006/main" sz="2550" i="1">
                            <a:solidFill>
                              <a:srgbClr val="414040"/>
                            </a:solidFill>
                            <a:latin typeface="Cambria Math" panose="02040503050406030204" pitchFamily="18" charset="0"/>
                          </a:rPr>
                        </m:ctrlPr>
                        <m:pos m:val="top"/>
                      </m:barPr>
                      <m:e>
                        <m:r>
                          <a:rPr xmlns:a="http://schemas.openxmlformats.org/drawingml/2006/main" sz="2550" i="1">
                            <a:solidFill>
                              <a:srgbClr val="414040"/>
                            </a:solidFill>
                            <a:latin typeface="Cambria Math" panose="02040503050406030204" pitchFamily="18" charset="0"/>
                          </a:rPr>
                          <m:t>c</m:t>
                        </m:r>
                      </m:e>
                    </m:bar>
                  </m:e>
                  <m:sub>
                    <m:r>
                      <a:rPr xmlns:a="http://schemas.openxmlformats.org/drawingml/2006/main" sz="2550" i="1">
                        <a:solidFill>
                          <a:srgbClr val="414040"/>
                        </a:solidFill>
                        <a:latin typeface="Cambria Math" panose="02040503050406030204" pitchFamily="18" charset="0"/>
                      </a:rPr>
                      <m:t>g</m:t>
                    </m:r>
                  </m:sub>
                </m:sSub>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n</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g</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δ</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k</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oMath>
            </a14:m>
          </a:p>
          <a:p>
            <a:pPr defTabSz="379729">
              <a:spcBef>
                <a:spcPts val="1500"/>
              </a:spcBef>
              <a:defRPr sz="2340"/>
            </a:pPr>
            <a:r>
              <a:t>It can easily be shown that it possesses a unique steady state that satisfies the saddle point property.</a:t>
            </a:r>
          </a:p>
          <a:p>
            <a:pPr defTabSz="379729">
              <a:spcBef>
                <a:spcPts val="1500"/>
              </a:spcBef>
              <a:defRPr sz="2340"/>
            </a:pPr>
            <a:r>
              <a:t>The steady state is exactly the same as in the absence of government, with one exception. Primary government expenditure displaces private consumption one for one. The method of financing government expenditure is irrelevant, as government debt and taxes do not affect either the Euler equation for consumption, or the capital accumulation equation.</a:t>
            </a:r>
          </a:p>
        </p:txBody>
      </p:sp>
      <p:sp>
        <p:nvSpPr>
          <p:cNvPr id="2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Primary Government Expenditure in the Ramsey Model"/>
          <p:cNvSpPr txBox="1"/>
          <p:nvPr>
            <p:ph type="title"/>
          </p:nvPr>
        </p:nvSpPr>
        <p:spPr>
          <a:prstGeom prst="rect">
            <a:avLst/>
          </a:prstGeom>
        </p:spPr>
        <p:txBody>
          <a:bodyPr/>
          <a:lstStyle>
            <a:lvl1pPr defTabSz="525779">
              <a:spcBef>
                <a:spcPts val="1400"/>
              </a:spcBef>
              <a:defRPr sz="4500"/>
            </a:lvl1pPr>
          </a:lstStyle>
          <a:p>
            <a:pPr/>
            <a:r>
              <a:t>Primary Government Expenditure in the Ramsey Model</a:t>
            </a:r>
          </a:p>
        </p:txBody>
      </p:sp>
      <p:sp>
        <p:nvSpPr>
          <p:cNvPr id="2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7" name="Figure61.pdf" descr="Figure61.pdf"/>
          <p:cNvPicPr>
            <a:picLocks noChangeAspect="1"/>
          </p:cNvPicPr>
          <p:nvPr/>
        </p:nvPicPr>
        <p:blipFill>
          <a:blip r:embed="rId2">
            <a:extLst/>
          </a:blip>
          <a:stretch>
            <a:fillRect/>
          </a:stretch>
        </p:blipFill>
        <p:spPr>
          <a:xfrm>
            <a:off x="1328722" y="2369509"/>
            <a:ext cx="10347356" cy="6614782"/>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Primary Government Expenditure and Debt in an Overlapping Generations Model"/>
          <p:cNvSpPr txBox="1"/>
          <p:nvPr>
            <p:ph type="title"/>
          </p:nvPr>
        </p:nvSpPr>
        <p:spPr>
          <a:prstGeom prst="rect">
            <a:avLst/>
          </a:prstGeom>
        </p:spPr>
        <p:txBody>
          <a:bodyPr/>
          <a:lstStyle>
            <a:lvl1pPr defTabSz="321310">
              <a:spcBef>
                <a:spcPts val="800"/>
              </a:spcBef>
              <a:defRPr sz="3850"/>
            </a:lvl1pPr>
          </a:lstStyle>
          <a:p>
            <a:pPr/>
            <a:r>
              <a:t>Primary Government Expenditure and Debt in an Overlapping Generations Model</a:t>
            </a:r>
          </a:p>
        </p:txBody>
      </p:sp>
      <p:sp>
        <p:nvSpPr>
          <p:cNvPr id="220" name="In overlapping generations models, both the stock of real government debt and real primary government expenditure affect private and total savings, and the accumulation of capital. Ricardian equivalence does not hold.…"/>
          <p:cNvSpPr txBox="1"/>
          <p:nvPr>
            <p:ph type="body" idx="1"/>
          </p:nvPr>
        </p:nvSpPr>
        <p:spPr>
          <a:prstGeom prst="rect">
            <a:avLst/>
          </a:prstGeom>
        </p:spPr>
        <p:txBody>
          <a:bodyPr/>
          <a:lstStyle/>
          <a:p>
            <a:pPr defTabSz="461518">
              <a:spcBef>
                <a:spcPts val="400"/>
              </a:spcBef>
              <a:defRPr sz="2686"/>
            </a:pPr>
            <a:r>
              <a:t>In overlapping generations models, both the stock of real government debt and real primary government expenditure affect private and total savings, and the accumulation of capital. Ricardian equivalence does not hold.</a:t>
            </a:r>
          </a:p>
          <a:p>
            <a:pPr defTabSz="461518">
              <a:spcBef>
                <a:spcPts val="400"/>
              </a:spcBef>
              <a:defRPr sz="2686"/>
            </a:pPr>
            <a:r>
              <a:t>Rises in real government debt or real primary government expenditure reduce savings and capital accumulation, and have negative effects on the steady state capital stock, output, private consumption and real wages. </a:t>
            </a:r>
          </a:p>
          <a:p>
            <a:pPr defTabSz="461518">
              <a:spcBef>
                <a:spcPts val="400"/>
              </a:spcBef>
              <a:defRPr sz="2686"/>
            </a:pPr>
            <a:r>
              <a:t>This is because current generations know that part of the increase in future tax revenues in order to finance a higher level of primary government expenditure and/or interest payments on the increased debt, will be shouldered by future generations. Private savings are thus affected negatively by an increase in real government debt, and total savings, private and government, are affected negatively by an increase in real primary government expenditure.</a:t>
            </a:r>
          </a:p>
        </p:txBody>
      </p:sp>
      <p:sp>
        <p:nvSpPr>
          <p:cNvPr id="2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he Blanchard Weil Model with Primary Government Expenditure,  Debt and Taxes"/>
          <p:cNvSpPr txBox="1"/>
          <p:nvPr>
            <p:ph type="title"/>
          </p:nvPr>
        </p:nvSpPr>
        <p:spPr>
          <a:prstGeom prst="rect">
            <a:avLst/>
          </a:prstGeom>
        </p:spPr>
        <p:txBody>
          <a:bodyPr/>
          <a:lstStyle>
            <a:lvl1pPr defTabSz="321310">
              <a:spcBef>
                <a:spcPts val="800"/>
              </a:spcBef>
              <a:defRPr sz="3850"/>
            </a:lvl1pPr>
          </a:lstStyle>
          <a:p>
            <a:pPr/>
            <a:r>
              <a:t>The Blanchard Weil Model with Primary Government Expenditure,  Debt and Taxes</a:t>
            </a:r>
          </a:p>
        </p:txBody>
      </p:sp>
      <p:sp>
        <p:nvSpPr>
          <p:cNvPr id="2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5" name="The Blanchard-Weil model with constant government expenditure and government debt per efficiency unit of labor, as assumed in the case of the Ramsey model, is described by the following two differential equations:…"/>
          <p:cNvSpPr txBox="1"/>
          <p:nvPr>
            <p:ph type="body" idx="1"/>
          </p:nvPr>
        </p:nvSpPr>
        <p:spPr>
          <a:prstGeom prst="rect">
            <a:avLst/>
          </a:prstGeom>
        </p:spPr>
        <p:txBody>
          <a:bodyPr/>
          <a:lstStyle/>
          <a:p>
            <a:pPr defTabSz="338835">
              <a:spcBef>
                <a:spcPts val="300"/>
              </a:spcBef>
              <a:defRPr sz="1971"/>
            </a:pPr>
            <a:r>
              <a:t>The Blanchard-Weil model with constant government expenditure and government debt per efficiency unit of labor, as assumed in the case of the Ramsey model, is described by the following two differential equations:</a:t>
            </a:r>
          </a:p>
          <a:p>
            <a:pPr defTabSz="338835">
              <a:spcBef>
                <a:spcPts val="300"/>
              </a:spcBef>
              <a:defRPr sz="1971"/>
            </a:pPr>
          </a:p>
          <a:p>
            <a:pPr defTabSz="338835">
              <a:spcBef>
                <a:spcPts val="300"/>
              </a:spcBef>
              <a:defRPr sz="1971"/>
            </a:pPr>
            <a14:m>
              <m:oMathPara>
                <m:oMathParaPr>
                  <m:jc m:val="left"/>
                </m:oMathParaPr>
                <m:oMath>
                  <m:limUpp>
                    <m:e>
                      <m:r>
                        <a:rPr xmlns:a="http://schemas.openxmlformats.org/drawingml/2006/main" sz="2200" i="1">
                          <a:solidFill>
                            <a:srgbClr val="414040"/>
                          </a:solidFill>
                          <a:latin typeface="Cambria Math" panose="02040503050406030204" pitchFamily="18" charset="0"/>
                        </a:rPr>
                        <m:t>c</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A</m:t>
                  </m:r>
                  <m:sSup>
                    <m:e>
                      <m:r>
                        <a:rPr xmlns:a="http://schemas.openxmlformats.org/drawingml/2006/main" sz="2200" i="1">
                          <a:solidFill>
                            <a:srgbClr val="414040"/>
                          </a:solidFill>
                          <a:latin typeface="Cambria Math" panose="02040503050406030204" pitchFamily="18" charset="0"/>
                        </a:rPr>
                        <m:t>f</m:t>
                      </m:r>
                    </m:e>
                    <m:sup>
                      <m:r>
                        <a:rPr xmlns:a="http://schemas.openxmlformats.org/drawingml/2006/main" sz="2200" i="1">
                          <a:solidFill>
                            <a:srgbClr val="414040"/>
                          </a:solidFill>
                          <a:latin typeface="Cambria Math" panose="02040503050406030204" pitchFamily="18" charset="0"/>
                        </a:rPr>
                        <m:t>′</m:t>
                      </m:r>
                    </m:sup>
                  </m:sSu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ρ</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c</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n</m:t>
                  </m:r>
                  <m:r>
                    <a:rPr xmlns:a="http://schemas.openxmlformats.org/drawingml/2006/main" sz="2200" i="1">
                      <a:solidFill>
                        <a:srgbClr val="414040"/>
                      </a:solidFill>
                      <a:latin typeface="Cambria Math" panose="02040503050406030204" pitchFamily="18" charset="0"/>
                    </a:rPr>
                    <m:t>ρ</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bar>
                    <m:barPr>
                      <m:ctrlPr>
                        <a:rPr xmlns:a="http://schemas.openxmlformats.org/drawingml/2006/main" sz="2200" i="1">
                          <a:solidFill>
                            <a:srgbClr val="414040"/>
                          </a:solidFill>
                          <a:latin typeface="Cambria Math" panose="02040503050406030204" pitchFamily="18" charset="0"/>
                        </a:rPr>
                      </m:ctrlPr>
                      <m:pos m:val="top"/>
                    </m:barPr>
                    <m:e>
                      <m:r>
                        <a:rPr xmlns:a="http://schemas.openxmlformats.org/drawingml/2006/main" sz="2200" i="1">
                          <a:solidFill>
                            <a:srgbClr val="414040"/>
                          </a:solidFill>
                          <a:latin typeface="Cambria Math" panose="02040503050406030204" pitchFamily="18" charset="0"/>
                        </a:rPr>
                        <m:t>d</m:t>
                      </m:r>
                    </m:e>
                  </m:bar>
                  <m:r>
                    <a:rPr xmlns:a="http://schemas.openxmlformats.org/drawingml/2006/main" sz="2200" i="1">
                      <a:solidFill>
                        <a:srgbClr val="414040"/>
                      </a:solidFill>
                      <a:latin typeface="Cambria Math" panose="02040503050406030204" pitchFamily="18" charset="0"/>
                    </a:rPr>
                    <m:t>]</m:t>
                  </m:r>
                </m:oMath>
              </m:oMathPara>
            </a14:m>
          </a:p>
          <a:p>
            <a:pPr defTabSz="338835">
              <a:spcBef>
                <a:spcPts val="300"/>
              </a:spcBef>
              <a:defRPr sz="1971"/>
            </a:pPr>
          </a:p>
          <a:p>
            <a:pPr defTabSz="338835">
              <a:spcBef>
                <a:spcPts val="300"/>
              </a:spcBef>
              <a:defRPr sz="1971"/>
            </a:pPr>
            <a14:m>
              <m:oMathPara>
                <m:oMathParaPr>
                  <m:jc m:val="left"/>
                </m:oMathParaPr>
                <m:oMath>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f</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bar>
                        <m:barPr>
                          <m:ctrlPr>
                            <a:rPr xmlns:a="http://schemas.openxmlformats.org/drawingml/2006/main" sz="2150" i="1">
                              <a:solidFill>
                                <a:srgbClr val="414040"/>
                              </a:solidFill>
                              <a:latin typeface="Cambria Math" panose="02040503050406030204" pitchFamily="18" charset="0"/>
                            </a:rPr>
                          </m:ctrlPr>
                          <m:pos m:val="top"/>
                        </m:barPr>
                        <m:e>
                          <m:r>
                            <a:rPr xmlns:a="http://schemas.openxmlformats.org/drawingml/2006/main" sz="2150" i="1">
                              <a:solidFill>
                                <a:srgbClr val="414040"/>
                              </a:solidFill>
                              <a:latin typeface="Cambria Math" panose="02040503050406030204" pitchFamily="18" charset="0"/>
                            </a:rPr>
                            <m:t>c</m:t>
                          </m:r>
                        </m:e>
                      </m:ba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m:oMathPara>
            </a14:m>
          </a:p>
          <a:p>
            <a:pPr defTabSz="338835">
              <a:spcBef>
                <a:spcPts val="300"/>
              </a:spcBef>
              <a:defRPr sz="1971"/>
            </a:pPr>
          </a:p>
          <a:p>
            <a:pPr defTabSz="338835">
              <a:spcBef>
                <a:spcPts val="300"/>
              </a:spcBef>
              <a:defRPr sz="1971"/>
            </a:pPr>
            <a:r>
              <a:t>All variables are expressed in terms of efficiency units of labor. The only difference from the Ramsey model is in the equation for the adjustment of private consumption. Since newly born generations do not have accumulated savings in the form of either capital </a:t>
            </a:r>
            <a14:m>
              <m:oMath>
                <m:r>
                  <a:rPr xmlns:a="http://schemas.openxmlformats.org/drawingml/2006/main" sz="2150" i="1">
                    <a:solidFill>
                      <a:srgbClr val="414040"/>
                    </a:solidFill>
                    <a:latin typeface="Cambria Math" panose="02040503050406030204" pitchFamily="18" charset="0"/>
                  </a:rPr>
                  <m:t>k</m:t>
                </m:r>
              </m:oMath>
            </a14:m>
            <a:r>
              <a:t> or government bonds </a:t>
            </a:r>
            <a14:m>
              <m:oMath>
                <m:r>
                  <a:rPr xmlns:a="http://schemas.openxmlformats.org/drawingml/2006/main" sz="2100" i="1">
                    <a:solidFill>
                      <a:srgbClr val="414040"/>
                    </a:solidFill>
                    <a:latin typeface="Cambria Math" panose="02040503050406030204" pitchFamily="18" charset="0"/>
                  </a:rPr>
                  <m:t>d</m:t>
                </m:r>
              </m:oMath>
            </a14:m>
            <a:r>
              <a:t>, the change in private consumption depends negatively on </a:t>
            </a:r>
            <a14:m>
              <m:oMath>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d</m:t>
                </m:r>
              </m:oMath>
            </a14:m>
            <a:r>
              <a:t>, multiplied by the product of the proportion of new entrants in total population </a:t>
            </a:r>
            <a14:m>
              <m:oMath>
                <m:r>
                  <a:rPr xmlns:a="http://schemas.openxmlformats.org/drawingml/2006/main" sz="2350" i="1">
                    <a:solidFill>
                      <a:srgbClr val="414040"/>
                    </a:solidFill>
                    <a:latin typeface="Cambria Math" panose="02040503050406030204" pitchFamily="18" charset="0"/>
                  </a:rPr>
                  <m:t>n</m:t>
                </m:r>
              </m:oMath>
            </a14:m>
            <a:r>
              <a:t>, and their propensity to consume out of wealth </a:t>
            </a:r>
            <a14:m>
              <m:oMath>
                <m:r>
                  <a:rPr xmlns:a="http://schemas.openxmlformats.org/drawingml/2006/main" sz="2100" i="1">
                    <a:solidFill>
                      <a:srgbClr val="414040"/>
                    </a:solidFill>
                    <a:latin typeface="Cambria Math" panose="02040503050406030204" pitchFamily="18" charset="0"/>
                  </a:rPr>
                  <m:t>ρ</m:t>
                </m:r>
              </m:oMath>
            </a14:m>
            <a:r>
              <a:t>. </a:t>
            </a:r>
            <a14:m>
              <m:oMath>
                <m:r>
                  <a:rPr xmlns:a="http://schemas.openxmlformats.org/drawingml/2006/main" sz="2200" i="1">
                    <a:solidFill>
                      <a:srgbClr val="414040"/>
                    </a:solidFill>
                    <a:latin typeface="Cambria Math" panose="02040503050406030204" pitchFamily="18" charset="0"/>
                  </a:rPr>
                  <m:t>ρ</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d</m:t>
                </m:r>
                <m:r>
                  <a:rPr xmlns:a="http://schemas.openxmlformats.org/drawingml/2006/main" sz="2200" i="1">
                    <a:solidFill>
                      <a:srgbClr val="414040"/>
                    </a:solidFill>
                    <a:latin typeface="Cambria Math" panose="02040503050406030204" pitchFamily="18" charset="0"/>
                  </a:rPr>
                  <m:t>)</m:t>
                </m:r>
              </m:oMath>
            </a14:m>
            <a:r>
              <a:t> measures the difference between the average consumption of the old generations and the new generation born at </a:t>
            </a:r>
            <a14:m>
              <m:oMath>
                <m:r>
                  <a:rPr xmlns:a="http://schemas.openxmlformats.org/drawingml/2006/main" sz="2300" i="1">
                    <a:solidFill>
                      <a:srgbClr val="414040"/>
                    </a:solidFill>
                    <a:latin typeface="Cambria Math" panose="02040503050406030204" pitchFamily="18" charset="0"/>
                  </a:rPr>
                  <m:t>t</m:t>
                </m:r>
              </m:oMath>
            </a14:m>
            <a:r>
              <a:t>. It is a reflection of the fact that current generations do not internalize the welfare of future generations in this model, as in the representative household model.</a:t>
            </a:r>
            <a:endParaRPr sz="3400"/>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Primary Government Expenditure and Debt in the Blanchard Weil Model"/>
          <p:cNvSpPr txBox="1"/>
          <p:nvPr>
            <p:ph type="title"/>
          </p:nvPr>
        </p:nvSpPr>
        <p:spPr>
          <a:prstGeom prst="rect">
            <a:avLst/>
          </a:prstGeom>
        </p:spPr>
        <p:txBody>
          <a:bodyPr/>
          <a:lstStyle>
            <a:lvl1pPr defTabSz="449833">
              <a:spcBef>
                <a:spcPts val="1200"/>
              </a:spcBef>
              <a:defRPr sz="3850"/>
            </a:lvl1pPr>
          </a:lstStyle>
          <a:p>
            <a:pPr/>
            <a:r>
              <a:t>Primary Government Expenditure and Debt in the Blanchard Weil Model</a:t>
            </a:r>
          </a:p>
        </p:txBody>
      </p:sp>
      <p:sp>
        <p:nvSpPr>
          <p:cNvPr id="2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9" name="Figure62.pdf" descr="Figure62.pdf"/>
          <p:cNvPicPr>
            <a:picLocks noChangeAspect="1"/>
          </p:cNvPicPr>
          <p:nvPr/>
        </p:nvPicPr>
        <p:blipFill>
          <a:blip r:embed="rId2">
            <a:extLst/>
          </a:blip>
          <a:stretch>
            <a:fillRect/>
          </a:stretch>
        </p:blipFill>
        <p:spPr>
          <a:xfrm>
            <a:off x="1272548" y="2333598"/>
            <a:ext cx="10459704" cy="6686604"/>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An Increase in Real Government Debt in the Blanchard Weil Model"/>
          <p:cNvSpPr txBox="1"/>
          <p:nvPr>
            <p:ph type="title"/>
          </p:nvPr>
        </p:nvSpPr>
        <p:spPr>
          <a:prstGeom prst="rect">
            <a:avLst/>
          </a:prstGeom>
        </p:spPr>
        <p:txBody>
          <a:bodyPr/>
          <a:lstStyle>
            <a:lvl1pPr defTabSz="449833">
              <a:spcBef>
                <a:spcPts val="1200"/>
              </a:spcBef>
              <a:defRPr sz="3850"/>
            </a:lvl1pPr>
          </a:lstStyle>
          <a:p>
            <a:pPr/>
            <a:r>
              <a:t>An Increase in Real Government Debt in the Blanchard Weil Model</a:t>
            </a:r>
          </a:p>
        </p:txBody>
      </p:sp>
      <p:sp>
        <p:nvSpPr>
          <p:cNvPr id="2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3" name="Figure63.pdf" descr="Figure63.pdf"/>
          <p:cNvPicPr>
            <a:picLocks noChangeAspect="1"/>
          </p:cNvPicPr>
          <p:nvPr/>
        </p:nvPicPr>
        <p:blipFill>
          <a:blip r:embed="rId2">
            <a:extLst/>
          </a:blip>
          <a:stretch>
            <a:fillRect/>
          </a:stretch>
        </p:blipFill>
        <p:spPr>
          <a:xfrm>
            <a:off x="1295187" y="2348071"/>
            <a:ext cx="10414426" cy="6657658"/>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An Increase in Primary Government Expenditure in the Blanchard Weil Model"/>
          <p:cNvSpPr txBox="1"/>
          <p:nvPr>
            <p:ph type="title"/>
          </p:nvPr>
        </p:nvSpPr>
        <p:spPr>
          <a:prstGeom prst="rect">
            <a:avLst/>
          </a:prstGeom>
        </p:spPr>
        <p:txBody>
          <a:bodyPr/>
          <a:lstStyle>
            <a:lvl1pPr defTabSz="449833">
              <a:spcBef>
                <a:spcPts val="1200"/>
              </a:spcBef>
              <a:defRPr sz="3850"/>
            </a:lvl1pPr>
          </a:lstStyle>
          <a:p>
            <a:pPr/>
            <a:r>
              <a:t>An Increase in Primary Government Expenditure in the Blanchard Weil Model</a:t>
            </a:r>
          </a:p>
        </p:txBody>
      </p:sp>
      <p:sp>
        <p:nvSpPr>
          <p:cNvPr id="23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7" name="Figure64.pdf" descr="Figure64.pdf"/>
          <p:cNvPicPr>
            <a:picLocks noChangeAspect="1"/>
          </p:cNvPicPr>
          <p:nvPr/>
        </p:nvPicPr>
        <p:blipFill>
          <a:blip r:embed="rId2">
            <a:extLst/>
          </a:blip>
          <a:stretch>
            <a:fillRect/>
          </a:stretch>
        </p:blipFill>
        <p:spPr>
          <a:xfrm>
            <a:off x="1257690" y="2324100"/>
            <a:ext cx="10489420" cy="67056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Increases in Real Government Debt and Real Primary Government Expenditure in the Blanchard Weil Model"/>
          <p:cNvSpPr txBox="1"/>
          <p:nvPr>
            <p:ph type="title"/>
          </p:nvPr>
        </p:nvSpPr>
        <p:spPr>
          <a:prstGeom prst="rect">
            <a:avLst/>
          </a:prstGeom>
        </p:spPr>
        <p:txBody>
          <a:bodyPr/>
          <a:lstStyle>
            <a:lvl1pPr defTabSz="321310">
              <a:spcBef>
                <a:spcPts val="800"/>
              </a:spcBef>
              <a:defRPr sz="3850"/>
            </a:lvl1pPr>
          </a:lstStyle>
          <a:p>
            <a:pPr/>
            <a:r>
              <a:t>Increases in Real Government Debt and Real Primary Government Expenditure in the Blanchard Weil Model</a:t>
            </a:r>
          </a:p>
        </p:txBody>
      </p:sp>
      <p:sp>
        <p:nvSpPr>
          <p:cNvPr id="2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1" name="A previously unanticipated permanent one off increase in government debt leads to a reduction of both steady state capital and steady state private consumption. When government debt rises in a one off fashion, consumption rises to put the economy on the "/>
          <p:cNvSpPr txBox="1"/>
          <p:nvPr>
            <p:ph type="body" idx="1"/>
          </p:nvPr>
        </p:nvSpPr>
        <p:spPr>
          <a:prstGeom prst="rect">
            <a:avLst/>
          </a:prstGeom>
        </p:spPr>
        <p:txBody>
          <a:bodyPr/>
          <a:lstStyle/>
          <a:p>
            <a:pPr defTabSz="274574">
              <a:spcBef>
                <a:spcPts val="1100"/>
              </a:spcBef>
              <a:defRPr sz="1692"/>
            </a:pPr>
            <a:r>
              <a:t>A previously unanticipated permanent one off increase in government debt leads to a reduction of both steady state capital and steady state private consumption. When government debt rises in a one off fashion, consumption rises to put the economy on the new saddle path, as current generations treat their higher bond holdings as an increase in their wealth. This initiates a process of decumulation of capital and declining private consumption, that leads the economy towards the new balanced growth path with lower steady state capital, output and consumption per effective unit of labor.</a:t>
            </a:r>
          </a:p>
          <a:p>
            <a:pPr defTabSz="274574">
              <a:spcBef>
                <a:spcPts val="1100"/>
              </a:spcBef>
              <a:defRPr sz="1692"/>
            </a:pPr>
            <a:r>
              <a:t>A previously unanticipated permanent increase in primary government expenditure, financed by a rise in autonomous taxes, also leads to lower steady state capital and private consumption. When the increase in government expenditure occurs, private consumption falls, as current generations react to the increase in the present value of their taxes. However, the anticipated increase in the present value of taxes for current generations is lower than the increase in the present value of primary government expenditure. This is because part of the future tax burden will be shouldered by future generations. Thus, private consumption falls by less than the increase in primary government expenditure, and total savings fall relative to equilibrium investment. This starts a process capital decumulation and declining consumption on the new saddle path, which leads the economy to a new balanced growth path with lower steady state capital, output and consumption per effective unit of labor.</a:t>
            </a:r>
          </a:p>
          <a:p>
            <a:pPr defTabSz="274574">
              <a:spcBef>
                <a:spcPts val="1100"/>
              </a:spcBef>
              <a:defRPr sz="1692"/>
            </a:pPr>
            <a:r>
              <a:t>In an overlapping generations model, both the level of government debt and taxes, and primary government expenditure, affect the balanced growth path. Ricardian equivalence does not hold, as current generations know that part of the increase in the present value of taxes required to finance an increase in government debt, or primary government expenditure, will be borne by future generations. Thus there are effects on total savings and capital accumulation, as government debt and expenditure policies essentially redistribute wealth across generations.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A More General Characterization of Fiscal Policies in the Blanchard-Weil Model"/>
          <p:cNvSpPr txBox="1"/>
          <p:nvPr>
            <p:ph type="title"/>
          </p:nvPr>
        </p:nvSpPr>
        <p:spPr>
          <a:prstGeom prst="rect">
            <a:avLst/>
          </a:prstGeom>
        </p:spPr>
        <p:txBody>
          <a:bodyPr/>
          <a:lstStyle>
            <a:lvl1pPr defTabSz="321310">
              <a:spcBef>
                <a:spcPts val="800"/>
              </a:spcBef>
              <a:defRPr sz="3850"/>
            </a:lvl1pPr>
          </a:lstStyle>
          <a:p>
            <a:pPr/>
            <a:r>
              <a:t>A More General Characterization of Fiscal Policies in the Blanchard-Weil Model</a:t>
            </a:r>
          </a:p>
        </p:txBody>
      </p:sp>
      <p:sp>
        <p:nvSpPr>
          <p:cNvPr id="2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5" name="The fiscal policies we have considered so far are restricted to one off permanent increases in either primary government expenditure or government debt, per efficiency unit of labor. This has allowed us to eliminate the dynamics of government debt accumu"/>
          <p:cNvSpPr txBox="1"/>
          <p:nvPr>
            <p:ph type="body" idx="1"/>
          </p:nvPr>
        </p:nvSpPr>
        <p:spPr>
          <a:prstGeom prst="rect">
            <a:avLst/>
          </a:prstGeom>
        </p:spPr>
        <p:txBody>
          <a:bodyPr/>
          <a:lstStyle/>
          <a:p>
            <a:pPr defTabSz="262889">
              <a:spcBef>
                <a:spcPts val="1000"/>
              </a:spcBef>
              <a:defRPr sz="1619"/>
            </a:pPr>
            <a:r>
              <a:t>The fiscal policies we have considered so far are restricted to one off permanent increases in either primary government expenditure or government debt, per efficiency unit of labor. This has allowed us to eliminate the dynamics of government debt accumulation, and keep our model simple and analytically tractable, in that it consisted of two differential equations, with one state and one control variable.</a:t>
            </a:r>
          </a:p>
          <a:p>
            <a:pPr defTabSz="262889">
              <a:spcBef>
                <a:spcPts val="1000"/>
              </a:spcBef>
              <a:defRPr sz="1619"/>
            </a:pPr>
            <a:r>
              <a:t>We shall now examine a more realistic description of fiscal policy in the Blanchard-Weil model, where the government chooses a level of primary government expenditure and autonomous taxes, and then allows taxes and government debt to adjust gradually, in a way that satisfies the government budget constraint.</a:t>
            </a:r>
          </a:p>
          <a:p>
            <a:pPr defTabSz="262889">
              <a:spcBef>
                <a:spcPts val="1000"/>
              </a:spcBef>
              <a:defRPr sz="1619"/>
            </a:pPr>
            <a:r>
              <a:t>We shall again assume that the government has a fixed target </a:t>
            </a:r>
            <a14:m>
              <m:oMath>
                <m:sSub>
                  <m:e>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c</m:t>
                        </m:r>
                      </m:e>
                    </m:bar>
                  </m:e>
                  <m:sub>
                    <m:r>
                      <a:rPr xmlns:a="http://schemas.openxmlformats.org/drawingml/2006/main" sz="1800" i="1">
                        <a:solidFill>
                          <a:srgbClr val="414040"/>
                        </a:solidFill>
                        <a:latin typeface="Cambria Math" panose="02040503050406030204" pitchFamily="18" charset="0"/>
                      </a:rPr>
                      <m:t>g</m:t>
                    </m:r>
                  </m:sub>
                </m:sSub>
              </m:oMath>
            </a14:m>
            <a:r>
              <a:t> for primary government expenditure (per efficiency unit of labor). However, we shall now assume that the government changes taxes to stabilize government debt per efficiency unit of labor only gradually and not immediately. For this it uses a </a:t>
            </a:r>
            <a:r>
              <a:rPr i="1"/>
              <a:t>tax smoothing policy</a:t>
            </a:r>
            <a:r>
              <a:t> of the form,</a:t>
            </a:r>
          </a:p>
          <a:p>
            <a:pPr defTabSz="262889">
              <a:spcBef>
                <a:spcPts val="1000"/>
              </a:spcBef>
              <a:defRPr sz="1619"/>
            </a:pPr>
            <a:r>
              <a:t>                                                                                                     </a:t>
            </a:r>
            <a14:m>
              <m:oMath>
                <m:r>
                  <a:rPr xmlns:a="http://schemas.openxmlformats.org/drawingml/2006/main" sz="1850" i="1">
                    <a:solidFill>
                      <a:srgbClr val="414040"/>
                    </a:solidFill>
                    <a:latin typeface="Cambria Math" panose="02040503050406030204" pitchFamily="18" charset="0"/>
                  </a:rPr>
                  <m:t>τ</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bar>
                  <m:barPr>
                    <m:ctrlPr>
                      <a:rPr xmlns:a="http://schemas.openxmlformats.org/drawingml/2006/main" sz="1850" i="1">
                        <a:solidFill>
                          <a:srgbClr val="414040"/>
                        </a:solidFill>
                        <a:latin typeface="Cambria Math" panose="02040503050406030204" pitchFamily="18" charset="0"/>
                      </a:rPr>
                    </m:ctrlPr>
                    <m:pos m:val="top"/>
                  </m:barPr>
                  <m:e>
                    <m:r>
                      <a:rPr xmlns:a="http://schemas.openxmlformats.org/drawingml/2006/main" sz="1850" i="1">
                        <a:solidFill>
                          <a:srgbClr val="414040"/>
                        </a:solidFill>
                        <a:latin typeface="Cambria Math" panose="02040503050406030204" pitchFamily="18" charset="0"/>
                      </a:rPr>
                      <m:t>τ</m:t>
                    </m:r>
                  </m:e>
                </m:ba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ψ</m:t>
                </m:r>
                <m:r>
                  <a:rPr xmlns:a="http://schemas.openxmlformats.org/drawingml/2006/main" sz="1850" i="1">
                    <a:solidFill>
                      <a:srgbClr val="414040"/>
                    </a:solidFill>
                    <a:latin typeface="Cambria Math" panose="02040503050406030204" pitchFamily="18" charset="0"/>
                  </a:rPr>
                  <m:t>d</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p>
          <a:p>
            <a:pPr defTabSz="262889">
              <a:spcBef>
                <a:spcPts val="1000"/>
              </a:spcBef>
              <a:defRPr sz="1619"/>
            </a:pPr>
            <a:r>
              <a:t>where </a:t>
            </a:r>
            <a14:m>
              <m:oMath>
                <m:sSub>
                  <m:e>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c</m:t>
                        </m:r>
                      </m:e>
                    </m:bar>
                  </m:e>
                  <m:sub>
                    <m:r>
                      <a:rPr xmlns:a="http://schemas.openxmlformats.org/drawingml/2006/main" sz="1800" i="1">
                        <a:solidFill>
                          <a:srgbClr val="414040"/>
                        </a:solidFill>
                        <a:latin typeface="Cambria Math" panose="02040503050406030204" pitchFamily="18" charset="0"/>
                      </a:rPr>
                      <m:t>g</m:t>
                    </m:r>
                  </m:sub>
                </m:sSub>
                <m:r>
                  <a:rPr xmlns:a="http://schemas.openxmlformats.org/drawingml/2006/main" sz="1800" i="1">
                    <a:solidFill>
                      <a:srgbClr val="414040"/>
                    </a:solidFill>
                    <a:latin typeface="Cambria Math" panose="02040503050406030204" pitchFamily="18" charset="0"/>
                  </a:rPr>
                  <m:t>≥</m:t>
                </m:r>
                <m:bar>
                  <m:barPr>
                    <m:ctrlPr>
                      <a:rPr xmlns:a="http://schemas.openxmlformats.org/drawingml/2006/main" sz="1800" i="1">
                        <a:solidFill>
                          <a:srgbClr val="414040"/>
                        </a:solidFill>
                        <a:latin typeface="Cambria Math" panose="02040503050406030204" pitchFamily="18" charset="0"/>
                      </a:rPr>
                    </m:ctrlPr>
                    <m:pos m:val="top"/>
                  </m:barPr>
                  <m:e>
                    <m:r>
                      <a:rPr xmlns:a="http://schemas.openxmlformats.org/drawingml/2006/main" sz="1800" i="1">
                        <a:solidFill>
                          <a:srgbClr val="414040"/>
                        </a:solidFill>
                        <a:latin typeface="Cambria Math" panose="02040503050406030204" pitchFamily="18" charset="0"/>
                      </a:rPr>
                      <m:t>τ</m:t>
                    </m:r>
                  </m:e>
                </m:bar>
                <m:r>
                  <a:rPr xmlns:a="http://schemas.openxmlformats.org/drawingml/2006/main" sz="1800" i="1">
                    <a:solidFill>
                      <a:srgbClr val="414040"/>
                    </a:solidFill>
                    <a:latin typeface="Cambria Math" panose="02040503050406030204" pitchFamily="18" charset="0"/>
                  </a:rPr>
                  <m:t>&gt;</m:t>
                </m:r>
                <m:r>
                  <a:rPr xmlns:a="http://schemas.openxmlformats.org/drawingml/2006/main" sz="1800" i="1">
                    <a:solidFill>
                      <a:srgbClr val="414040"/>
                    </a:solidFill>
                    <a:latin typeface="Cambria Math" panose="02040503050406030204" pitchFamily="18" charset="0"/>
                  </a:rPr>
                  <m:t>0</m:t>
                </m:r>
              </m:oMath>
            </a14:m>
            <a:r>
              <a:t>, and </a:t>
            </a:r>
            <a14:m>
              <m:oMath>
                <m:r>
                  <a:rPr xmlns:a="http://schemas.openxmlformats.org/drawingml/2006/main" sz="1800" i="1">
                    <a:solidFill>
                      <a:srgbClr val="414040"/>
                    </a:solidFill>
                    <a:latin typeface="Cambria Math" panose="02040503050406030204" pitchFamily="18" charset="0"/>
                  </a:rPr>
                  <m:t>ψ</m:t>
                </m:r>
                <m:r>
                  <a:rPr xmlns:a="http://schemas.openxmlformats.org/drawingml/2006/main" sz="1800" i="1">
                    <a:solidFill>
                      <a:srgbClr val="414040"/>
                    </a:solidFill>
                    <a:latin typeface="Cambria Math" panose="02040503050406030204" pitchFamily="18" charset="0"/>
                  </a:rPr>
                  <m:t>&gt;</m:t>
                </m:r>
                <m:sSub>
                  <m:e>
                    <m:r>
                      <a:rPr xmlns:a="http://schemas.openxmlformats.org/drawingml/2006/main" sz="1800" i="1">
                        <a:solidFill>
                          <a:srgbClr val="414040"/>
                        </a:solidFill>
                        <a:latin typeface="Cambria Math" panose="02040503050406030204" pitchFamily="18" charset="0"/>
                      </a:rPr>
                      <m:t>r</m:t>
                    </m:r>
                  </m:e>
                  <m:sub>
                    <m:r>
                      <a:rPr xmlns:a="http://schemas.openxmlformats.org/drawingml/2006/main" sz="1800" i="1">
                        <a:solidFill>
                          <a:srgbClr val="414040"/>
                        </a:solidFill>
                        <a:latin typeface="Cambria Math" panose="02040503050406030204" pitchFamily="18" charset="0"/>
                      </a:rPr>
                      <m:t>E</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g</m:t>
                </m:r>
                <m:r>
                  <a:rPr xmlns:a="http://schemas.openxmlformats.org/drawingml/2006/main" sz="1800" i="1">
                    <a:solidFill>
                      <a:srgbClr val="414040"/>
                    </a:solidFill>
                    <a:latin typeface="Cambria Math" panose="02040503050406030204" pitchFamily="18" charset="0"/>
                  </a:rPr>
                  <m:t>&gt;</m:t>
                </m:r>
                <m:r>
                  <a:rPr xmlns:a="http://schemas.openxmlformats.org/drawingml/2006/main" sz="1800" i="1">
                    <a:solidFill>
                      <a:srgbClr val="414040"/>
                    </a:solidFill>
                    <a:latin typeface="Cambria Math" panose="02040503050406030204" pitchFamily="18" charset="0"/>
                  </a:rPr>
                  <m:t>0</m:t>
                </m:r>
              </m:oMath>
            </a14:m>
            <a:r>
              <a:t>. </a:t>
            </a:r>
            <a14:m>
              <m:oMath>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τ</m:t>
                    </m:r>
                  </m:e>
                </m:bar>
              </m:oMath>
            </a14:m>
            <a:r>
              <a:t> denotes </a:t>
            </a:r>
            <a:r>
              <a:rPr i="1"/>
              <a:t>autonomous taxes</a:t>
            </a:r>
            <a:r>
              <a:t> per efficiency unit of labor), and </a:t>
            </a:r>
            <a14:m>
              <m:oMath>
                <m:r>
                  <a:rPr xmlns:a="http://schemas.openxmlformats.org/drawingml/2006/main" sz="1850" i="1">
                    <a:solidFill>
                      <a:srgbClr val="414040"/>
                    </a:solidFill>
                    <a:latin typeface="Cambria Math" panose="02040503050406030204" pitchFamily="18" charset="0"/>
                  </a:rPr>
                  <m:t>ψ</m:t>
                </m:r>
                <m:r>
                  <a:rPr xmlns:a="http://schemas.openxmlformats.org/drawingml/2006/main" sz="1850" i="1">
                    <a:solidFill>
                      <a:srgbClr val="414040"/>
                    </a:solidFill>
                    <a:latin typeface="Cambria Math" panose="02040503050406030204" pitchFamily="18" charset="0"/>
                  </a:rPr>
                  <m:t>&gt;</m:t>
                </m:r>
                <m:r>
                  <a:rPr xmlns:a="http://schemas.openxmlformats.org/drawingml/2006/main" sz="1850" i="1">
                    <a:solidFill>
                      <a:srgbClr val="414040"/>
                    </a:solidFill>
                    <a:latin typeface="Cambria Math" panose="02040503050406030204" pitchFamily="18" charset="0"/>
                  </a:rPr>
                  <m:t>0</m:t>
                </m:r>
              </m:oMath>
            </a14:m>
            <a:r>
              <a:t> the induced </a:t>
            </a:r>
            <a:r>
              <a:rPr i="1"/>
              <a:t>stabilizing reaction</a:t>
            </a:r>
            <a:r>
              <a:t> of taxes to the level of government debt. </a:t>
            </a:r>
            <a14:m>
              <m:oMath>
                <m:sSub>
                  <m:e>
                    <m:r>
                      <a:rPr xmlns:a="http://schemas.openxmlformats.org/drawingml/2006/main" sz="1800" i="1">
                        <a:solidFill>
                          <a:srgbClr val="414040"/>
                        </a:solidFill>
                        <a:latin typeface="Cambria Math" panose="02040503050406030204" pitchFamily="18" charset="0"/>
                      </a:rPr>
                      <m:t>r</m:t>
                    </m:r>
                  </m:e>
                  <m:sub>
                    <m:r>
                      <a:rPr xmlns:a="http://schemas.openxmlformats.org/drawingml/2006/main" sz="1800" i="1">
                        <a:solidFill>
                          <a:srgbClr val="414040"/>
                        </a:solidFill>
                        <a:latin typeface="Cambria Math" panose="02040503050406030204" pitchFamily="18" charset="0"/>
                      </a:rPr>
                      <m:t>E</m:t>
                    </m:r>
                  </m:sub>
                </m:sSub>
              </m:oMath>
            </a14:m>
            <a:r>
              <a:t> is the steady state real interest rate in the Blanchard-Weil model. As the government accumulates debt, taxes increase gradually in order to stabilize government debt per efficiency unit of labor. Taxes have two components: an autonomous component, and a debt induced component, which serves to stabilize government debt. This is a more realistic depiction of the actual response of taxes to government debt and is consistent with the tax smoothing observed in most economies.</a:t>
            </a:r>
          </a:p>
          <a:p>
            <a:pPr defTabSz="262889">
              <a:spcBef>
                <a:spcPts val="1000"/>
              </a:spcBef>
              <a:defRPr sz="1619"/>
            </a:pPr>
            <a:r>
              <a:t>From the debt accumulation equation, government debt thus evolves according to,</a:t>
            </a:r>
          </a:p>
          <a:p>
            <a:pPr defTabSz="262889">
              <a:spcBef>
                <a:spcPts val="1000"/>
              </a:spcBef>
              <a:defRPr sz="1619"/>
            </a:pPr>
            <a:r>
              <a:t>                                                                                 </a:t>
            </a:r>
            <a14:m>
              <m:oMath>
                <m:limUpp>
                  <m:e>
                    <m:r>
                      <a:rPr xmlns:a="http://schemas.openxmlformats.org/drawingml/2006/main" sz="1750" i="1">
                        <a:solidFill>
                          <a:srgbClr val="414040"/>
                        </a:solidFill>
                        <a:latin typeface="Cambria Math" panose="02040503050406030204" pitchFamily="18" charset="0"/>
                      </a:rPr>
                      <m:t>d</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e>
                  <m:sub>
                    <m:r>
                      <a:rPr xmlns:a="http://schemas.openxmlformats.org/drawingml/2006/main" sz="1750" i="1">
                        <a:solidFill>
                          <a:srgbClr val="414040"/>
                        </a:solidFill>
                        <a:latin typeface="Cambria Math" panose="02040503050406030204" pitchFamily="18" charset="0"/>
                      </a:rPr>
                      <m:t>g</m:t>
                    </m:r>
                  </m:sub>
                </m:sSub>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τ</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ψ</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endParaRPr sz="3600"/>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The Blanchard Weil with a Cobb Douglas Production Function, Constant Primary Government Expenditure and Endogenous Debt Accumulation of Government Debt"/>
          <p:cNvSpPr txBox="1"/>
          <p:nvPr>
            <p:ph type="title"/>
          </p:nvPr>
        </p:nvSpPr>
        <p:spPr>
          <a:prstGeom prst="rect">
            <a:avLst/>
          </a:prstGeom>
        </p:spPr>
        <p:txBody>
          <a:bodyPr/>
          <a:lstStyle>
            <a:lvl1pPr defTabSz="245363">
              <a:spcBef>
                <a:spcPts val="600"/>
              </a:spcBef>
              <a:defRPr sz="2940"/>
            </a:lvl1pPr>
          </a:lstStyle>
          <a:p>
            <a:pPr/>
            <a:r>
              <a:t>The Blanchard Weil with a Cobb Douglas Production Function, Constant Primary Government Expenditure and Endogenous Debt Accumulation of Government Debt</a:t>
            </a:r>
          </a:p>
        </p:txBody>
      </p:sp>
      <p:sp>
        <p:nvSpPr>
          <p:cNvPr id="2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9" name="Double-click to edit"/>
          <p:cNvSpPr txBox="1"/>
          <p:nvPr>
            <p:ph type="body" idx="1"/>
          </p:nvPr>
        </p:nvSpPr>
        <p:spPr>
          <a:prstGeom prst="rect">
            <a:avLst/>
          </a:prstGeom>
        </p:spPr>
        <p:txBody>
          <a:bodyPr/>
          <a:lstStyle/>
          <a:p>
            <a:pPr defTabSz="338835">
              <a:spcBef>
                <a:spcPts val="300"/>
              </a:spcBef>
              <a:defRPr sz="1971"/>
            </a:pPr>
            <a:r>
              <a:t>                                                                                            </a:t>
            </a:r>
            <a14:m>
              <m:oMath>
                <m:r>
                  <a:rPr xmlns:a="http://schemas.openxmlformats.org/drawingml/2006/main" sz="2150" i="1">
                    <a:solidFill>
                      <a:srgbClr val="414040"/>
                    </a:solidFill>
                    <a:latin typeface="Cambria Math" panose="02040503050406030204" pitchFamily="18" charset="0"/>
                  </a:rPr>
                  <m:t>y</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α</m:t>
                    </m:r>
                  </m:sup>
                </m:sSup>
              </m:oMath>
            </a14:m>
          </a:p>
          <a:p>
            <a:pPr defTabSz="338835">
              <a:spcBef>
                <a:spcPts val="300"/>
              </a:spcBef>
              <a:defRPr sz="1971"/>
            </a:pPr>
          </a:p>
          <a:p>
            <a:pPr defTabSz="338835">
              <a:spcBef>
                <a:spcPts val="300"/>
              </a:spcBef>
              <a:defRPr sz="1971"/>
            </a:pPr>
            <a:r>
              <a:t>                                                                   </a:t>
            </a:r>
            <a14:m>
              <m:oMath>
                <m:limUpp>
                  <m:e>
                    <m:r>
                      <a:rPr xmlns:a="http://schemas.openxmlformats.org/drawingml/2006/main" sz="2200" i="1">
                        <a:solidFill>
                          <a:srgbClr val="414040"/>
                        </a:solidFill>
                        <a:latin typeface="Cambria Math" panose="02040503050406030204" pitchFamily="18" charset="0"/>
                      </a:rPr>
                      <m:t>c</m:t>
                    </m:r>
                  </m:e>
                  <m:lim>
                    <m:r>
                      <a:rPr xmlns:a="http://schemas.openxmlformats.org/drawingml/2006/main" sz="2200" i="1">
                        <a:solidFill>
                          <a:srgbClr val="414040"/>
                        </a:solidFill>
                        <a:latin typeface="Cambria Math" panose="02040503050406030204" pitchFamily="18" charset="0"/>
                      </a:rPr>
                      <m:t>·</m:t>
                    </m:r>
                  </m:lim>
                </m:limUp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r</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ρ</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g</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c</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n</m:t>
                </m:r>
                <m:r>
                  <a:rPr xmlns:a="http://schemas.openxmlformats.org/drawingml/2006/main" sz="2200" i="1">
                    <a:solidFill>
                      <a:srgbClr val="414040"/>
                    </a:solidFill>
                    <a:latin typeface="Cambria Math" panose="02040503050406030204" pitchFamily="18" charset="0"/>
                  </a:rPr>
                  <m:t>ρ</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d</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oMath>
            </a14:m>
          </a:p>
          <a:p>
            <a:pPr defTabSz="338835">
              <a:spcBef>
                <a:spcPts val="300"/>
              </a:spcBef>
              <a:defRPr sz="1971"/>
            </a:pPr>
          </a:p>
          <a:p>
            <a:pPr defTabSz="338835">
              <a:spcBef>
                <a:spcPts val="300"/>
              </a:spcBef>
              <a:defRPr sz="1971"/>
            </a:pPr>
            <a:r>
              <a:t>                                                                   </a:t>
            </a:r>
            <a14:m>
              <m:oMath>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α</m:t>
                    </m:r>
                  </m:sup>
                </m:s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bar>
                      <m:barPr>
                        <m:ctrlPr>
                          <a:rPr xmlns:a="http://schemas.openxmlformats.org/drawingml/2006/main" sz="2150" i="1">
                            <a:solidFill>
                              <a:srgbClr val="414040"/>
                            </a:solidFill>
                            <a:latin typeface="Cambria Math" panose="02040503050406030204" pitchFamily="18" charset="0"/>
                          </a:rPr>
                        </m:ctrlPr>
                        <m:pos m:val="top"/>
                      </m:barPr>
                      <m:e>
                        <m:r>
                          <a:rPr xmlns:a="http://schemas.openxmlformats.org/drawingml/2006/main" sz="2150" i="1">
                            <a:solidFill>
                              <a:srgbClr val="414040"/>
                            </a:solidFill>
                            <a:latin typeface="Cambria Math" panose="02040503050406030204" pitchFamily="18" charset="0"/>
                          </a:rPr>
                          <m:t>c</m:t>
                        </m:r>
                      </m:e>
                    </m:ba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38835">
              <a:spcBef>
                <a:spcPts val="300"/>
              </a:spcBef>
              <a:defRPr sz="1971"/>
            </a:pPr>
          </a:p>
          <a:p>
            <a:pPr defTabSz="338835">
              <a:spcBef>
                <a:spcPts val="300"/>
              </a:spcBef>
              <a:defRPr sz="1971"/>
            </a:pPr>
            <a:r>
              <a:t>                                                                     </a:t>
            </a:r>
            <a14:m>
              <m:oMath>
                <m:limUpp>
                  <m:e>
                    <m:r>
                      <a:rPr xmlns:a="http://schemas.openxmlformats.org/drawingml/2006/main" sz="2150" i="1">
                        <a:solidFill>
                          <a:srgbClr val="414040"/>
                        </a:solidFill>
                        <a:latin typeface="Cambria Math" panose="02040503050406030204" pitchFamily="18" charset="0"/>
                      </a:rPr>
                      <m:t>d</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bar>
                      <m:barPr>
                        <m:ctrlPr>
                          <a:rPr xmlns:a="http://schemas.openxmlformats.org/drawingml/2006/main" sz="2150" i="1">
                            <a:solidFill>
                              <a:srgbClr val="414040"/>
                            </a:solidFill>
                            <a:latin typeface="Cambria Math" panose="02040503050406030204" pitchFamily="18" charset="0"/>
                          </a:rPr>
                        </m:ctrlPr>
                        <m:pos m:val="top"/>
                      </m:barPr>
                      <m:e>
                        <m:r>
                          <a:rPr xmlns:a="http://schemas.openxmlformats.org/drawingml/2006/main" sz="2150" i="1">
                            <a:solidFill>
                              <a:srgbClr val="414040"/>
                            </a:solidFill>
                            <a:latin typeface="Cambria Math" panose="02040503050406030204" pitchFamily="18" charset="0"/>
                          </a:rPr>
                          <m:t>c</m:t>
                        </m:r>
                      </m:e>
                    </m:ba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bar>
                  <m:barPr>
                    <m:ctrlPr>
                      <a:rPr xmlns:a="http://schemas.openxmlformats.org/drawingml/2006/main" sz="2150" i="1">
                        <a:solidFill>
                          <a:srgbClr val="414040"/>
                        </a:solidFill>
                        <a:latin typeface="Cambria Math" panose="02040503050406030204" pitchFamily="18" charset="0"/>
                      </a:rPr>
                    </m:ctrlPr>
                    <m:pos m:val="top"/>
                  </m:barPr>
                  <m:e>
                    <m:r>
                      <a:rPr xmlns:a="http://schemas.openxmlformats.org/drawingml/2006/main" sz="2150" i="1">
                        <a:solidFill>
                          <a:srgbClr val="414040"/>
                        </a:solidFill>
                        <a:latin typeface="Cambria Math" panose="02040503050406030204" pitchFamily="18" charset="0"/>
                      </a:rPr>
                      <m:t>τ</m:t>
                    </m:r>
                  </m:e>
                </m:ba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ψ</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d</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38835">
              <a:spcBef>
                <a:spcPts val="300"/>
              </a:spcBef>
              <a:defRPr sz="1971"/>
            </a:pPr>
          </a:p>
          <a:p>
            <a:pPr defTabSz="338835">
              <a:spcBef>
                <a:spcPts val="300"/>
              </a:spcBef>
              <a:defRPr sz="1971"/>
            </a:pPr>
            <a:r>
              <a:t>                                                                                       </a:t>
            </a:r>
            <a14:m>
              <m:oMath>
                <m:r>
                  <a:rPr xmlns:a="http://schemas.openxmlformats.org/drawingml/2006/main" sz="2200" i="1">
                    <a:solidFill>
                      <a:srgbClr val="414040"/>
                    </a:solidFill>
                    <a:latin typeface="Cambria Math" panose="02040503050406030204" pitchFamily="18" charset="0"/>
                  </a:rPr>
                  <m:t>r</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k</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sSup>
                  <m:e>
                    <m:r>
                      <a:rPr xmlns:a="http://schemas.openxmlformats.org/drawingml/2006/main" sz="2200" i="1">
                        <a:solidFill>
                          <a:srgbClr val="414040"/>
                        </a:solidFill>
                        <a:latin typeface="Cambria Math" panose="02040503050406030204" pitchFamily="18" charset="0"/>
                      </a:rPr>
                      <m:t>)</m:t>
                    </m:r>
                  </m:e>
                  <m:sup>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sup>
                </m:sSup>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δ</m:t>
                </m:r>
              </m:oMath>
            </a14:m>
          </a:p>
          <a:p>
            <a:pPr defTabSz="338835">
              <a:spcBef>
                <a:spcPts val="300"/>
              </a:spcBef>
              <a:defRPr sz="1971"/>
            </a:pPr>
          </a:p>
          <a:p>
            <a:pPr defTabSz="338835">
              <a:spcBef>
                <a:spcPts val="300"/>
              </a:spcBef>
              <a:defRPr sz="1971"/>
            </a:pPr>
            <a:r>
              <a:t>                                                                                      </a:t>
            </a:r>
            <a14:m>
              <m:oMath>
                <m:r>
                  <a:rPr xmlns:a="http://schemas.openxmlformats.org/drawingml/2006/main" sz="2150" i="1">
                    <a:solidFill>
                      <a:srgbClr val="414040"/>
                    </a:solidFill>
                    <a:latin typeface="Cambria Math" panose="02040503050406030204" pitchFamily="18" charset="0"/>
                  </a:rPr>
                  <m:t>w</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α</m:t>
                    </m:r>
                  </m:sup>
                </m:sSup>
              </m:oMath>
            </a14:m>
          </a:p>
          <a:p>
            <a:pPr defTabSz="338835">
              <a:spcBef>
                <a:spcPts val="300"/>
              </a:spcBef>
              <a:defRPr sz="1971"/>
            </a:pPr>
          </a:p>
          <a:p>
            <a:pPr defTabSz="338835">
              <a:spcBef>
                <a:spcPts val="300"/>
              </a:spcBef>
              <a:defRPr sz="1971"/>
            </a:pPr>
            <a:r>
              <a:t>                                                                                          </a:t>
            </a:r>
            <a14:m>
              <m:oMath>
                <m:r>
                  <a:rPr xmlns:a="http://schemas.openxmlformats.org/drawingml/2006/main" sz="2200" i="1">
                    <a:solidFill>
                      <a:srgbClr val="414040"/>
                    </a:solidFill>
                    <a:latin typeface="Cambria Math" panose="02040503050406030204" pitchFamily="18" charset="0"/>
                  </a:rPr>
                  <m:t>τ</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bar>
                  <m:barPr>
                    <m:ctrlPr>
                      <a:rPr xmlns:a="http://schemas.openxmlformats.org/drawingml/2006/main" sz="2200" i="1">
                        <a:solidFill>
                          <a:srgbClr val="414040"/>
                        </a:solidFill>
                        <a:latin typeface="Cambria Math" panose="02040503050406030204" pitchFamily="18" charset="0"/>
                      </a:rPr>
                    </m:ctrlPr>
                    <m:pos m:val="top"/>
                  </m:barPr>
                  <m:e>
                    <m:r>
                      <a:rPr xmlns:a="http://schemas.openxmlformats.org/drawingml/2006/main" sz="2200" i="1">
                        <a:solidFill>
                          <a:srgbClr val="414040"/>
                        </a:solidFill>
                        <a:latin typeface="Cambria Math" panose="02040503050406030204" pitchFamily="18" charset="0"/>
                      </a:rPr>
                      <m:t>τ</m:t>
                    </m:r>
                  </m:e>
                </m:ba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ψ</m:t>
                </m:r>
                <m:r>
                  <a:rPr xmlns:a="http://schemas.openxmlformats.org/drawingml/2006/main" sz="2200" i="1">
                    <a:solidFill>
                      <a:srgbClr val="414040"/>
                    </a:solidFill>
                    <a:latin typeface="Cambria Math" panose="02040503050406030204" pitchFamily="18" charset="0"/>
                  </a:rPr>
                  <m:t>d</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p>
          <a:p>
            <a:pPr defTabSz="338835">
              <a:spcBef>
                <a:spcPts val="300"/>
              </a:spcBef>
              <a:defRPr sz="1971"/>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Fiscal Policy Simulations of the Blanchard-Weil Model"/>
          <p:cNvSpPr txBox="1"/>
          <p:nvPr>
            <p:ph type="title"/>
          </p:nvPr>
        </p:nvSpPr>
        <p:spPr>
          <a:prstGeom prst="rect">
            <a:avLst/>
          </a:prstGeom>
        </p:spPr>
        <p:txBody>
          <a:bodyPr/>
          <a:lstStyle>
            <a:lvl1pPr defTabSz="379729">
              <a:spcBef>
                <a:spcPts val="1000"/>
              </a:spcBef>
              <a:defRPr sz="4550"/>
            </a:lvl1pPr>
          </a:lstStyle>
          <a:p>
            <a:pPr/>
            <a:r>
              <a:t>Fiscal Policy Simulations of the Blanchard-Weil Model</a:t>
            </a:r>
          </a:p>
        </p:txBody>
      </p:sp>
      <p:sp>
        <p:nvSpPr>
          <p:cNvPr id="252" name="We simulate the model assuming the following parameter values:  ,  ,  ,  ,  ,  . These values are the same as the ones we used in previous simulations.…"/>
          <p:cNvSpPr txBox="1"/>
          <p:nvPr>
            <p:ph type="body" idx="1"/>
          </p:nvPr>
        </p:nvSpPr>
        <p:spPr>
          <a:prstGeom prst="rect">
            <a:avLst/>
          </a:prstGeom>
        </p:spPr>
        <p:txBody>
          <a:bodyPr/>
          <a:lstStyle/>
          <a:p>
            <a:pPr defTabSz="362204">
              <a:spcBef>
                <a:spcPts val="300"/>
              </a:spcBef>
              <a:defRPr sz="2108"/>
            </a:pPr>
            <a:r>
              <a:t>We simulate the model assuming the following parameter values: </a:t>
            </a:r>
            <a14:m>
              <m:oMath>
                <m:r>
                  <a:rPr xmlns:a="http://schemas.openxmlformats.org/drawingml/2006/main" sz="2350" i="1">
                    <a:solidFill>
                      <a:srgbClr val="414040"/>
                    </a:solidFill>
                    <a:latin typeface="Cambria Math" panose="02040503050406030204" pitchFamily="18" charset="0"/>
                  </a:rPr>
                  <m:t>A</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oMath>
            </a14:m>
            <a:r>
              <a:t>, </a:t>
            </a:r>
            <a14:m>
              <m:oMath>
                <m:r>
                  <a:rPr xmlns:a="http://schemas.openxmlformats.org/drawingml/2006/main" sz="2350" i="1">
                    <a:solidFill>
                      <a:srgbClr val="414040"/>
                    </a:solidFill>
                    <a:latin typeface="Cambria Math" panose="02040503050406030204" pitchFamily="18" charset="0"/>
                  </a:rPr>
                  <m:t>α</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0.333</m:t>
                </m:r>
              </m:oMath>
            </a14:m>
            <a:r>
              <a:t>, </a:t>
            </a:r>
            <a14:m>
              <m:oMath>
                <m:r>
                  <a:rPr xmlns:a="http://schemas.openxmlformats.org/drawingml/2006/main" sz="2300" i="1">
                    <a:solidFill>
                      <a:srgbClr val="414040"/>
                    </a:solidFill>
                    <a:latin typeface="Cambria Math" panose="02040503050406030204" pitchFamily="18" charset="0"/>
                  </a:rPr>
                  <m:t>ρ</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0.02</m:t>
                </m:r>
              </m:oMath>
            </a14:m>
            <a:r>
              <a:t>, </a:t>
            </a:r>
            <a14:m>
              <m:oMath>
                <m:r>
                  <a:rPr xmlns:a="http://schemas.openxmlformats.org/drawingml/2006/main" sz="2400" i="1">
                    <a:solidFill>
                      <a:srgbClr val="414040"/>
                    </a:solidFill>
                    <a:latin typeface="Cambria Math" panose="02040503050406030204" pitchFamily="18" charset="0"/>
                  </a:rPr>
                  <m:t>n</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0.01</m:t>
                </m:r>
              </m:oMath>
            </a14:m>
            <a:r>
              <a:t>, </a:t>
            </a:r>
            <a14:m>
              <m:oMath>
                <m:r>
                  <a:rPr xmlns:a="http://schemas.openxmlformats.org/drawingml/2006/main" sz="2300" i="1">
                    <a:solidFill>
                      <a:srgbClr val="414040"/>
                    </a:solidFill>
                    <a:latin typeface="Cambria Math" panose="02040503050406030204" pitchFamily="18" charset="0"/>
                  </a:rPr>
                  <m:t>g</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0.02</m:t>
                </m:r>
              </m:oMath>
            </a14:m>
            <a:r>
              <a:t>, </a:t>
            </a:r>
            <a14:m>
              <m:oMath>
                <m:r>
                  <a:rPr xmlns:a="http://schemas.openxmlformats.org/drawingml/2006/main" sz="2350" i="1">
                    <a:solidFill>
                      <a:srgbClr val="414040"/>
                    </a:solidFill>
                    <a:latin typeface="Cambria Math" panose="02040503050406030204" pitchFamily="18" charset="0"/>
                  </a:rPr>
                  <m:t>δ</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0.03</m:t>
                </m:r>
              </m:oMath>
            </a14:m>
            <a:r>
              <a:t>. These values are the same as the ones we used in previous simulations. </a:t>
            </a:r>
          </a:p>
          <a:p>
            <a:pPr defTabSz="362204">
              <a:spcBef>
                <a:spcPts val="300"/>
              </a:spcBef>
              <a:defRPr sz="2108"/>
            </a:pPr>
            <a:r>
              <a:t>As for the parameters of fiscal policy, we shall assume that, </a:t>
            </a:r>
            <a14:m>
              <m:oMath>
                <m:bar>
                  <m:barPr>
                    <m:ctrlPr>
                      <a:rPr xmlns:a="http://schemas.openxmlformats.org/drawingml/2006/main" sz="2350" i="1">
                        <a:solidFill>
                          <a:srgbClr val="414040"/>
                        </a:solidFill>
                        <a:latin typeface="Cambria Math" panose="02040503050406030204" pitchFamily="18" charset="0"/>
                      </a:rPr>
                    </m:ctrlPr>
                    <m:pos m:val="top"/>
                  </m:barPr>
                  <m:e>
                    <m:sSub>
                      <m:e>
                        <m:r>
                          <a:rPr xmlns:a="http://schemas.openxmlformats.org/drawingml/2006/main" sz="2350" i="1">
                            <a:solidFill>
                              <a:srgbClr val="414040"/>
                            </a:solidFill>
                            <a:latin typeface="Cambria Math" panose="02040503050406030204" pitchFamily="18" charset="0"/>
                          </a:rPr>
                          <m:t>c</m:t>
                        </m:r>
                      </m:e>
                      <m:sub>
                        <m:r>
                          <a:rPr xmlns:a="http://schemas.openxmlformats.org/drawingml/2006/main" sz="2350" i="1">
                            <a:solidFill>
                              <a:srgbClr val="414040"/>
                            </a:solidFill>
                            <a:latin typeface="Cambria Math" panose="02040503050406030204" pitchFamily="18" charset="0"/>
                          </a:rPr>
                          <m:t>g</m:t>
                        </m:r>
                      </m:sub>
                    </m:sSub>
                  </m:e>
                </m:ba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0.5</m:t>
                </m:r>
              </m:oMath>
            </a14:m>
            <a:r>
              <a:t>, </a:t>
            </a:r>
            <a14:m>
              <m:oMath>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τ</m:t>
                    </m:r>
                  </m:e>
                </m:ba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0.45</m:t>
                </m:r>
              </m:oMath>
            </a14:m>
            <a:r>
              <a:t> and </a:t>
            </a:r>
            <a14:m>
              <m:oMath>
                <m:r>
                  <a:rPr xmlns:a="http://schemas.openxmlformats.org/drawingml/2006/main" sz="2350" i="1">
                    <a:solidFill>
                      <a:srgbClr val="414040"/>
                    </a:solidFill>
                    <a:latin typeface="Cambria Math" panose="02040503050406030204" pitchFamily="18" charset="0"/>
                  </a:rPr>
                  <m:t>ψ</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0.075</m:t>
                </m:r>
              </m:oMath>
            </a14:m>
            <a:r>
              <a:t>.</a:t>
            </a:r>
          </a:p>
          <a:p>
            <a:pPr defTabSz="362204">
              <a:spcBef>
                <a:spcPts val="300"/>
              </a:spcBef>
              <a:defRPr sz="2108"/>
            </a:pPr>
            <a:r>
              <a:t>We consider three alternative fiscal policy shocks. </a:t>
            </a:r>
          </a:p>
          <a:p>
            <a:pPr defTabSz="362204">
              <a:spcBef>
                <a:spcPts val="300"/>
              </a:spcBef>
              <a:defRPr sz="2108"/>
            </a:pPr>
            <a:r>
              <a:t>First, a 10% tax financed increase in primary government expenditure, from 0.5 to 0.55. This policy results in an immediate corresponding increase in autonomous taxes, but does not result in an increase in government debt. </a:t>
            </a:r>
          </a:p>
          <a:p>
            <a:pPr defTabSz="362204">
              <a:spcBef>
                <a:spcPts val="300"/>
              </a:spcBef>
              <a:defRPr sz="2108"/>
            </a:pPr>
            <a:r>
              <a:t>Second, a 10% debt financed increase in primary government expenditure, from 0.5 to 0.55. This policy results in an increase in government debt, but also eventually taxes, through the induced stabilizing reaction of taxes to the rise in government debt. </a:t>
            </a:r>
          </a:p>
          <a:p>
            <a:pPr defTabSz="362204">
              <a:spcBef>
                <a:spcPts val="300"/>
              </a:spcBef>
              <a:defRPr sz="2108"/>
            </a:pPr>
            <a:r>
              <a:t>Third, a debt financed cut in autonomous taxes by 0.05. This last shock amounts to a temporary tax cut equivalent to a 10% increase in governement expenditure. This tax reduction causes an increase in government debt and eventually, through government debt accumulation causes an increase in total taxes, because of the induced stabilizing reaction of taxes to the rise in government debt.</a:t>
            </a:r>
          </a:p>
        </p:txBody>
      </p:sp>
      <p:sp>
        <p:nvSpPr>
          <p:cNvPr id="2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A Tax Financed Increase in Primary Government Expenditure"/>
          <p:cNvSpPr txBox="1"/>
          <p:nvPr>
            <p:ph type="title"/>
          </p:nvPr>
        </p:nvSpPr>
        <p:spPr>
          <a:prstGeom prst="rect">
            <a:avLst/>
          </a:prstGeom>
        </p:spPr>
        <p:txBody>
          <a:bodyPr/>
          <a:lstStyle>
            <a:lvl1pPr defTabSz="338835">
              <a:spcBef>
                <a:spcPts val="900"/>
              </a:spcBef>
              <a:defRPr sz="4059"/>
            </a:lvl1pPr>
          </a:lstStyle>
          <a:p>
            <a:pPr/>
            <a:r>
              <a:t>A Tax Financed Increase in Primary Government Expenditure</a:t>
            </a:r>
          </a:p>
        </p:txBody>
      </p:sp>
      <p:sp>
        <p:nvSpPr>
          <p:cNvPr id="2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7" name="Figure65.pdf" descr="Figure65.pdf"/>
          <p:cNvPicPr>
            <a:picLocks noChangeAspect="1"/>
          </p:cNvPicPr>
          <p:nvPr/>
        </p:nvPicPr>
        <p:blipFill>
          <a:blip r:embed="rId2">
            <a:extLst/>
          </a:blip>
          <a:stretch>
            <a:fillRect/>
          </a:stretch>
        </p:blipFill>
        <p:spPr>
          <a:xfrm>
            <a:off x="2875048" y="2332561"/>
            <a:ext cx="7254704" cy="6688678"/>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A Tax Financed Increase in Primary Government Expenditure"/>
          <p:cNvSpPr txBox="1"/>
          <p:nvPr>
            <p:ph type="title"/>
          </p:nvPr>
        </p:nvSpPr>
        <p:spPr>
          <a:prstGeom prst="rect">
            <a:avLst/>
          </a:prstGeom>
        </p:spPr>
        <p:txBody>
          <a:bodyPr/>
          <a:lstStyle>
            <a:lvl1pPr defTabSz="338835">
              <a:spcBef>
                <a:spcPts val="900"/>
              </a:spcBef>
              <a:defRPr sz="4059"/>
            </a:lvl1pPr>
          </a:lstStyle>
          <a:p>
            <a:pPr/>
            <a:r>
              <a:t>A Tax Financed Increase in Primary Government Expenditure</a:t>
            </a:r>
          </a:p>
        </p:txBody>
      </p:sp>
      <p:sp>
        <p:nvSpPr>
          <p:cNvPr id="260" name="A permanent tax financed increase in primary government expenditure by 0.05 (10% of its original level) reduces private consumption expenditure immediately, because of the increase in autonomous taxes.…"/>
          <p:cNvSpPr txBox="1"/>
          <p:nvPr>
            <p:ph type="body" idx="1"/>
          </p:nvPr>
        </p:nvSpPr>
        <p:spPr>
          <a:prstGeom prst="rect">
            <a:avLst/>
          </a:prstGeom>
        </p:spPr>
        <p:txBody>
          <a:bodyPr/>
          <a:lstStyle/>
          <a:p>
            <a:pPr defTabSz="379729">
              <a:spcBef>
                <a:spcPts val="1500"/>
              </a:spcBef>
              <a:defRPr sz="2340"/>
            </a:pPr>
            <a:r>
              <a:t>A permanent tax financed increase in primary government expenditure by 0.05 (10% of its original level) reduces private consumption expenditure immediately, because of the increase in autonomous taxes. </a:t>
            </a:r>
          </a:p>
          <a:p>
            <a:pPr defTabSz="379729">
              <a:spcBef>
                <a:spcPts val="1500"/>
              </a:spcBef>
              <a:defRPr sz="2340"/>
            </a:pPr>
            <a:r>
              <a:t>However, as part of the future autonomous taxes will be paid by future generations, the reduction of private consumption by current generations is lower than the increase in primary government expenditure, and total savings fall.</a:t>
            </a:r>
          </a:p>
          <a:p>
            <a:pPr defTabSz="379729">
              <a:spcBef>
                <a:spcPts val="1500"/>
              </a:spcBef>
              <a:defRPr sz="2340"/>
            </a:pPr>
            <a:r>
              <a:t>This starts a process of decumulation of capital that leads the economy to a new steady state, with lower capital, output, private consumption and real wages per efficiency unit of labor, as well as a higher real interest rate.</a:t>
            </a:r>
          </a:p>
          <a:p>
            <a:pPr defTabSz="379729">
              <a:spcBef>
                <a:spcPts val="1500"/>
              </a:spcBef>
              <a:defRPr sz="2340"/>
            </a:pPr>
            <a:r>
              <a:t>A 10% increase in real primary government expenditure, as the one we have considered, reduces steady state real per capita output (and real wages) by only 0.07% and increases the steady state real interest rate by only 0.01 percentage points (i.e from 5.24% to 5.25%). The steady state aggregate savings rate is reduced from 27.7% to 27.6%, again a very small decline.</a:t>
            </a:r>
          </a:p>
        </p:txBody>
      </p:sp>
      <p:sp>
        <p:nvSpPr>
          <p:cNvPr id="2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A Debt Financed Increase in Primary Government Expenditure"/>
          <p:cNvSpPr txBox="1"/>
          <p:nvPr>
            <p:ph type="title"/>
          </p:nvPr>
        </p:nvSpPr>
        <p:spPr>
          <a:prstGeom prst="rect">
            <a:avLst/>
          </a:prstGeom>
        </p:spPr>
        <p:txBody>
          <a:bodyPr/>
          <a:lstStyle>
            <a:lvl1pPr defTabSz="327152">
              <a:spcBef>
                <a:spcPts val="800"/>
              </a:spcBef>
              <a:defRPr sz="3920"/>
            </a:lvl1pPr>
          </a:lstStyle>
          <a:p>
            <a:pPr/>
            <a:r>
              <a:t>A Debt Financed Increase in Primary Government Expenditure</a:t>
            </a:r>
          </a:p>
        </p:txBody>
      </p:sp>
      <p:sp>
        <p:nvSpPr>
          <p:cNvPr id="2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5" name="Figure66.pdf" descr="Figure66.pdf"/>
          <p:cNvPicPr>
            <a:picLocks noChangeAspect="1"/>
          </p:cNvPicPr>
          <p:nvPr/>
        </p:nvPicPr>
        <p:blipFill>
          <a:blip r:embed="rId2">
            <a:extLst/>
          </a:blip>
          <a:stretch>
            <a:fillRect/>
          </a:stretch>
        </p:blipFill>
        <p:spPr>
          <a:xfrm>
            <a:off x="2847563" y="2351934"/>
            <a:ext cx="7309674" cy="664993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A Debt Financed Increase in Primary Government Expenditure"/>
          <p:cNvSpPr txBox="1"/>
          <p:nvPr>
            <p:ph type="title"/>
          </p:nvPr>
        </p:nvSpPr>
        <p:spPr>
          <a:prstGeom prst="rect">
            <a:avLst/>
          </a:prstGeom>
        </p:spPr>
        <p:txBody>
          <a:bodyPr/>
          <a:lstStyle>
            <a:lvl1pPr defTabSz="327152">
              <a:spcBef>
                <a:spcPts val="800"/>
              </a:spcBef>
              <a:defRPr sz="3920"/>
            </a:lvl1pPr>
          </a:lstStyle>
          <a:p>
            <a:pPr/>
            <a:r>
              <a:t>A Debt Financed Increase in Primary Government Expenditure</a:t>
            </a:r>
          </a:p>
        </p:txBody>
      </p:sp>
      <p:sp>
        <p:nvSpPr>
          <p:cNvPr id="268" name="A debt financed increase in primary government expenditure by 0.05 (10% of its original level) also reduces private consumption expenditure immediately, because of the anticipated future increase in taxes that will be required for debt to be eventually s"/>
          <p:cNvSpPr txBox="1"/>
          <p:nvPr>
            <p:ph type="body" idx="1"/>
          </p:nvPr>
        </p:nvSpPr>
        <p:spPr>
          <a:prstGeom prst="rect">
            <a:avLst/>
          </a:prstGeom>
        </p:spPr>
        <p:txBody>
          <a:bodyPr/>
          <a:lstStyle/>
          <a:p>
            <a:pPr defTabSz="379729">
              <a:spcBef>
                <a:spcPts val="1500"/>
              </a:spcBef>
              <a:defRPr sz="2340"/>
            </a:pPr>
            <a:r>
              <a:t>A debt financed increase in primary government expenditure by 0.05 (10% of its original level) also reduces private consumption expenditure immediately, because of the anticipated future increase in taxes that will be required for debt to be eventually stabilized.</a:t>
            </a:r>
          </a:p>
          <a:p>
            <a:pPr defTabSz="379729">
              <a:spcBef>
                <a:spcPts val="1500"/>
              </a:spcBef>
              <a:defRPr sz="2340"/>
            </a:pPr>
            <a:r>
              <a:t>However, as part of the future taxes will be paid by future generations, the reduction of private consumption by current generations is lower than the increase in primary government expenditure, and total savings fall.</a:t>
            </a:r>
          </a:p>
          <a:p>
            <a:pPr defTabSz="379729">
              <a:spcBef>
                <a:spcPts val="1500"/>
              </a:spcBef>
              <a:defRPr sz="2340"/>
            </a:pPr>
            <a:r>
              <a:t>This starts a process of decumulation of capital that leads the economy to a new steady state, with lower capital, output, private consumption and real wages per efficiency unit of labor, as well as a higher real interest rate.  Government debt is also increasing in the process, and ends up at more than double its initial level.</a:t>
            </a:r>
          </a:p>
          <a:p>
            <a:pPr defTabSz="379729">
              <a:spcBef>
                <a:spcPts val="1500"/>
              </a:spcBef>
              <a:defRPr sz="2340"/>
            </a:pPr>
            <a:r>
              <a:t>Although the real effects of a debt financed increase in primary government expenditure on per capita real output and the real interest rate are almost three times as high as the effect of an equivalent tax financed increase, they remain extremely small.</a:t>
            </a:r>
          </a:p>
        </p:txBody>
      </p:sp>
      <p:sp>
        <p:nvSpPr>
          <p:cNvPr id="2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A Debt Financed Cut in Autonomous Taxes"/>
          <p:cNvSpPr txBox="1"/>
          <p:nvPr>
            <p:ph type="title"/>
          </p:nvPr>
        </p:nvSpPr>
        <p:spPr>
          <a:prstGeom prst="rect">
            <a:avLst/>
          </a:prstGeom>
        </p:spPr>
        <p:txBody>
          <a:bodyPr/>
          <a:lstStyle>
            <a:lvl1pPr defTabSz="473201">
              <a:spcBef>
                <a:spcPts val="1200"/>
              </a:spcBef>
              <a:defRPr sz="5670"/>
            </a:lvl1pPr>
          </a:lstStyle>
          <a:p>
            <a:pPr/>
            <a:r>
              <a:t>A Debt Financed Cut in Autonomous Taxes</a:t>
            </a:r>
          </a:p>
        </p:txBody>
      </p:sp>
      <p:sp>
        <p:nvSpPr>
          <p:cNvPr id="2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3" name="Figure67.pdf" descr="Figure67.pdf"/>
          <p:cNvPicPr>
            <a:picLocks noChangeAspect="1"/>
          </p:cNvPicPr>
          <p:nvPr/>
        </p:nvPicPr>
        <p:blipFill>
          <a:blip r:embed="rId2">
            <a:extLst/>
          </a:blip>
          <a:stretch>
            <a:fillRect/>
          </a:stretch>
        </p:blipFill>
        <p:spPr>
          <a:xfrm>
            <a:off x="2777310" y="2313581"/>
            <a:ext cx="7450180" cy="6726638"/>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A Debt Financed Cut in Autonomous Taxes"/>
          <p:cNvSpPr txBox="1"/>
          <p:nvPr>
            <p:ph type="title"/>
          </p:nvPr>
        </p:nvSpPr>
        <p:spPr>
          <a:prstGeom prst="rect">
            <a:avLst/>
          </a:prstGeom>
        </p:spPr>
        <p:txBody>
          <a:bodyPr/>
          <a:lstStyle>
            <a:lvl1pPr defTabSz="473201">
              <a:spcBef>
                <a:spcPts val="1200"/>
              </a:spcBef>
              <a:defRPr sz="5670"/>
            </a:lvl1pPr>
          </a:lstStyle>
          <a:p>
            <a:pPr/>
            <a:r>
              <a:t>A Debt Financed Cut in Autonomous Taxes</a:t>
            </a:r>
          </a:p>
        </p:txBody>
      </p:sp>
      <p:sp>
        <p:nvSpPr>
          <p:cNvPr id="276" name="A debt financed cut in autonomous taxes by 0.045 (10% of their original level) increases private consumption expenditure immediately, because current generations anticipate that the future increases in taxes that will be required for debt to be stabilize"/>
          <p:cNvSpPr txBox="1"/>
          <p:nvPr>
            <p:ph type="body" idx="1"/>
          </p:nvPr>
        </p:nvSpPr>
        <p:spPr>
          <a:prstGeom prst="rect">
            <a:avLst/>
          </a:prstGeom>
        </p:spPr>
        <p:txBody>
          <a:bodyPr/>
          <a:lstStyle/>
          <a:p>
            <a:pPr defTabSz="432308">
              <a:spcBef>
                <a:spcPts val="1700"/>
              </a:spcBef>
              <a:defRPr sz="2664"/>
            </a:pPr>
            <a:r>
              <a:t>A debt financed cut in autonomous taxes by 0.045 (10% of their original level) increases private consumption expenditure immediately, because current generations anticipate that the future increases in taxes that will be required for debt to be stabilized will be paid in part by future generations.</a:t>
            </a:r>
          </a:p>
          <a:p>
            <a:pPr defTabSz="432308">
              <a:spcBef>
                <a:spcPts val="1700"/>
              </a:spcBef>
              <a:defRPr sz="2664"/>
            </a:pPr>
            <a:r>
              <a:t>The increase in private consumption and the associated reduction in savings starts a process of de-cumulation of capital that leads the economy to a new steady state, with lower capital, output, private consumption and real wages per efficiency unit of labor, as well as a higher real interest rate.  Government debt is also increasing in the process, and ends up at more than double its initial level.</a:t>
            </a:r>
          </a:p>
          <a:p>
            <a:pPr defTabSz="432308">
              <a:spcBef>
                <a:spcPts val="1700"/>
              </a:spcBef>
              <a:defRPr sz="2664"/>
            </a:pPr>
            <a:r>
              <a:t>The real effects of a debt financed cut in autonomous taxes are extremely small, even smaller than a debt financed rise in primary government expenditure.</a:t>
            </a:r>
          </a:p>
        </p:txBody>
      </p:sp>
      <p:sp>
        <p:nvSpPr>
          <p:cNvPr id="2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The Growth Effects of Distortionary Taxation"/>
          <p:cNvSpPr txBox="1"/>
          <p:nvPr>
            <p:ph type="title"/>
          </p:nvPr>
        </p:nvSpPr>
        <p:spPr>
          <a:prstGeom prst="rect">
            <a:avLst/>
          </a:prstGeom>
        </p:spPr>
        <p:txBody>
          <a:bodyPr/>
          <a:lstStyle>
            <a:lvl1pPr defTabSz="455675">
              <a:spcBef>
                <a:spcPts val="1200"/>
              </a:spcBef>
              <a:defRPr sz="5460"/>
            </a:lvl1pPr>
          </a:lstStyle>
          <a:p>
            <a:pPr/>
            <a:r>
              <a:t>The Growth Effects of Distortionary Taxation</a:t>
            </a:r>
          </a:p>
        </p:txBody>
      </p:sp>
      <p:sp>
        <p:nvSpPr>
          <p:cNvPr id="280" name="Taxes are rarely non-distortionary, as they affect incentives for savings, investment and labor supply.…"/>
          <p:cNvSpPr txBox="1"/>
          <p:nvPr>
            <p:ph type="body" idx="1"/>
          </p:nvPr>
        </p:nvSpPr>
        <p:spPr>
          <a:prstGeom prst="rect">
            <a:avLst/>
          </a:prstGeom>
        </p:spPr>
        <p:txBody>
          <a:bodyPr/>
          <a:lstStyle/>
          <a:p>
            <a:pPr defTabSz="560831">
              <a:spcBef>
                <a:spcPts val="400"/>
              </a:spcBef>
              <a:defRPr sz="2688"/>
            </a:pPr>
            <a:r>
              <a:t>Taxes are rarely non-distortionary, as they affect incentives for savings, investment and labor supply. </a:t>
            </a:r>
          </a:p>
          <a:p>
            <a:pPr defTabSz="560831">
              <a:spcBef>
                <a:spcPts val="400"/>
              </a:spcBef>
              <a:defRPr sz="2688"/>
            </a:pPr>
            <a:r>
              <a:t>In the representative household and overlapping generations models that we have considered, labor supply is exogenously given, and does not depend on net of tax real wages. Consequently, tax rates on labor income or (time invariant) consumption taxes do not cause distortions in labour supply and savings, and do not affect either the adjustment path or the balanced growth path. </a:t>
            </a:r>
          </a:p>
          <a:p>
            <a:pPr defTabSz="560831">
              <a:spcBef>
                <a:spcPts val="400"/>
              </a:spcBef>
              <a:defRPr sz="2688"/>
            </a:pPr>
            <a:r>
              <a:t>In contrast, capital income taxation and taxes on business earnings before interest and depreciation, have a negative impact on savings and investment. Such taxes affect savings and capital accumulation negatively, and, as a result, have a negative impact on the steady state capital stock, steady state output and income, steady state real wages and steady state private consumption.</a:t>
            </a:r>
          </a:p>
        </p:txBody>
      </p:sp>
      <p:sp>
        <p:nvSpPr>
          <p:cNvPr id="2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The Government Budget Constraint with Distortionary Taxation"/>
          <p:cNvSpPr txBox="1"/>
          <p:nvPr>
            <p:ph type="title"/>
          </p:nvPr>
        </p:nvSpPr>
        <p:spPr>
          <a:prstGeom prst="rect">
            <a:avLst/>
          </a:prstGeom>
        </p:spPr>
        <p:txBody>
          <a:bodyPr/>
          <a:lstStyle>
            <a:lvl1pPr defTabSz="321310">
              <a:spcBef>
                <a:spcPts val="800"/>
              </a:spcBef>
              <a:defRPr sz="3850"/>
            </a:lvl1pPr>
          </a:lstStyle>
          <a:p>
            <a:pPr/>
            <a:r>
              <a:t>The Government Budget Constraint with Distortionary Taxation</a:t>
            </a:r>
          </a:p>
        </p:txBody>
      </p:sp>
      <p:sp>
        <p:nvSpPr>
          <p:cNvPr id="2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5" name="To keep things simple, we will assume a government which runs a continuously balanced budget and has no government debt.…"/>
          <p:cNvSpPr txBox="1"/>
          <p:nvPr>
            <p:ph type="body" idx="1"/>
          </p:nvPr>
        </p:nvSpPr>
        <p:spPr>
          <a:prstGeom prst="rect">
            <a:avLst/>
          </a:prstGeom>
        </p:spPr>
        <p:txBody>
          <a:bodyPr/>
          <a:lstStyle/>
          <a:p>
            <a:pPr defTabSz="461518">
              <a:spcBef>
                <a:spcPts val="1800"/>
              </a:spcBef>
              <a:defRPr sz="2370"/>
            </a:pPr>
            <a:r>
              <a:t>To keep things simple, we will assume a government which runs a continuously balanced budget and has no government debt. </a:t>
            </a:r>
          </a:p>
          <a:p>
            <a:pPr defTabSz="461518">
              <a:spcBef>
                <a:spcPts val="1800"/>
              </a:spcBef>
              <a:defRPr sz="2370"/>
            </a:pPr>
            <a:r>
              <a:t>The government engages in primary government expenditure and transfers to households, and levies taxes on income from capital and labor, business profits before interest and depreciation payments, and on the consumption of households. Thus, in every instant, the government budget constraint per efficiency unit of labor is given by,</a:t>
            </a:r>
          </a:p>
          <a:p>
            <a:pPr defTabSz="461518">
              <a:spcBef>
                <a:spcPts val="1800"/>
              </a:spcBef>
              <a:defRPr sz="2370"/>
            </a:pPr>
            <a:r>
              <a:t>                    </a:t>
            </a:r>
            <a14:m>
              <m:oMath>
                <m:sSub>
                  <m:e>
                    <m:r>
                      <a:rPr xmlns:a="http://schemas.openxmlformats.org/drawingml/2006/main" sz="2600" i="1">
                        <a:solidFill>
                          <a:srgbClr val="414040"/>
                        </a:solidFill>
                        <a:latin typeface="Cambria Math" panose="02040503050406030204" pitchFamily="18" charset="0"/>
                      </a:rPr>
                      <m:t>c</m:t>
                    </m:r>
                  </m:e>
                  <m:sub>
                    <m:r>
                      <a:rPr xmlns:a="http://schemas.openxmlformats.org/drawingml/2006/main" sz="2600" i="1">
                        <a:solidFill>
                          <a:srgbClr val="414040"/>
                        </a:solidFill>
                        <a:latin typeface="Cambria Math" panose="02040503050406030204" pitchFamily="18" charset="0"/>
                      </a:rPr>
                      <m:t>g</m:t>
                    </m:r>
                  </m:sub>
                </m:sSub>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v</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sSub>
                  <m:e>
                    <m:r>
                      <a:rPr xmlns:a="http://schemas.openxmlformats.org/drawingml/2006/main" sz="2600" i="1">
                        <a:solidFill>
                          <a:srgbClr val="414040"/>
                        </a:solidFill>
                        <a:latin typeface="Cambria Math" panose="02040503050406030204" pitchFamily="18" charset="0"/>
                      </a:rPr>
                      <m:t>τ</m:t>
                    </m:r>
                  </m:e>
                  <m:sub>
                    <m:r>
                      <a:rPr xmlns:a="http://schemas.openxmlformats.org/drawingml/2006/main" sz="2600" i="1">
                        <a:solidFill>
                          <a:srgbClr val="414040"/>
                        </a:solidFill>
                        <a:latin typeface="Cambria Math" panose="02040503050406030204" pitchFamily="18" charset="0"/>
                      </a:rPr>
                      <m:t>w</m:t>
                    </m:r>
                  </m:sub>
                </m:sSub>
                <m:r>
                  <a:rPr xmlns:a="http://schemas.openxmlformats.org/drawingml/2006/main" sz="2600" i="1">
                    <a:solidFill>
                      <a:srgbClr val="414040"/>
                    </a:solidFill>
                    <a:latin typeface="Cambria Math" panose="02040503050406030204" pitchFamily="18" charset="0"/>
                  </a:rPr>
                  <m:t>w</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sSub>
                  <m:e>
                    <m:r>
                      <a:rPr xmlns:a="http://schemas.openxmlformats.org/drawingml/2006/main" sz="2600" i="1">
                        <a:solidFill>
                          <a:srgbClr val="414040"/>
                        </a:solidFill>
                        <a:latin typeface="Cambria Math" panose="02040503050406030204" pitchFamily="18" charset="0"/>
                      </a:rPr>
                      <m:t>τ</m:t>
                    </m:r>
                  </m:e>
                  <m:sub>
                    <m:r>
                      <a:rPr xmlns:a="http://schemas.openxmlformats.org/drawingml/2006/main" sz="2600" i="1">
                        <a:solidFill>
                          <a:srgbClr val="414040"/>
                        </a:solidFill>
                        <a:latin typeface="Cambria Math" panose="02040503050406030204" pitchFamily="18" charset="0"/>
                      </a:rPr>
                      <m:t>k</m:t>
                    </m:r>
                  </m:sub>
                </m:sSub>
                <m:r>
                  <a:rPr xmlns:a="http://schemas.openxmlformats.org/drawingml/2006/main" sz="2600" i="1">
                    <a:solidFill>
                      <a:srgbClr val="414040"/>
                    </a:solidFill>
                    <a:latin typeface="Cambria Math" panose="02040503050406030204" pitchFamily="18" charset="0"/>
                  </a:rPr>
                  <m:t>r</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k</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sSub>
                  <m:e>
                    <m:r>
                      <a:rPr xmlns:a="http://schemas.openxmlformats.org/drawingml/2006/main" sz="2600" i="1">
                        <a:solidFill>
                          <a:srgbClr val="414040"/>
                        </a:solidFill>
                        <a:latin typeface="Cambria Math" panose="02040503050406030204" pitchFamily="18" charset="0"/>
                      </a:rPr>
                      <m:t>τ</m:t>
                    </m:r>
                  </m:e>
                  <m:sub>
                    <m:r>
                      <a:rPr xmlns:a="http://schemas.openxmlformats.org/drawingml/2006/main" sz="2600" i="1">
                        <a:solidFill>
                          <a:srgbClr val="414040"/>
                        </a:solidFill>
                        <a:latin typeface="Cambria Math" panose="02040503050406030204" pitchFamily="18" charset="0"/>
                      </a:rPr>
                      <m:t>c</m:t>
                    </m:r>
                  </m:sub>
                </m:sSub>
                <m:r>
                  <a:rPr xmlns:a="http://schemas.openxmlformats.org/drawingml/2006/main" sz="2600" i="1">
                    <a:solidFill>
                      <a:srgbClr val="414040"/>
                    </a:solidFill>
                    <a:latin typeface="Cambria Math" panose="02040503050406030204" pitchFamily="18" charset="0"/>
                  </a:rPr>
                  <m:t>c</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sSub>
                  <m:e>
                    <m:r>
                      <a:rPr xmlns:a="http://schemas.openxmlformats.org/drawingml/2006/main" sz="2600" i="1">
                        <a:solidFill>
                          <a:srgbClr val="414040"/>
                        </a:solidFill>
                        <a:latin typeface="Cambria Math" panose="02040503050406030204" pitchFamily="18" charset="0"/>
                      </a:rPr>
                      <m:t>τ</m:t>
                    </m:r>
                  </m:e>
                  <m:sub>
                    <m:r>
                      <a:rPr xmlns:a="http://schemas.openxmlformats.org/drawingml/2006/main" sz="2600" i="1">
                        <a:solidFill>
                          <a:srgbClr val="414040"/>
                        </a:solidFill>
                        <a:latin typeface="Cambria Math" panose="02040503050406030204" pitchFamily="18" charset="0"/>
                      </a:rPr>
                      <m:t>f</m:t>
                    </m:r>
                  </m:sub>
                </m:sSub>
                <m:d>
                  <m:dPr>
                    <m:ctrlPr>
                      <a:rPr xmlns:a="http://schemas.openxmlformats.org/drawingml/2006/main" sz="2600" i="1">
                        <a:solidFill>
                          <a:srgbClr val="414040"/>
                        </a:solidFill>
                        <a:latin typeface="Cambria Math" panose="02040503050406030204" pitchFamily="18" charset="0"/>
                      </a:rPr>
                    </m:ctrlPr>
                  </m:dPr>
                  <m:e>
                    <m:r>
                      <a:rPr xmlns:a="http://schemas.openxmlformats.org/drawingml/2006/main" sz="2600" i="1">
                        <a:solidFill>
                          <a:srgbClr val="414040"/>
                        </a:solidFill>
                        <a:latin typeface="Cambria Math" panose="02040503050406030204" pitchFamily="18" charset="0"/>
                      </a:rPr>
                      <m:t>f</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k</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w</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e>
                </m:d>
              </m:oMath>
            </a14:m>
          </a:p>
          <a:p>
            <a:pPr defTabSz="461518">
              <a:spcBef>
                <a:spcPts val="1800"/>
              </a:spcBef>
              <a:defRPr sz="2370"/>
            </a:pPr>
            <a:r>
              <a:t>where, </a:t>
            </a:r>
            <a14:m>
              <m:oMath>
                <m:sSub>
                  <m:e>
                    <m:r>
                      <a:rPr xmlns:a="http://schemas.openxmlformats.org/drawingml/2006/main" sz="2750" i="1">
                        <a:solidFill>
                          <a:srgbClr val="414040"/>
                        </a:solidFill>
                        <a:latin typeface="Cambria Math" panose="02040503050406030204" pitchFamily="18" charset="0"/>
                      </a:rPr>
                      <m:t>c</m:t>
                    </m:r>
                  </m:e>
                  <m:sub>
                    <m:r>
                      <a:rPr xmlns:a="http://schemas.openxmlformats.org/drawingml/2006/main" sz="2750" i="1">
                        <a:solidFill>
                          <a:srgbClr val="414040"/>
                        </a:solidFill>
                        <a:latin typeface="Cambria Math" panose="02040503050406030204" pitchFamily="18" charset="0"/>
                      </a:rPr>
                      <m:t>g</m:t>
                    </m:r>
                  </m:sub>
                </m:sSub>
              </m:oMath>
            </a14:m>
            <a:r>
              <a:t> is primary government expenditure, </a:t>
            </a:r>
            <a14:m>
              <m:oMath>
                <m:r>
                  <a:rPr xmlns:a="http://schemas.openxmlformats.org/drawingml/2006/main" sz="2800" i="1">
                    <a:solidFill>
                      <a:srgbClr val="414040"/>
                    </a:solidFill>
                    <a:latin typeface="Cambria Math" panose="02040503050406030204" pitchFamily="18" charset="0"/>
                  </a:rPr>
                  <m:t>v</m:t>
                </m:r>
              </m:oMath>
            </a14:m>
            <a:r>
              <a:t> real transfers to households and firms, </a:t>
            </a:r>
            <a14:m>
              <m:oMath>
                <m:sSub>
                  <m:e>
                    <m:r>
                      <a:rPr xmlns:a="http://schemas.openxmlformats.org/drawingml/2006/main" sz="2650" i="1">
                        <a:solidFill>
                          <a:srgbClr val="414040"/>
                        </a:solidFill>
                        <a:latin typeface="Cambria Math" panose="02040503050406030204" pitchFamily="18" charset="0"/>
                      </a:rPr>
                      <m:t>τ</m:t>
                    </m:r>
                  </m:e>
                  <m:sub>
                    <m:r>
                      <a:rPr xmlns:a="http://schemas.openxmlformats.org/drawingml/2006/main" sz="2650" i="1">
                        <a:solidFill>
                          <a:srgbClr val="414040"/>
                        </a:solidFill>
                        <a:latin typeface="Cambria Math" panose="02040503050406030204" pitchFamily="18" charset="0"/>
                      </a:rPr>
                      <m:t>w</m:t>
                    </m:r>
                  </m:sub>
                </m:sSub>
              </m:oMath>
            </a14:m>
            <a:r>
              <a:t> the tax rate on labor income, </a:t>
            </a:r>
            <a14:m>
              <m:oMath>
                <m:sSub>
                  <m:e>
                    <m:r>
                      <a:rPr xmlns:a="http://schemas.openxmlformats.org/drawingml/2006/main" sz="2600" i="1">
                        <a:solidFill>
                          <a:srgbClr val="414040"/>
                        </a:solidFill>
                        <a:latin typeface="Cambria Math" panose="02040503050406030204" pitchFamily="18" charset="0"/>
                      </a:rPr>
                      <m:t>τ</m:t>
                    </m:r>
                  </m:e>
                  <m:sub>
                    <m:r>
                      <a:rPr xmlns:a="http://schemas.openxmlformats.org/drawingml/2006/main" sz="2600" i="1">
                        <a:solidFill>
                          <a:srgbClr val="414040"/>
                        </a:solidFill>
                        <a:latin typeface="Cambria Math" panose="02040503050406030204" pitchFamily="18" charset="0"/>
                      </a:rPr>
                      <m:t>k</m:t>
                    </m:r>
                  </m:sub>
                </m:sSub>
              </m:oMath>
            </a14:m>
            <a:r>
              <a:t> the tax rate on capital income, </a:t>
            </a:r>
            <a14:m>
              <m:oMath>
                <m:sSub>
                  <m:e>
                    <m:r>
                      <a:rPr xmlns:a="http://schemas.openxmlformats.org/drawingml/2006/main" sz="2700" i="1">
                        <a:solidFill>
                          <a:srgbClr val="414040"/>
                        </a:solidFill>
                        <a:latin typeface="Cambria Math" panose="02040503050406030204" pitchFamily="18" charset="0"/>
                      </a:rPr>
                      <m:t>τ</m:t>
                    </m:r>
                  </m:e>
                  <m:sub>
                    <m:r>
                      <a:rPr xmlns:a="http://schemas.openxmlformats.org/drawingml/2006/main" sz="2700" i="1">
                        <a:solidFill>
                          <a:srgbClr val="414040"/>
                        </a:solidFill>
                        <a:latin typeface="Cambria Math" panose="02040503050406030204" pitchFamily="18" charset="0"/>
                      </a:rPr>
                      <m:t>c</m:t>
                    </m:r>
                  </m:sub>
                </m:sSub>
              </m:oMath>
            </a14:m>
            <a:r>
              <a:t> the tax rate on consumption and </a:t>
            </a:r>
            <a14:m>
              <m:oMath>
                <m:sSub>
                  <m:e>
                    <m:r>
                      <a:rPr xmlns:a="http://schemas.openxmlformats.org/drawingml/2006/main" sz="2200" i="1">
                        <a:solidFill>
                          <a:srgbClr val="414040"/>
                        </a:solidFill>
                        <a:latin typeface="Cambria Math" panose="02040503050406030204" pitchFamily="18" charset="0"/>
                      </a:rPr>
                      <m:t>τ</m:t>
                    </m:r>
                  </m:e>
                  <m:sub>
                    <m:r>
                      <a:rPr xmlns:a="http://schemas.openxmlformats.org/drawingml/2006/main" sz="2200" i="1">
                        <a:solidFill>
                          <a:srgbClr val="414040"/>
                        </a:solidFill>
                        <a:latin typeface="Cambria Math" panose="02040503050406030204" pitchFamily="18" charset="0"/>
                      </a:rPr>
                      <m:t>f</m:t>
                    </m:r>
                  </m:sub>
                </m:sSub>
              </m:oMath>
            </a14:m>
            <a:r>
              <a:t> the tax rate on firms profits, before interest and depreciation. All variables, apart from tax rates and the real interest rate </a:t>
            </a:r>
            <a14:m>
              <m:oMath>
                <m:r>
                  <a:rPr xmlns:a="http://schemas.openxmlformats.org/drawingml/2006/main" sz="2750" i="1">
                    <a:solidFill>
                      <a:srgbClr val="414040"/>
                    </a:solidFill>
                    <a:latin typeface="Cambria Math" panose="02040503050406030204" pitchFamily="18" charset="0"/>
                  </a:rPr>
                  <m:t>r</m:t>
                </m:r>
              </m:oMath>
            </a14:m>
            <a:r>
              <a:t> are defined per efficiency unit of labor.</a:t>
            </a:r>
            <a:endParaRPr sz="3000"/>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The Effects of Taxes on Business Profits (before interest and depreciation) and Capital Income in the Ramsey Model"/>
          <p:cNvSpPr txBox="1"/>
          <p:nvPr>
            <p:ph type="title"/>
          </p:nvPr>
        </p:nvSpPr>
        <p:spPr>
          <a:prstGeom prst="rect">
            <a:avLst/>
          </a:prstGeom>
        </p:spPr>
        <p:txBody>
          <a:bodyPr/>
          <a:lstStyle>
            <a:lvl1pPr defTabSz="321310">
              <a:spcBef>
                <a:spcPts val="800"/>
              </a:spcBef>
              <a:defRPr sz="3850"/>
            </a:lvl1pPr>
          </a:lstStyle>
          <a:p>
            <a:pPr/>
            <a:r>
              <a:t>The Effects of Taxes on Business Profits (before interest and depreciation) and Capital Income in the Ramsey Model </a:t>
            </a:r>
          </a:p>
        </p:txBody>
      </p:sp>
      <p:sp>
        <p:nvSpPr>
          <p:cNvPr id="2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9" name="The existence of income and consumption tax rates and government transfers affects the intertemporal budget constraints of both households and firms, and thus their optimal savings and investment decisions. The first order condition for the maximization "/>
          <p:cNvSpPr txBox="1"/>
          <p:nvPr>
            <p:ph type="body" idx="1"/>
          </p:nvPr>
        </p:nvSpPr>
        <p:spPr>
          <a:prstGeom prst="rect">
            <a:avLst/>
          </a:prstGeom>
        </p:spPr>
        <p:txBody>
          <a:bodyPr/>
          <a:lstStyle/>
          <a:p>
            <a:pPr defTabSz="332993">
              <a:spcBef>
                <a:spcPts val="200"/>
              </a:spcBef>
              <a:defRPr sz="1596"/>
            </a:pPr>
            <a:r>
              <a:t>The existence of income and consumption tax rates and government transfers affects the intertemporal budget constraints of both households and firms, and thus their optimal savings and investment decisions. The first order condition for the maximization of profits by firms now takes the form,</a:t>
            </a:r>
          </a:p>
          <a:p>
            <a:pPr defTabSz="332993">
              <a:spcBef>
                <a:spcPts val="200"/>
              </a:spcBef>
              <a:defRPr sz="1596"/>
            </a:pPr>
            <a:r>
              <a:t>                                                                                      </a:t>
            </a:r>
            <a14:m>
              <m:oMath>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τ</m:t>
                    </m:r>
                  </m:e>
                  <m:sub>
                    <m:r>
                      <a:rPr xmlns:a="http://schemas.openxmlformats.org/drawingml/2006/main" sz="1800" i="1">
                        <a:solidFill>
                          <a:srgbClr val="414040"/>
                        </a:solidFill>
                        <a:latin typeface="Cambria Math" panose="02040503050406030204" pitchFamily="18" charset="0"/>
                      </a:rPr>
                      <m:t>f</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A</m:t>
                </m:r>
                <m:sSup>
                  <m:e>
                    <m:r>
                      <a:rPr xmlns:a="http://schemas.openxmlformats.org/drawingml/2006/main" sz="1800" i="1">
                        <a:solidFill>
                          <a:srgbClr val="414040"/>
                        </a:solidFill>
                        <a:latin typeface="Cambria Math" panose="02040503050406030204" pitchFamily="18" charset="0"/>
                      </a:rPr>
                      <m:t>f</m:t>
                    </m:r>
                  </m:e>
                  <m:sup>
                    <m:r>
                      <a:rPr xmlns:a="http://schemas.openxmlformats.org/drawingml/2006/main" sz="1800" i="1">
                        <a:solidFill>
                          <a:srgbClr val="414040"/>
                        </a:solidFill>
                        <a:latin typeface="Cambria Math" panose="02040503050406030204" pitchFamily="18" charset="0"/>
                      </a:rPr>
                      <m:t>′</m:t>
                    </m:r>
                  </m:sup>
                </m:s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k</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oMath>
            </a14:m>
          </a:p>
          <a:p>
            <a:pPr defTabSz="332993">
              <a:spcBef>
                <a:spcPts val="200"/>
              </a:spcBef>
              <a:defRPr sz="1596"/>
            </a:pPr>
            <a:r>
              <a:t>Firms now equate the post tax marginal product of capital with the pre-tax user cost of capital </a:t>
            </a:r>
            <a14:m>
              <m:oMath>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δ</m:t>
                </m:r>
              </m:oMath>
            </a14:m>
            <a:r>
              <a:t>, since taxes are levied on profits before interest and depreciation.</a:t>
            </a:r>
          </a:p>
          <a:p>
            <a:pPr defTabSz="332993">
              <a:spcBef>
                <a:spcPts val="200"/>
              </a:spcBef>
              <a:defRPr sz="1596"/>
            </a:pPr>
            <a:r>
              <a:t>The Euler equation for consumption of the representative household now takes the form,</a:t>
            </a:r>
          </a:p>
          <a:p>
            <a:pPr defTabSz="332993">
              <a:spcBef>
                <a:spcPts val="200"/>
              </a:spcBef>
              <a:defRPr sz="1596"/>
            </a:pPr>
            <a:r>
              <a:t>                                                                                  </a:t>
            </a:r>
            <a14:m>
              <m:oMath>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τ</m:t>
                    </m:r>
                  </m:e>
                  <m:sub>
                    <m:r>
                      <a:rPr xmlns:a="http://schemas.openxmlformats.org/drawingml/2006/main" sz="1750" i="1">
                        <a:solidFill>
                          <a:srgbClr val="414040"/>
                        </a:solidFill>
                        <a:latin typeface="Cambria Math" panose="02040503050406030204" pitchFamily="18" charset="0"/>
                      </a:rPr>
                      <m:t>k</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332993">
              <a:spcBef>
                <a:spcPts val="200"/>
              </a:spcBef>
              <a:defRPr sz="1596"/>
            </a:pPr>
            <a:r>
              <a:t>Since income from capital is taxed, it is the net of tax real interest rate that drives savings decisions.</a:t>
            </a:r>
          </a:p>
          <a:p>
            <a:pPr defTabSz="332993">
              <a:spcBef>
                <a:spcPts val="200"/>
              </a:spcBef>
              <a:defRPr sz="1596"/>
            </a:pPr>
            <a:r>
              <a:t>Combining the two expressions, we get that,</a:t>
            </a:r>
          </a:p>
          <a:p>
            <a:pPr defTabSz="332993">
              <a:spcBef>
                <a:spcPts val="200"/>
              </a:spcBef>
              <a:defRPr sz="1596"/>
            </a:pPr>
            <a:r>
              <a:t>                                                                 </a:t>
            </a:r>
            <a14:m>
              <m:oMath>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τ</m:t>
                    </m:r>
                  </m:e>
                  <m:sub>
                    <m:r>
                      <a:rPr xmlns:a="http://schemas.openxmlformats.org/drawingml/2006/main" sz="1750" i="1">
                        <a:solidFill>
                          <a:srgbClr val="414040"/>
                        </a:solidFill>
                        <a:latin typeface="Cambria Math" panose="02040503050406030204" pitchFamily="18" charset="0"/>
                      </a:rPr>
                      <m:t>k</m:t>
                    </m:r>
                  </m:sub>
                </m:sSub>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τ</m:t>
                        </m:r>
                      </m:e>
                      <m:sub>
                        <m:r>
                          <a:rPr xmlns:a="http://schemas.openxmlformats.org/drawingml/2006/main" sz="1750" i="1">
                            <a:solidFill>
                              <a:srgbClr val="414040"/>
                            </a:solidFill>
                            <a:latin typeface="Cambria Math" panose="02040503050406030204" pitchFamily="18" charset="0"/>
                          </a:rPr>
                          <m:t>f</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sSup>
                      <m:e>
                        <m:r>
                          <a:rPr xmlns:a="http://schemas.openxmlformats.org/drawingml/2006/main" sz="1750" i="1">
                            <a:solidFill>
                              <a:srgbClr val="414040"/>
                            </a:solidFill>
                            <a:latin typeface="Cambria Math" panose="02040503050406030204" pitchFamily="18" charset="0"/>
                          </a:rPr>
                          <m:t>f</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e>
                </m:d>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332993">
              <a:spcBef>
                <a:spcPts val="200"/>
              </a:spcBef>
              <a:defRPr sz="1596"/>
            </a:pPr>
            <a:r>
              <a:t>The accumulation equation for capital is not affected by the existence of distortionary taxes, as, from the government budget constraint the revenue from distortionary taxes minus transfers, is equal to primary government expenditure. Thus, the accumulation of capital (per efficiency unit of labor) is determined by the usual accumulation equation of the form,</a:t>
            </a:r>
          </a:p>
          <a:p>
            <a:pPr defTabSz="332993">
              <a:spcBef>
                <a:spcPts val="200"/>
              </a:spcBef>
              <a:defRPr sz="1596"/>
            </a:pPr>
            <a:r>
              <a:t>                                                                           </a:t>
            </a:r>
            <a14:m>
              <m:oMath>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c</m:t>
                        </m:r>
                      </m:e>
                    </m:bar>
                  </m:e>
                  <m:sub>
                    <m:r>
                      <a:rPr xmlns:a="http://schemas.openxmlformats.org/drawingml/2006/main" sz="1750" i="1">
                        <a:solidFill>
                          <a:srgbClr val="414040"/>
                        </a:solidFill>
                        <a:latin typeface="Cambria Math" panose="02040503050406030204" pitchFamily="18" charset="0"/>
                      </a:rPr>
                      <m:t>g</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332993">
              <a:spcBef>
                <a:spcPts val="200"/>
              </a:spcBef>
              <a:defRPr sz="1596"/>
            </a:pPr>
            <a:r>
              <a:t>The behavior of the economy is determined by the Euler equation for consumption and the accumulation equation. The only distortionary taxes that enter these two equations are the tax rate on interest income </a:t>
            </a:r>
            <a14:m>
              <m:oMath>
                <m:sSub>
                  <m:e>
                    <m:r>
                      <a:rPr xmlns:a="http://schemas.openxmlformats.org/drawingml/2006/main" sz="1750" i="1">
                        <a:solidFill>
                          <a:srgbClr val="414040"/>
                        </a:solidFill>
                        <a:latin typeface="Cambria Math" panose="02040503050406030204" pitchFamily="18" charset="0"/>
                      </a:rPr>
                      <m:t>τ</m:t>
                    </m:r>
                  </m:e>
                  <m:sub>
                    <m:r>
                      <a:rPr xmlns:a="http://schemas.openxmlformats.org/drawingml/2006/main" sz="1750" i="1">
                        <a:solidFill>
                          <a:srgbClr val="414040"/>
                        </a:solidFill>
                        <a:latin typeface="Cambria Math" panose="02040503050406030204" pitchFamily="18" charset="0"/>
                      </a:rPr>
                      <m:t>k</m:t>
                    </m:r>
                  </m:sub>
                </m:sSub>
              </m:oMath>
            </a14:m>
            <a:r>
              <a:t> and the tax rate on the profits of firms before interest and depreciation </a:t>
            </a:r>
            <a14:m>
              <m:oMath>
                <m:sSub>
                  <m:e>
                    <m:r>
                      <a:rPr xmlns:a="http://schemas.openxmlformats.org/drawingml/2006/main" sz="1500" i="1">
                        <a:solidFill>
                          <a:srgbClr val="414040"/>
                        </a:solidFill>
                        <a:latin typeface="Cambria Math" panose="02040503050406030204" pitchFamily="18" charset="0"/>
                      </a:rPr>
                      <m:t>τ</m:t>
                    </m:r>
                  </m:e>
                  <m:sub>
                    <m:r>
                      <a:rPr xmlns:a="http://schemas.openxmlformats.org/drawingml/2006/main" sz="1500" i="1">
                        <a:solidFill>
                          <a:srgbClr val="414040"/>
                        </a:solidFill>
                        <a:latin typeface="Cambria Math" panose="02040503050406030204" pitchFamily="18" charset="0"/>
                      </a:rPr>
                      <m:t>f</m:t>
                    </m:r>
                  </m:sub>
                </m:sSub>
              </m:oMath>
            </a14:m>
            <a:r>
              <a:t>. The other tax rates do not create distortions, as labor supply is assumed inelastic in the Ramsey model.</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An Increase in Capital Income Taxation in the Ramsey Model"/>
          <p:cNvSpPr txBox="1"/>
          <p:nvPr>
            <p:ph type="title"/>
          </p:nvPr>
        </p:nvSpPr>
        <p:spPr>
          <a:prstGeom prst="rect">
            <a:avLst/>
          </a:prstGeom>
        </p:spPr>
        <p:txBody>
          <a:bodyPr/>
          <a:lstStyle>
            <a:lvl1pPr defTabSz="479044">
              <a:spcBef>
                <a:spcPts val="1300"/>
              </a:spcBef>
              <a:defRPr sz="4100"/>
            </a:lvl1pPr>
          </a:lstStyle>
          <a:p>
            <a:pPr/>
            <a:r>
              <a:t>An Increase in Capital Income Taxation in the Ramsey Model</a:t>
            </a:r>
          </a:p>
        </p:txBody>
      </p:sp>
      <p:sp>
        <p:nvSpPr>
          <p:cNvPr id="2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3" name="Figure68.pdf" descr="Figure68.pdf"/>
          <p:cNvPicPr>
            <a:picLocks noChangeAspect="1"/>
          </p:cNvPicPr>
          <p:nvPr/>
        </p:nvPicPr>
        <p:blipFill>
          <a:blip r:embed="rId2">
            <a:extLst/>
          </a:blip>
          <a:stretch>
            <a:fillRect/>
          </a:stretch>
        </p:blipFill>
        <p:spPr>
          <a:xfrm>
            <a:off x="1277556" y="2336800"/>
            <a:ext cx="10449688" cy="66802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A Dynamic Simulation of the Introduction of a 10% Capital Income Taxation in the Ramsey Model"/>
          <p:cNvSpPr txBox="1"/>
          <p:nvPr>
            <p:ph type="title"/>
          </p:nvPr>
        </p:nvSpPr>
        <p:spPr>
          <a:prstGeom prst="rect">
            <a:avLst/>
          </a:prstGeom>
        </p:spPr>
        <p:txBody>
          <a:bodyPr/>
          <a:lstStyle>
            <a:lvl1pPr defTabSz="321310">
              <a:spcBef>
                <a:spcPts val="800"/>
              </a:spcBef>
              <a:defRPr sz="3850"/>
            </a:lvl1pPr>
          </a:lstStyle>
          <a:p>
            <a:pPr/>
            <a:r>
              <a:t>A Dynamic Simulation of the Introduction of a 10% Capital Income Taxation in the Ramsey Model</a:t>
            </a:r>
          </a:p>
        </p:txBody>
      </p:sp>
      <p:sp>
        <p:nvSpPr>
          <p:cNvPr id="2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7" name="In order to quantitatively examine the dynamic effects of an increase in capital income taxation in the Ramsey model, we can simulate, for the specific values of the parameters of the model assumed so far, the transition from a balanced growth path witho"/>
          <p:cNvSpPr txBox="1"/>
          <p:nvPr>
            <p:ph type="body" idx="1"/>
          </p:nvPr>
        </p:nvSpPr>
        <p:spPr>
          <a:prstGeom prst="rect">
            <a:avLst/>
          </a:prstGeom>
        </p:spPr>
        <p:txBody>
          <a:bodyPr/>
          <a:lstStyle/>
          <a:p>
            <a:pPr defTabSz="262889">
              <a:spcBef>
                <a:spcPts val="1000"/>
              </a:spcBef>
              <a:defRPr sz="1619"/>
            </a:pPr>
            <a:r>
              <a:t>In order to quantitatively examine the dynamic effects of an increase in capital income taxation in the Ramsey model, we can simulate, for the specific values of the parameters of the model assumed so far, the transition from a balanced growth path without capital income taxation to a balanced growth path after the introduction of capital income taxation.</a:t>
            </a:r>
          </a:p>
          <a:p>
            <a:pPr defTabSz="262889">
              <a:spcBef>
                <a:spcPts val="1000"/>
              </a:spcBef>
              <a:defRPr sz="1619"/>
            </a:pPr>
            <a:r>
              <a:t>In the simulation it is assumed that the economy is on its original balanced growth path, without capital income taxation. In period 1 the government imposes a previously unanticipated 10% tax on interest income (increase of </a:t>
            </a:r>
            <a:r>
              <a:rPr i="1"/>
              <a:t>τ</a:t>
            </a:r>
            <a:r>
              <a:rPr baseline="-5999" i="1"/>
              <a:t>k</a:t>
            </a:r>
            <a:r>
              <a:t>). This increase, as predicted theoretically, leads to a decrease in the net real interest rate enjoyed by households. This causes an increase in consumption and a fall in the savings rate, which initiate a process of capital decumulation, a gradual decline in real output and real wages, and a gradual increase in the pre-tax real interest rate.</a:t>
            </a:r>
          </a:p>
          <a:p>
            <a:pPr defTabSz="262889">
              <a:spcBef>
                <a:spcPts val="1000"/>
              </a:spcBef>
              <a:defRPr sz="1619"/>
            </a:pPr>
            <a:r>
              <a:t>The reduction in real wages and the increase in the pre-tax real interest rate is a result of the declining capital stock, which causes a falling marginal product of labor and a rising marginal product of capital. The economy gradually converges to a new balanced growth path. In this, capital per efficiency unit of labor is lower by approximately 8.9% compared to the original balanced growth path, output and real wages are lower by 3.0%, consumption is lower by 0.7% (due to the decline in the saving rate), while the (pre-tax) real interest rate has increased by 0.44 percentage points, or approximately 10%. The steady state savings rate, which is endogenous in this model, falls from 28.5% to 26.8%.</a:t>
            </a:r>
          </a:p>
          <a:p>
            <a:pPr defTabSz="262889">
              <a:spcBef>
                <a:spcPts val="1000"/>
              </a:spcBef>
              <a:defRPr sz="1619"/>
            </a:pPr>
            <a:r>
              <a:t>The dynamic real effects of a 10% tax on on business profits before interest and depreciation are exactly the same. The only real variable that has a different behavior is the pre-tax real interest rate, which initially falls, and then gradually returns to its original steady state value through the decumulation of capital.</a:t>
            </a:r>
          </a:p>
          <a:p>
            <a:pPr defTabSz="262889">
              <a:spcBef>
                <a:spcPts val="1000"/>
              </a:spcBef>
              <a:defRPr sz="1619"/>
            </a:pPr>
            <a:r>
              <a:t>As one can deduce from these simulations, even a relatively low rate of capital income taxation or taxation of business income, before interest and depreciation, causes relatively large declines in per capita output and income, as it leads to a significant reduction of savings and capital accumulation.</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Dynamic Effects of the Introduction of a 10% Capital Income Taxation in the Ramsey Model"/>
          <p:cNvSpPr txBox="1"/>
          <p:nvPr>
            <p:ph type="title"/>
          </p:nvPr>
        </p:nvSpPr>
        <p:spPr>
          <a:prstGeom prst="rect">
            <a:avLst/>
          </a:prstGeom>
        </p:spPr>
        <p:txBody>
          <a:bodyPr/>
          <a:lstStyle>
            <a:lvl1pPr defTabSz="321310">
              <a:spcBef>
                <a:spcPts val="800"/>
              </a:spcBef>
              <a:defRPr sz="3850"/>
            </a:lvl1pPr>
          </a:lstStyle>
          <a:p>
            <a:pPr/>
            <a:r>
              <a:t>Dynamic Effects of the Introduction of a 10% Capital Income Taxation in the Ramsey Model</a:t>
            </a:r>
          </a:p>
        </p:txBody>
      </p:sp>
      <p:sp>
        <p:nvSpPr>
          <p:cNvPr id="3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1" name="Figure69.pdf" descr="Figure69.pdf"/>
          <p:cNvPicPr>
            <a:picLocks noChangeAspect="1"/>
          </p:cNvPicPr>
          <p:nvPr/>
        </p:nvPicPr>
        <p:blipFill>
          <a:blip r:embed="rId2">
            <a:extLst/>
          </a:blip>
          <a:stretch>
            <a:fillRect/>
          </a:stretch>
        </p:blipFill>
        <p:spPr>
          <a:xfrm>
            <a:off x="1652298" y="2273367"/>
            <a:ext cx="9700204" cy="6807066"/>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Dynamic Effects of the Introduction of a 10% Tax on Business Profits before Interest and Depreciation in the Ramsey Model"/>
          <p:cNvSpPr txBox="1"/>
          <p:nvPr>
            <p:ph type="title"/>
          </p:nvPr>
        </p:nvSpPr>
        <p:spPr>
          <a:prstGeom prst="rect">
            <a:avLst/>
          </a:prstGeom>
        </p:spPr>
        <p:txBody>
          <a:bodyPr/>
          <a:lstStyle>
            <a:lvl1pPr defTabSz="321310">
              <a:spcBef>
                <a:spcPts val="800"/>
              </a:spcBef>
              <a:defRPr sz="3850"/>
            </a:lvl1pPr>
          </a:lstStyle>
          <a:p>
            <a:pPr/>
            <a:r>
              <a:t>Dynamic Effects of the Introduction of a 10% Tax on Business Profits before Interest and Depreciation in the Ramsey Model</a:t>
            </a:r>
          </a:p>
        </p:txBody>
      </p:sp>
      <p:sp>
        <p:nvSpPr>
          <p:cNvPr id="3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5" name="Figure610.pdf" descr="Figure610.pdf"/>
          <p:cNvPicPr>
            <a:picLocks noChangeAspect="1"/>
          </p:cNvPicPr>
          <p:nvPr/>
        </p:nvPicPr>
        <p:blipFill>
          <a:blip r:embed="rId2">
            <a:extLst/>
          </a:blip>
          <a:stretch>
            <a:fillRect/>
          </a:stretch>
        </p:blipFill>
        <p:spPr>
          <a:xfrm>
            <a:off x="1724817" y="2324100"/>
            <a:ext cx="9555166" cy="670560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Conclusions on the Growth Effects of Government Expenditure, Debt and Taxes in the Representative Household Model"/>
          <p:cNvSpPr txBox="1"/>
          <p:nvPr>
            <p:ph type="title"/>
          </p:nvPr>
        </p:nvSpPr>
        <p:spPr>
          <a:prstGeom prst="rect">
            <a:avLst/>
          </a:prstGeom>
        </p:spPr>
        <p:txBody>
          <a:bodyPr/>
          <a:lstStyle>
            <a:lvl1pPr defTabSz="449833">
              <a:spcBef>
                <a:spcPts val="1200"/>
              </a:spcBef>
              <a:defRPr sz="3850"/>
            </a:lvl1pPr>
          </a:lstStyle>
          <a:p>
            <a:pPr/>
            <a:r>
              <a:t>Conclusions on the Growth Effects of Government Expenditure, Debt and Taxes in the Representative Household Model</a:t>
            </a:r>
          </a:p>
        </p:txBody>
      </p:sp>
      <p:sp>
        <p:nvSpPr>
          <p:cNvPr id="308" name="Ιn the representative household model without distortionary taxes, fiscal policy has no effects on either the convergence process or the balanced growth path. The only fiscal variable that matters for the path of private consumption is the present value "/>
          <p:cNvSpPr txBox="1"/>
          <p:nvPr>
            <p:ph type="body" idx="1"/>
          </p:nvPr>
        </p:nvSpPr>
        <p:spPr>
          <a:prstGeom prst="rect">
            <a:avLst/>
          </a:prstGeom>
        </p:spPr>
        <p:txBody>
          <a:bodyPr/>
          <a:lstStyle/>
          <a:p>
            <a:pPr defTabSz="385572">
              <a:spcBef>
                <a:spcPts val="300"/>
              </a:spcBef>
              <a:defRPr sz="2376"/>
            </a:pPr>
            <a:r>
              <a:t>Ι</a:t>
            </a:r>
            <a:r>
              <a:t>n the </a:t>
            </a:r>
            <a:r>
              <a:rPr i="1"/>
              <a:t>representative household model</a:t>
            </a:r>
            <a:r>
              <a:t> without distortionary taxes, fiscal policy has no effects on either the convergence process or the balanced growth path. The only fiscal variable that matters for the path of private consumption is the present value of primary government expenditure, which reduces the present value of private consumption by exactly the same amount. </a:t>
            </a:r>
          </a:p>
          <a:p>
            <a:pPr defTabSz="385572">
              <a:spcBef>
                <a:spcPts val="300"/>
              </a:spcBef>
              <a:defRPr sz="2376"/>
            </a:pPr>
          </a:p>
          <a:p>
            <a:pPr defTabSz="385572">
              <a:spcBef>
                <a:spcPts val="300"/>
              </a:spcBef>
              <a:defRPr sz="2376"/>
            </a:pPr>
            <a:r>
              <a:t>The method of financing primary government expenditure, such as government debt and (non-distortionary) taxes does not affect private consumption, or the adjustment and balanced growth path of all other real variables. </a:t>
            </a:r>
          </a:p>
          <a:p>
            <a:pPr defTabSz="385572">
              <a:spcBef>
                <a:spcPts val="300"/>
              </a:spcBef>
              <a:defRPr sz="2376"/>
            </a:pPr>
          </a:p>
          <a:p>
            <a:pPr defTabSz="385572">
              <a:spcBef>
                <a:spcPts val="300"/>
              </a:spcBef>
              <a:defRPr sz="2376"/>
            </a:pPr>
            <a:r>
              <a:t>This result is known as Ricardian equivalence between lump sum taxes and government debt. Holdings of government bonds by the representative household are not considered as wealth, and do not affect household consumption, since the representative household realizes that government bonds will be financed by future taxes of equal present value.</a:t>
            </a:r>
          </a:p>
        </p:txBody>
      </p:sp>
      <p:sp>
        <p:nvSpPr>
          <p:cNvPr id="3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Conclusions on the Growth Effects of Government Expenditure, Debt and Taxes in Overlapping Generations Models"/>
          <p:cNvSpPr txBox="1"/>
          <p:nvPr>
            <p:ph type="title"/>
          </p:nvPr>
        </p:nvSpPr>
        <p:spPr>
          <a:prstGeom prst="rect">
            <a:avLst/>
          </a:prstGeom>
        </p:spPr>
        <p:txBody>
          <a:bodyPr/>
          <a:lstStyle>
            <a:lvl1pPr defTabSz="449833">
              <a:spcBef>
                <a:spcPts val="1200"/>
              </a:spcBef>
              <a:defRPr sz="3850"/>
            </a:lvl1pPr>
          </a:lstStyle>
          <a:p>
            <a:pPr/>
            <a:r>
              <a:t>Conclusions on the Growth Effects of Government Expenditure, Debt and Taxes in Overlapping Generations Models</a:t>
            </a:r>
          </a:p>
        </p:txBody>
      </p:sp>
      <p:sp>
        <p:nvSpPr>
          <p:cNvPr id="312" name="The Ricardian equivalence result does not apply to overlapping generations models. The levels of government debt, and primary government expenditure affect both the balanced growth path and the adjustment path.…"/>
          <p:cNvSpPr txBox="1"/>
          <p:nvPr>
            <p:ph type="body" idx="1"/>
          </p:nvPr>
        </p:nvSpPr>
        <p:spPr>
          <a:prstGeom prst="rect">
            <a:avLst/>
          </a:prstGeom>
        </p:spPr>
        <p:txBody>
          <a:bodyPr/>
          <a:lstStyle/>
          <a:p>
            <a:pPr defTabSz="438150">
              <a:spcBef>
                <a:spcPts val="1800"/>
              </a:spcBef>
              <a:defRPr sz="2700"/>
            </a:pPr>
            <a:r>
              <a:t>The Ricardian equivalence result does not apply to overlapping generations models. The levels of government debt, and primary government expenditure affect both the balanced growth path and the adjustment path. </a:t>
            </a:r>
          </a:p>
          <a:p>
            <a:pPr defTabSz="438150">
              <a:spcBef>
                <a:spcPts val="1800"/>
              </a:spcBef>
              <a:defRPr sz="2700"/>
            </a:pPr>
            <a:r>
              <a:t>This is because current generations realize that part of the future taxes that will finance either primary government expenditure, or interest on the government debt, will be shouldered by future generations. Consequently, both primary government expenditure and government debt lead to a reduction in aggregate savings, and lead to a reduction of steady state capital and private consumption. </a:t>
            </a:r>
          </a:p>
          <a:p>
            <a:pPr defTabSz="438150">
              <a:spcBef>
                <a:spcPts val="1800"/>
              </a:spcBef>
              <a:defRPr sz="2700"/>
            </a:pPr>
            <a:r>
              <a:t>A dynamic simulation of the Blanchard Weil model of overlapping generations suggests however that the effects of deviations from Ricardian equivalence are relatively small in this model.</a:t>
            </a:r>
          </a:p>
        </p:txBody>
      </p:sp>
      <p:sp>
        <p:nvSpPr>
          <p:cNvPr id="3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Conclusions on Distortionary Taxation"/>
          <p:cNvSpPr txBox="1"/>
          <p:nvPr>
            <p:ph type="title"/>
          </p:nvPr>
        </p:nvSpPr>
        <p:spPr>
          <a:prstGeom prst="rect">
            <a:avLst/>
          </a:prstGeom>
        </p:spPr>
        <p:txBody>
          <a:bodyPr/>
          <a:lstStyle>
            <a:lvl1pPr>
              <a:defRPr sz="5000"/>
            </a:lvl1pPr>
          </a:lstStyle>
          <a:p>
            <a:pPr/>
            <a:r>
              <a:t>Conclusions on Distortionary Taxation</a:t>
            </a:r>
          </a:p>
        </p:txBody>
      </p:sp>
      <p:sp>
        <p:nvSpPr>
          <p:cNvPr id="316" name="In the representative household and overlapping generations that we have considered, labor supply is exogenous. Consequently, tax rates on income from employment or constant consumption tax rates do not affect employment and savings, with the result that"/>
          <p:cNvSpPr txBox="1"/>
          <p:nvPr>
            <p:ph type="body" idx="1"/>
          </p:nvPr>
        </p:nvSpPr>
        <p:spPr>
          <a:prstGeom prst="rect">
            <a:avLst/>
          </a:prstGeom>
        </p:spPr>
        <p:txBody>
          <a:bodyPr/>
          <a:lstStyle/>
          <a:p>
            <a:pPr>
              <a:spcBef>
                <a:spcPts val="400"/>
              </a:spcBef>
              <a:defRPr sz="2800"/>
            </a:pPr>
            <a:r>
              <a:t>In the representative household and overlapping generations that we have considered, labor supply is exogenous. Consequently, tax rates on income from employment or constant consumption tax rates do not affect employment and savings, with the result that they do not affect either the adjustment path or the  balanced growth path. </a:t>
            </a:r>
          </a:p>
          <a:p>
            <a:pPr>
              <a:spcBef>
                <a:spcPts val="400"/>
              </a:spcBef>
              <a:defRPr sz="2800"/>
            </a:pPr>
          </a:p>
          <a:p>
            <a:pPr>
              <a:spcBef>
                <a:spcPts val="400"/>
              </a:spcBef>
              <a:defRPr sz="2800"/>
            </a:pPr>
            <a:r>
              <a:t>On the other hand, tax rates on capital income or business earnings before interest and depreciation are distortionary, and have negative effects on private savings and investment, the accumulation of capital, real output, real wages and real interest rates. A dynamic simulation of the Ramsey model, for plausible parameter values, suggests that these effects of capital income taxation may be quantitatively significant.</a:t>
            </a:r>
          </a:p>
        </p:txBody>
      </p:sp>
      <p:sp>
        <p:nvSpPr>
          <p:cNvPr id="3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19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