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4" name="Shape 134"/>
          <p:cNvSpPr/>
          <p:nvPr>
            <p:ph type="sldImg"/>
          </p:nvPr>
        </p:nvSpPr>
        <p:spPr>
          <a:xfrm>
            <a:off x="1143000" y="685800"/>
            <a:ext cx="4572000" cy="3429000"/>
          </a:xfrm>
          <a:prstGeom prst="rect">
            <a:avLst/>
          </a:prstGeom>
        </p:spPr>
        <p:txBody>
          <a:bodyPr/>
          <a:lstStyle/>
          <a:p>
            <a:pPr/>
          </a:p>
        </p:txBody>
      </p:sp>
      <p:sp>
        <p:nvSpPr>
          <p:cNvPr id="135" name="Shape 13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4"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7" name="Lorem Ipsum Dolor"/>
          <p:cNvSpPr txBox="1"/>
          <p:nvPr>
            <p:ph type="body" sz="quarter" idx="13"/>
          </p:nvPr>
        </p:nvSpPr>
        <p:spPr>
          <a:xfrm>
            <a:off x="508000" y="3505200"/>
            <a:ext cx="7200900" cy="508000"/>
          </a:xfrm>
          <a:prstGeom prst="rect">
            <a:avLst/>
          </a:prstGeom>
        </p:spPr>
        <p:txBody>
          <a:bodyPr>
            <a:spAutoFit/>
          </a:bodyPr>
          <a:lstStyle>
            <a:lvl1pPr>
              <a:lnSpc>
                <a:spcPct val="110000"/>
              </a:lnSpc>
              <a:spcBef>
                <a:spcPts val="0"/>
              </a:spcBef>
              <a:defRPr i="1" sz="2400"/>
            </a:lvl1pPr>
          </a:lstStyle>
          <a:p>
            <a:pPr/>
            <a:r>
              <a:t>Lorem Ipsum Dolor</a:t>
            </a:r>
          </a:p>
        </p:txBody>
      </p:sp>
      <p:sp>
        <p:nvSpPr>
          <p:cNvPr id="18" name="Title Text"/>
          <p:cNvSpPr txBox="1"/>
          <p:nvPr>
            <p:ph type="title"/>
          </p:nvPr>
        </p:nvSpPr>
        <p:spPr>
          <a:xfrm>
            <a:off x="508000" y="4140200"/>
            <a:ext cx="7200900" cy="2413000"/>
          </a:xfrm>
          <a:prstGeom prst="rect">
            <a:avLst/>
          </a:prstGeom>
        </p:spPr>
        <p:txBody>
          <a:bodyPr/>
          <a:lstStyle>
            <a:lvl1pPr algn="l"/>
          </a:lstStyle>
          <a:p>
            <a:pPr/>
            <a:r>
              <a:t>Title Text</a:t>
            </a:r>
          </a:p>
        </p:txBody>
      </p:sp>
      <p:sp>
        <p:nvSpPr>
          <p:cNvPr id="19" name="Body Level One…"/>
          <p:cNvSpPr txBox="1"/>
          <p:nvPr>
            <p:ph type="body" sz="quarter" idx="1"/>
          </p:nvPr>
        </p:nvSpPr>
        <p:spPr>
          <a:xfrm>
            <a:off x="8280400" y="4140200"/>
            <a:ext cx="4241800" cy="2413000"/>
          </a:xfrm>
          <a:prstGeom prst="rect">
            <a:avLst/>
          </a:prstGeom>
        </p:spPr>
        <p:txBody>
          <a:bodyPr/>
          <a:lstStyle>
            <a:lvl1pPr>
              <a:spcBef>
                <a:spcPts val="0"/>
              </a:spcBef>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20"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7"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1" name="Lorem Ipsum Dolor"/>
          <p:cNvSpPr txBox="1"/>
          <p:nvPr>
            <p:ph type="body" sz="quarter" idx="13"/>
          </p:nvPr>
        </p:nvSpPr>
        <p:spPr>
          <a:xfrm>
            <a:off x="508000" y="6096000"/>
            <a:ext cx="7200900" cy="508000"/>
          </a:xfrm>
          <a:prstGeom prst="rect">
            <a:avLst/>
          </a:prstGeom>
        </p:spPr>
        <p:txBody>
          <a:bodyPr>
            <a:spAutoFit/>
          </a:bodyPr>
          <a:lstStyle>
            <a:lvl1pPr>
              <a:lnSpc>
                <a:spcPct val="110000"/>
              </a:lnSpc>
              <a:spcBef>
                <a:spcPts val="0"/>
              </a:spcBef>
              <a:defRPr i="1" sz="2400"/>
            </a:lvl1pPr>
          </a:lstStyle>
          <a:p>
            <a:pPr/>
            <a:r>
              <a:t>Lorem Ipsum Dolor</a:t>
            </a:r>
          </a:p>
        </p:txBody>
      </p:sp>
      <p:sp>
        <p:nvSpPr>
          <p:cNvPr id="32" name="Image"/>
          <p:cNvSpPr/>
          <p:nvPr>
            <p:ph type="pic" idx="14"/>
          </p:nvPr>
        </p:nvSpPr>
        <p:spPr>
          <a:xfrm>
            <a:off x="584200" y="558800"/>
            <a:ext cx="11823700" cy="7086600"/>
          </a:xfrm>
          <a:prstGeom prst="rect">
            <a:avLst/>
          </a:prstGeom>
          <a:ln w="9525">
            <a:round/>
          </a:ln>
        </p:spPr>
        <p:txBody>
          <a:bodyPr lIns="91439" tIns="45719" rIns="91439" bIns="45719" anchor="t">
            <a:noAutofit/>
          </a:bodyPr>
          <a:lstStyle/>
          <a:p>
            <a:pPr/>
          </a:p>
        </p:txBody>
      </p:sp>
      <p:sp>
        <p:nvSpPr>
          <p:cNvPr id="33" name="Title Text"/>
          <p:cNvSpPr txBox="1"/>
          <p:nvPr>
            <p:ph type="title"/>
          </p:nvPr>
        </p:nvSpPr>
        <p:spPr>
          <a:xfrm>
            <a:off x="508000" y="6680200"/>
            <a:ext cx="7200900" cy="2413000"/>
          </a:xfrm>
          <a:prstGeom prst="rect">
            <a:avLst/>
          </a:prstGeom>
        </p:spPr>
        <p:txBody>
          <a:bodyPr/>
          <a:lstStyle>
            <a:lvl1pPr algn="l"/>
          </a:lstStyle>
          <a:p>
            <a:pPr/>
            <a:r>
              <a:t>Title Text</a:t>
            </a:r>
          </a:p>
        </p:txBody>
      </p:sp>
      <p:sp>
        <p:nvSpPr>
          <p:cNvPr id="34" name="Body Level One…"/>
          <p:cNvSpPr txBox="1"/>
          <p:nvPr>
            <p:ph type="body" sz="quarter" idx="1"/>
          </p:nvPr>
        </p:nvSpPr>
        <p:spPr>
          <a:xfrm>
            <a:off x="8280400" y="6680200"/>
            <a:ext cx="4241800" cy="2413000"/>
          </a:xfrm>
          <a:prstGeom prst="rect">
            <a:avLst/>
          </a:prstGeom>
        </p:spPr>
        <p:txBody>
          <a:bodyPr/>
          <a:lstStyle>
            <a:lvl1pPr>
              <a:spcBef>
                <a:spcPts val="0"/>
              </a:spcBef>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5"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42" name="Title Text"/>
          <p:cNvSpPr txBox="1"/>
          <p:nvPr>
            <p:ph type="title"/>
          </p:nvPr>
        </p:nvSpPr>
        <p:spPr>
          <a:xfrm>
            <a:off x="508000" y="3670300"/>
            <a:ext cx="11988800" cy="2413000"/>
          </a:xfrm>
          <a:prstGeom prst="rect">
            <a:avLst/>
          </a:prstGeom>
        </p:spPr>
        <p:txBody>
          <a:bodyPr/>
          <a:lstStyle/>
          <a:p>
            <a:pPr/>
            <a:r>
              <a:t>Title Text</a:t>
            </a:r>
          </a:p>
        </p:txBody>
      </p:sp>
      <p:sp>
        <p:nvSpPr>
          <p:cNvPr id="43"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50"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2" name="Lorem Ipsum Dolor"/>
          <p:cNvSpPr txBox="1"/>
          <p:nvPr>
            <p:ph type="body" sz="quarter" idx="13"/>
          </p:nvPr>
        </p:nvSpPr>
        <p:spPr>
          <a:xfrm>
            <a:off x="508000" y="2171700"/>
            <a:ext cx="5676900" cy="508000"/>
          </a:xfrm>
          <a:prstGeom prst="rect">
            <a:avLst/>
          </a:prstGeom>
        </p:spPr>
        <p:txBody>
          <a:bodyPr anchor="b">
            <a:spAutoFit/>
          </a:bodyPr>
          <a:lstStyle>
            <a:lvl1pPr>
              <a:lnSpc>
                <a:spcPct val="110000"/>
              </a:lnSpc>
              <a:spcBef>
                <a:spcPts val="0"/>
              </a:spcBef>
              <a:defRPr i="1" sz="2400"/>
            </a:lvl1pPr>
          </a:lstStyle>
          <a:p>
            <a:pPr/>
            <a:r>
              <a:t>Lorem Ipsum Dolor</a:t>
            </a:r>
          </a:p>
        </p:txBody>
      </p:sp>
      <p:sp>
        <p:nvSpPr>
          <p:cNvPr id="53" name="Image"/>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pPr/>
          </a:p>
        </p:txBody>
      </p:sp>
      <p:sp>
        <p:nvSpPr>
          <p:cNvPr id="54" name="Title Text"/>
          <p:cNvSpPr txBox="1"/>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5" name="Body Level One…"/>
          <p:cNvSpPr txBox="1"/>
          <p:nvPr>
            <p:ph type="body" sz="quarter" idx="1"/>
          </p:nvPr>
        </p:nvSpPr>
        <p:spPr>
          <a:xfrm>
            <a:off x="508000" y="5029200"/>
            <a:ext cx="5676900" cy="4013200"/>
          </a:xfrm>
          <a:prstGeom prst="rect">
            <a:avLst/>
          </a:prstGeom>
        </p:spPr>
        <p:txBody>
          <a:bodyPr anchor="t"/>
          <a:lstStyle>
            <a:lvl1pPr>
              <a:spcBef>
                <a:spcPts val="0"/>
              </a:spcBef>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6"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3" name="Title Text"/>
          <p:cNvSpPr txBox="1"/>
          <p:nvPr>
            <p:ph type="title"/>
          </p:nvPr>
        </p:nvSpPr>
        <p:spPr>
          <a:prstGeom prst="rect">
            <a:avLst/>
          </a:prstGeom>
        </p:spPr>
        <p:txBody>
          <a:bodyPr/>
          <a:lstStyle/>
          <a:p>
            <a:pPr/>
            <a:r>
              <a:t>Title Text</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
        <p:nvSpPr>
          <p:cNvPr id="65"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2" name="Title Text"/>
          <p:cNvSpPr txBox="1"/>
          <p:nvPr>
            <p:ph type="title"/>
          </p:nvPr>
        </p:nvSpPr>
        <p:spPr>
          <a:prstGeom prst="rect">
            <a:avLst/>
          </a:prstGeom>
        </p:spPr>
        <p:txBody>
          <a:bodyPr/>
          <a:lstStyle/>
          <a:p>
            <a:pPr/>
            <a:r>
              <a:t>Title Text</a:t>
            </a:r>
          </a:p>
        </p:txBody>
      </p:sp>
      <p:sp>
        <p:nvSpPr>
          <p:cNvPr id="7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Slide Number"/>
          <p:cNvSpPr txBox="1"/>
          <p:nvPr>
            <p:ph type="sldNum" sz="quarter" idx="2"/>
          </p:nvPr>
        </p:nvSpPr>
        <p:spPr>
          <a:xfrm>
            <a:off x="12471130" y="91567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81"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82"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83" name="Image"/>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pPr/>
          </a:p>
        </p:txBody>
      </p:sp>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508000" y="2730500"/>
            <a:ext cx="5816600" cy="6350000"/>
          </a:xfrm>
          <a:prstGeom prst="rect">
            <a:avLst/>
          </a:prstGeom>
        </p:spPr>
        <p:txBody>
          <a:bodyPr/>
          <a:lstStyle>
            <a:lvl1pPr marL="393700" indent="-393700">
              <a:spcBef>
                <a:spcPts val="1800"/>
              </a:spcBef>
              <a:buClr>
                <a:srgbClr val="929292"/>
              </a:buClr>
              <a:buSzPct val="65000"/>
              <a:buFont typeface="Zapf Dingbats"/>
              <a:buChar char="❖"/>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508000" y="1270000"/>
            <a:ext cx="11988800" cy="7213600"/>
          </a:xfrm>
          <a:prstGeom prst="rect">
            <a:avLst/>
          </a:prstGeom>
        </p:spPr>
        <p:txBody>
          <a:bodyPr/>
          <a:lstStyle>
            <a:lvl1pPr marL="469900" indent="-469900">
              <a:buClr>
                <a:srgbClr val="929292"/>
              </a:buClr>
              <a:buSzPct val="60000"/>
              <a:buFont typeface="Zapf Dingbats"/>
              <a:buChar char="❖"/>
            </a:lvl1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101" name="Image"/>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pPr/>
          </a:p>
        </p:txBody>
      </p:sp>
      <p:sp>
        <p:nvSpPr>
          <p:cNvPr id="102" name="Image"/>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pPr/>
          </a:p>
        </p:txBody>
      </p:sp>
      <p:sp>
        <p:nvSpPr>
          <p:cNvPr id="103" name="Image"/>
          <p:cNvSpPr/>
          <p:nvPr>
            <p:ph type="pic" sz="half" idx="15"/>
          </p:nvPr>
        </p:nvSpPr>
        <p:spPr>
          <a:xfrm>
            <a:off x="482600" y="609600"/>
            <a:ext cx="5728881" cy="8394700"/>
          </a:xfrm>
          <a:prstGeom prst="rect">
            <a:avLst/>
          </a:prstGeom>
          <a:ln w="9525">
            <a:round/>
          </a:ln>
        </p:spPr>
        <p:txBody>
          <a:bodyPr lIns="91439" tIns="45719" rIns="91439" bIns="45719" anchor="t">
            <a:noAutofit/>
          </a:bodyPr>
          <a:lstStyle/>
          <a:p>
            <a:pPr/>
          </a:p>
        </p:txBody>
      </p:sp>
      <p:sp>
        <p:nvSpPr>
          <p:cNvPr id="104"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11" name="–Johnny Appleseed"/>
          <p:cNvSpPr txBox="1"/>
          <p:nvPr>
            <p:ph type="body" sz="quarter" idx="13"/>
          </p:nvPr>
        </p:nvSpPr>
        <p:spPr>
          <a:xfrm>
            <a:off x="533400" y="5969000"/>
            <a:ext cx="11938000" cy="609600"/>
          </a:xfrm>
          <a:prstGeom prst="rect">
            <a:avLst/>
          </a:prstGeom>
        </p:spPr>
        <p:txBody>
          <a:bodyPr anchor="t">
            <a:spAutoFit/>
          </a:bodyPr>
          <a:lstStyle>
            <a:lvl1pPr algn="ctr">
              <a:spcBef>
                <a:spcPts val="1200"/>
              </a:spcBef>
              <a:defRPr i="1" sz="3000"/>
            </a:lvl1pPr>
          </a:lstStyle>
          <a:p>
            <a:pPr/>
            <a:r>
              <a:t>–Johnny Appleseed</a:t>
            </a:r>
          </a:p>
        </p:txBody>
      </p:sp>
      <p:sp>
        <p:nvSpPr>
          <p:cNvPr id="112" name="“Type a quote here.”"/>
          <p:cNvSpPr txBox="1"/>
          <p:nvPr>
            <p:ph type="body" sz="quarter" idx="14"/>
          </p:nvPr>
        </p:nvSpPr>
        <p:spPr>
          <a:xfrm>
            <a:off x="1270000" y="4254500"/>
            <a:ext cx="10464800" cy="711200"/>
          </a:xfrm>
          <a:prstGeom prst="rect">
            <a:avLst/>
          </a:prstGeom>
        </p:spPr>
        <p:txBody>
          <a:bodyPr>
            <a:spAutoFit/>
          </a:bodyPr>
          <a:lstStyle>
            <a:lvl1pPr algn="ctr">
              <a:spcBef>
                <a:spcPts val="0"/>
              </a:spcBef>
            </a:lvl1pPr>
          </a:lstStyle>
          <a:p>
            <a:pPr/>
            <a:r>
              <a:t>“Type a quote here.” </a:t>
            </a:r>
          </a:p>
        </p:txBody>
      </p:sp>
      <p:sp>
        <p:nvSpPr>
          <p:cNvPr id="113"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20" name="Image"/>
          <p:cNvSpPr/>
          <p:nvPr>
            <p:ph type="pic" idx="13"/>
          </p:nvPr>
        </p:nvSpPr>
        <p:spPr>
          <a:xfrm>
            <a:off x="-901700" y="-127000"/>
            <a:ext cx="14211300" cy="9997255"/>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
        <p:nvSpPr>
          <p:cNvPr id="6" name="Slide Number"/>
          <p:cNvSpPr txBox="1"/>
          <p:nvPr>
            <p:ph type="sldNum" sz="quarter" idx="2"/>
          </p:nvPr>
        </p:nvSpPr>
        <p:spPr>
          <a:xfrm>
            <a:off x="12326018" y="91567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pPr/>
            <a:fld id="{86CB4B4D-7CA3-9044-876B-883B54F8677D}" type="slidenum"/>
          </a:p>
        </p:txBody>
      </p:sp>
      <p:sp>
        <p:nvSpPr>
          <p:cNvPr id="7" name="Body Level One…"/>
          <p:cNvSpPr txBox="1"/>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2pPr marL="939800" indent="-469900">
              <a:buClr>
                <a:srgbClr val="929292"/>
              </a:buClr>
              <a:buSzPct val="60000"/>
              <a:buFont typeface="Zapf Dingbats"/>
              <a:buChar char="❖"/>
            </a:lvl2pPr>
            <a:lvl3pPr marL="1409700" indent="-469900">
              <a:buClr>
                <a:srgbClr val="929292"/>
              </a:buClr>
              <a:buSzPct val="60000"/>
              <a:buFont typeface="Zapf Dingbats"/>
              <a:buChar char="❖"/>
            </a:lvl3pPr>
            <a:lvl4pPr marL="1879600" indent="-469900">
              <a:buClr>
                <a:srgbClr val="929292"/>
              </a:buClr>
              <a:buSzPct val="60000"/>
              <a:buFont typeface="Zapf Dingbats"/>
              <a:buChar char="❖"/>
            </a:lvl4pPr>
            <a:lvl5pPr marL="2349500" indent="-469900">
              <a:buClr>
                <a:srgbClr val="929292"/>
              </a:buClr>
              <a:buSzPct val="60000"/>
              <a:buFont typeface="Zapf Dingbats"/>
              <a:buChar char="❖"/>
            </a:lvl5pPr>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9pPr>
    </p:titleStyle>
    <p:bodyStyle>
      <a:lvl1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1pPr>
      <a:lvl2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2pPr>
      <a:lvl3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3pPr>
      <a:lvl4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4pPr>
      <a:lvl5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5pPr>
      <a:lvl6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6pPr>
      <a:lvl7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7pPr>
      <a:lvl8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8pPr>
      <a:lvl9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alogoskoufisg.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4.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Athens University of Economics and Business"/>
          <p:cNvSpPr txBox="1"/>
          <p:nvPr>
            <p:ph type="body" idx="13"/>
          </p:nvPr>
        </p:nvSpPr>
        <p:spPr>
          <a:prstGeom prst="rect">
            <a:avLst/>
          </a:prstGeom>
        </p:spPr>
        <p:txBody>
          <a:bodyPr/>
          <a:lstStyle/>
          <a:p>
            <a:pPr/>
            <a:r>
              <a:t>Athens University of Economics and Business</a:t>
            </a:r>
          </a:p>
        </p:txBody>
      </p:sp>
      <p:sp>
        <p:nvSpPr>
          <p:cNvPr id="138" name="6. Models of Overlapping Generations"/>
          <p:cNvSpPr txBox="1"/>
          <p:nvPr>
            <p:ph type="ctrTitle"/>
          </p:nvPr>
        </p:nvSpPr>
        <p:spPr>
          <a:prstGeom prst="rect">
            <a:avLst/>
          </a:prstGeom>
        </p:spPr>
        <p:txBody>
          <a:bodyPr/>
          <a:lstStyle>
            <a:lvl1pPr>
              <a:defRPr sz="5000"/>
            </a:lvl1pPr>
          </a:lstStyle>
          <a:p>
            <a:pPr/>
            <a:r>
              <a:t>6. Models of Overlapping Generations</a:t>
            </a:r>
          </a:p>
        </p:txBody>
      </p:sp>
      <p:sp>
        <p:nvSpPr>
          <p:cNvPr id="139" name="Dynamic Macroeconomics…"/>
          <p:cNvSpPr txBox="1"/>
          <p:nvPr>
            <p:ph type="subTitle" sz="quarter" idx="1"/>
          </p:nvPr>
        </p:nvSpPr>
        <p:spPr>
          <a:prstGeom prst="rect">
            <a:avLst/>
          </a:prstGeom>
        </p:spPr>
        <p:txBody>
          <a:bodyPr/>
          <a:lstStyle/>
          <a:p>
            <a:pPr>
              <a:defRPr i="1"/>
            </a:pPr>
            <a:r>
              <a:t>Dynamic Macroeconomics</a:t>
            </a:r>
          </a:p>
          <a:p>
            <a:pPr/>
          </a:p>
          <a:p>
            <a:pPr/>
            <a:r>
              <a:t>Prof. George Alogoskoufis</a:t>
            </a:r>
          </a:p>
          <a:p>
            <a:pPr/>
          </a:p>
          <a:p>
            <a:pPr/>
            <a:r>
              <a:rPr u="sng">
                <a:hlinkClick r:id="rId2" invalidUrl="" action="" tgtFrame="" tooltip="" history="1" highlightClick="0" endSnd="0"/>
              </a:rPr>
              <a:t>alogoskoufisg.com</a:t>
            </a:r>
            <a:r>
              <a:t>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Models of Overlapping Generations"/>
          <p:cNvSpPr txBox="1"/>
          <p:nvPr>
            <p:ph type="title"/>
          </p:nvPr>
        </p:nvSpPr>
        <p:spPr>
          <a:prstGeom prst="rect">
            <a:avLst/>
          </a:prstGeom>
        </p:spPr>
        <p:txBody>
          <a:bodyPr/>
          <a:lstStyle/>
          <a:p>
            <a:pPr/>
            <a:r>
              <a:t>Models of Overlapping Generations</a:t>
            </a:r>
          </a:p>
        </p:txBody>
      </p:sp>
      <p:sp>
        <p:nvSpPr>
          <p:cNvPr id="142" name="The representative household model is based on the assumption that all households are identical.…"/>
          <p:cNvSpPr txBox="1"/>
          <p:nvPr>
            <p:ph type="body" idx="1"/>
          </p:nvPr>
        </p:nvSpPr>
        <p:spPr>
          <a:prstGeom prst="rect">
            <a:avLst/>
          </a:prstGeom>
        </p:spPr>
        <p:txBody>
          <a:bodyPr/>
          <a:lstStyle/>
          <a:p>
            <a:pPr>
              <a:spcBef>
                <a:spcPts val="500"/>
              </a:spcBef>
              <a:defRPr sz="3000"/>
            </a:pPr>
            <a:r>
              <a:t>The representative household model is based on the assumption that all households are identical.</a:t>
            </a:r>
          </a:p>
          <a:p>
            <a:pPr>
              <a:spcBef>
                <a:spcPts val="500"/>
              </a:spcBef>
              <a:defRPr sz="3000"/>
            </a:pPr>
            <a:r>
              <a:t>An alternative class of models allows for households to differ. As young households are being born and old households die, there is a succession of overlapping generations. At any given time, households represent different generations. </a:t>
            </a:r>
          </a:p>
          <a:p>
            <a:pPr>
              <a:spcBef>
                <a:spcPts val="500"/>
              </a:spcBef>
              <a:defRPr sz="3000"/>
            </a:pPr>
            <a:r>
              <a:t>The savings behavior across generations generally differs, as households belonging to different generations may have differences in accumulated wealth and/or different time horizons. Thus, such models do not necessarily imply the homogeneity or economic efficiency that characterizes the basic representative household model.</a:t>
            </a:r>
          </a:p>
        </p:txBody>
      </p:sp>
      <p:sp>
        <p:nvSpPr>
          <p:cNvPr id="143" name="Slide Number"/>
          <p:cNvSpPr txBox="1"/>
          <p:nvPr>
            <p:ph type="sldNum" sz="quarter" idx="2"/>
          </p:nvPr>
        </p:nvSpPr>
        <p:spPr>
          <a:xfrm>
            <a:off x="12528280"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The Diamond Model"/>
          <p:cNvSpPr txBox="1"/>
          <p:nvPr>
            <p:ph type="title"/>
          </p:nvPr>
        </p:nvSpPr>
        <p:spPr>
          <a:prstGeom prst="rect">
            <a:avLst/>
          </a:prstGeom>
        </p:spPr>
        <p:txBody>
          <a:bodyPr/>
          <a:lstStyle/>
          <a:p>
            <a:pPr/>
            <a:r>
              <a:t>The Diamond Model</a:t>
            </a:r>
          </a:p>
        </p:txBody>
      </p:sp>
      <p:sp>
        <p:nvSpPr>
          <p:cNvPr id="146" name="In each time period two types of households coexist. The young, who are in the first period of their lives, and the old, who are in the second and last period of their lives.…"/>
          <p:cNvSpPr txBox="1"/>
          <p:nvPr>
            <p:ph type="body" idx="1"/>
          </p:nvPr>
        </p:nvSpPr>
        <p:spPr>
          <a:prstGeom prst="rect">
            <a:avLst/>
          </a:prstGeom>
        </p:spPr>
        <p:txBody>
          <a:bodyPr/>
          <a:lstStyle/>
          <a:p>
            <a:pPr defTabSz="438150">
              <a:lnSpc>
                <a:spcPct val="80000"/>
              </a:lnSpc>
              <a:spcBef>
                <a:spcPts val="400"/>
              </a:spcBef>
              <a:defRPr sz="2700"/>
            </a:pPr>
            <a:r>
              <a:t>In each time period two types of households coexist. The young, who are in the first period of their lives, and the old, who are in the second and last period of their lives. </a:t>
            </a:r>
          </a:p>
          <a:p>
            <a:pPr defTabSz="438150">
              <a:lnSpc>
                <a:spcPct val="80000"/>
              </a:lnSpc>
              <a:spcBef>
                <a:spcPts val="400"/>
              </a:spcBef>
              <a:defRPr sz="2700"/>
            </a:pPr>
          </a:p>
          <a:p>
            <a:pPr defTabSz="438150">
              <a:lnSpc>
                <a:spcPct val="80000"/>
              </a:lnSpc>
              <a:spcBef>
                <a:spcPts val="400"/>
              </a:spcBef>
              <a:defRPr sz="2700"/>
            </a:pPr>
            <a:r>
              <a:t>Young households supply labor but own no capital. Thus, they only earn labor income. Old households are not working, and consume the income from the capital they accumulated during their first period of life, as well as their capital stock itself, since they live in the last period of life. </a:t>
            </a:r>
          </a:p>
          <a:p>
            <a:pPr defTabSz="438150">
              <a:lnSpc>
                <a:spcPct val="80000"/>
              </a:lnSpc>
              <a:spcBef>
                <a:spcPts val="400"/>
              </a:spcBef>
              <a:defRPr sz="2700"/>
            </a:pPr>
            <a:r>
              <a:t>In the following period, the old households have passed away, young households have become old, and a new generation of young households has entered the economy.</a:t>
            </a:r>
          </a:p>
          <a:p>
            <a:pPr defTabSz="438150">
              <a:lnSpc>
                <a:spcPct val="80000"/>
              </a:lnSpc>
              <a:spcBef>
                <a:spcPts val="400"/>
              </a:spcBef>
              <a:defRPr sz="2700"/>
            </a:pPr>
          </a:p>
          <a:p>
            <a:pPr defTabSz="438150">
              <a:lnSpc>
                <a:spcPct val="80000"/>
              </a:lnSpc>
              <a:spcBef>
                <a:spcPts val="400"/>
              </a:spcBef>
              <a:defRPr sz="2700"/>
            </a:pPr>
            <a:r>
              <a:t>There are many competitive firms, the technology of production is described by a neoclassical production function, capital and labor markets are competitive, and capital and labor are paid their marginal product.</a:t>
            </a:r>
          </a:p>
        </p:txBody>
      </p:sp>
      <p:sp>
        <p:nvSpPr>
          <p:cNvPr id="147" name="Slide Number"/>
          <p:cNvSpPr txBox="1"/>
          <p:nvPr>
            <p:ph type="sldNum" sz="quarter" idx="2"/>
          </p:nvPr>
        </p:nvSpPr>
        <p:spPr>
          <a:xfrm>
            <a:off x="12528280"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Peter Diamond (1940-)"/>
          <p:cNvSpPr txBox="1"/>
          <p:nvPr>
            <p:ph type="title"/>
          </p:nvPr>
        </p:nvSpPr>
        <p:spPr>
          <a:prstGeom prst="rect">
            <a:avLst/>
          </a:prstGeom>
        </p:spPr>
        <p:txBody>
          <a:bodyPr/>
          <a:lstStyle/>
          <a:p>
            <a:pPr/>
            <a:r>
              <a:t>Peter Diamond (1940-) </a:t>
            </a:r>
          </a:p>
        </p:txBody>
      </p:sp>
      <p:sp>
        <p:nvSpPr>
          <p:cNvPr id="150" name="Peter Arthur Diamond (born April 29, 1940) is a prominent American economist known for his analysis of overlapping generations models and search models of the labor market. He was awarded the Nobel Memorial Prize in Economic Sciences in 2010 (along with "/>
          <p:cNvSpPr txBox="1"/>
          <p:nvPr>
            <p:ph type="body" sz="half" idx="1"/>
          </p:nvPr>
        </p:nvSpPr>
        <p:spPr>
          <a:xfrm>
            <a:off x="6077509" y="2971461"/>
            <a:ext cx="6399305" cy="5644254"/>
          </a:xfrm>
          <a:prstGeom prst="rect">
            <a:avLst/>
          </a:prstGeom>
        </p:spPr>
        <p:txBody>
          <a:bodyPr/>
          <a:lstStyle/>
          <a:p>
            <a:pPr defTabSz="344677">
              <a:spcBef>
                <a:spcPts val="1400"/>
              </a:spcBef>
              <a:defRPr sz="2124"/>
            </a:pPr>
            <a:r>
              <a:t>Peter Arthur Diamond (born April 29, 1940) is a prominent American economist known for his analysis of overlapping generations models and search models of the labor market. He was awarded the Nobel Memorial Prize in Economic Sciences in 2010 (along with Dale T. Mortensen and Christopher A. Pissarides). He is an Institute Professor at the Massachusetts Institute of Technology.</a:t>
            </a:r>
          </a:p>
          <a:p>
            <a:pPr defTabSz="344677">
              <a:spcBef>
                <a:spcPts val="1400"/>
              </a:spcBef>
              <a:defRPr sz="2124"/>
            </a:pPr>
            <a:r>
              <a:t>Diamond (1965) extended the Ramsey–Cass–Koopmans model, with a representative infinitely-lived agent, to a setup where new individuals are continually being born and old individuals are continually dying. He built on a framework developed by Paul Samuelson, who had termed it "an exact consumption-loan model.</a:t>
            </a:r>
          </a:p>
        </p:txBody>
      </p:sp>
      <p:sp>
        <p:nvSpPr>
          <p:cNvPr id="151" name="Slide Number"/>
          <p:cNvSpPr txBox="1"/>
          <p:nvPr>
            <p:ph type="sldNum" sz="quarter" idx="2"/>
          </p:nvPr>
        </p:nvSpPr>
        <p:spPr>
          <a:xfrm>
            <a:off x="12528280"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2" name="Peter Diamond.jpg" descr="Peter Diamond.jpg"/>
          <p:cNvPicPr>
            <a:picLocks noChangeAspect="1"/>
          </p:cNvPicPr>
          <p:nvPr/>
        </p:nvPicPr>
        <p:blipFill>
          <a:blip r:embed="rId2">
            <a:extLst/>
          </a:blip>
          <a:stretch>
            <a:fillRect/>
          </a:stretch>
        </p:blipFill>
        <p:spPr>
          <a:xfrm>
            <a:off x="565982" y="3100849"/>
            <a:ext cx="5385478" cy="5385478"/>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Differences from the Representative Household Model"/>
          <p:cNvSpPr txBox="1"/>
          <p:nvPr>
            <p:ph type="title"/>
          </p:nvPr>
        </p:nvSpPr>
        <p:spPr>
          <a:prstGeom prst="rect">
            <a:avLst/>
          </a:prstGeom>
        </p:spPr>
        <p:txBody>
          <a:bodyPr/>
          <a:lstStyle>
            <a:lvl1pPr defTabSz="379729">
              <a:spcBef>
                <a:spcPts val="1000"/>
              </a:spcBef>
              <a:defRPr sz="4550"/>
            </a:lvl1pPr>
          </a:lstStyle>
          <a:p>
            <a:pPr/>
            <a:r>
              <a:t>Differences from the Representative Household Model</a:t>
            </a:r>
          </a:p>
        </p:txBody>
      </p:sp>
      <p:sp>
        <p:nvSpPr>
          <p:cNvPr id="155" name="Savings behavior in overlapping generations models is not characterized by social efficiency, as in the representative household model.…"/>
          <p:cNvSpPr txBox="1"/>
          <p:nvPr>
            <p:ph type="body" idx="1"/>
          </p:nvPr>
        </p:nvSpPr>
        <p:spPr>
          <a:prstGeom prst="rect">
            <a:avLst/>
          </a:prstGeom>
        </p:spPr>
        <p:txBody>
          <a:bodyPr/>
          <a:lstStyle/>
          <a:p>
            <a:pPr defTabSz="578358">
              <a:lnSpc>
                <a:spcPct val="80000"/>
              </a:lnSpc>
              <a:spcBef>
                <a:spcPts val="500"/>
              </a:spcBef>
              <a:defRPr sz="2970"/>
            </a:pPr>
            <a:r>
              <a:t>Savings behavior in overlapping generations models is not characterized by social efficiency, as in the representative household model.</a:t>
            </a:r>
          </a:p>
          <a:p>
            <a:pPr defTabSz="578358">
              <a:lnSpc>
                <a:spcPct val="80000"/>
              </a:lnSpc>
              <a:spcBef>
                <a:spcPts val="500"/>
              </a:spcBef>
              <a:defRPr sz="2970"/>
            </a:pPr>
          </a:p>
          <a:p>
            <a:pPr defTabSz="578358">
              <a:lnSpc>
                <a:spcPct val="80000"/>
              </a:lnSpc>
              <a:spcBef>
                <a:spcPts val="500"/>
              </a:spcBef>
              <a:defRPr sz="2970"/>
            </a:pPr>
            <a:r>
              <a:t>Moreover, in economies without a representative household, comparing utility across households is largely arbitrary. </a:t>
            </a:r>
          </a:p>
          <a:p>
            <a:pPr defTabSz="578358">
              <a:lnSpc>
                <a:spcPct val="80000"/>
              </a:lnSpc>
              <a:spcBef>
                <a:spcPts val="500"/>
              </a:spcBef>
              <a:defRPr sz="2970"/>
            </a:pPr>
          </a:p>
          <a:p>
            <a:pPr defTabSz="578358">
              <a:lnSpc>
                <a:spcPct val="80000"/>
              </a:lnSpc>
              <a:spcBef>
                <a:spcPts val="500"/>
              </a:spcBef>
              <a:defRPr sz="2970"/>
            </a:pPr>
            <a:r>
              <a:t>Furthermore, in overlapping generations models, it is theoretically possible that the competitive equilibrium is not even Pareto efficient, as the possibility of dynamic inefficiency cannot be ruled out a priori. </a:t>
            </a:r>
          </a:p>
          <a:p>
            <a:pPr defTabSz="578358">
              <a:lnSpc>
                <a:spcPct val="80000"/>
              </a:lnSpc>
              <a:spcBef>
                <a:spcPts val="500"/>
              </a:spcBef>
              <a:defRPr sz="2970"/>
            </a:pPr>
          </a:p>
          <a:p>
            <a:pPr defTabSz="578358">
              <a:lnSpc>
                <a:spcPct val="80000"/>
              </a:lnSpc>
              <a:spcBef>
                <a:spcPts val="500"/>
              </a:spcBef>
              <a:defRPr sz="2970"/>
            </a:pPr>
            <a:r>
              <a:t>In any case, in models of overlapping generations, policy interventions that can improve social efficiency can be justified, since the competitive equilibrium is not necessarily optimal.</a:t>
            </a:r>
          </a:p>
        </p:txBody>
      </p:sp>
      <p:sp>
        <p:nvSpPr>
          <p:cNvPr id="156" name="Slide Number"/>
          <p:cNvSpPr txBox="1"/>
          <p:nvPr>
            <p:ph type="sldNum" sz="quarter" idx="2"/>
          </p:nvPr>
        </p:nvSpPr>
        <p:spPr>
          <a:xfrm>
            <a:off x="12528280"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Technology and the Production Function"/>
          <p:cNvSpPr txBox="1"/>
          <p:nvPr>
            <p:ph type="title"/>
          </p:nvPr>
        </p:nvSpPr>
        <p:spPr>
          <a:prstGeom prst="rect">
            <a:avLst/>
          </a:prstGeom>
        </p:spPr>
        <p:txBody>
          <a:bodyPr/>
          <a:lstStyle>
            <a:lvl1pPr defTabSz="502412">
              <a:spcBef>
                <a:spcPts val="1300"/>
              </a:spcBef>
              <a:defRPr sz="6020"/>
            </a:lvl1pPr>
          </a:lstStyle>
          <a:p>
            <a:pPr/>
            <a:r>
              <a:t>Technology and the Production Function</a:t>
            </a:r>
          </a:p>
        </p:txBody>
      </p:sp>
      <p:sp>
        <p:nvSpPr>
          <p:cNvPr id="159" name="Slide Number"/>
          <p:cNvSpPr txBox="1"/>
          <p:nvPr>
            <p:ph type="sldNum" sz="quarter" idx="2"/>
          </p:nvPr>
        </p:nvSpPr>
        <p:spPr>
          <a:xfrm>
            <a:off x="12383168"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0"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
        <p:nvSpPr>
          <p:cNvPr id="161" name="The technology of production is described by a neoclassical production function, analogous to the one we assumed in the Solow and Ramsey models. The production function has all the properties of the neoclassical production function assumed in the Solow m"/>
          <p:cNvSpPr txBox="1"/>
          <p:nvPr>
            <p:ph type="body" idx="1"/>
          </p:nvPr>
        </p:nvSpPr>
        <p:spPr>
          <a:prstGeom prst="rect">
            <a:avLst/>
          </a:prstGeom>
        </p:spPr>
        <p:txBody>
          <a:bodyPr/>
          <a:lstStyle/>
          <a:p>
            <a:pPr defTabSz="403097">
              <a:spcBef>
                <a:spcPts val="1600"/>
              </a:spcBef>
              <a:defRPr sz="2484"/>
            </a:pPr>
            <a:r>
              <a:t>The technology of production is described by a neoclassical production function, analogous to the one we assumed in the Solow and Ramsey models. The production function has all the properties of the neoclassical production function assumed in the Solow model. The marginal product of all inputs is positive but decreasing, there are constant returns to scale and the Inada conditions are satisfied.</a:t>
            </a:r>
          </a:p>
          <a:p>
            <a:pPr defTabSz="403097">
              <a:spcBef>
                <a:spcPts val="1600"/>
              </a:spcBef>
              <a:defRPr sz="2484"/>
            </a:pPr>
            <a:r>
              <a:t>                                                          </a:t>
            </a:r>
            <a14:m>
              <m:oMath>
                <m:sSub>
                  <m:e>
                    <m:r>
                      <a:rPr xmlns:a="http://schemas.openxmlformats.org/drawingml/2006/main" sz="2800" i="1">
                        <a:solidFill>
                          <a:srgbClr val="414040"/>
                        </a:solidFill>
                        <a:latin typeface="Cambria Math" panose="02040503050406030204" pitchFamily="18" charset="0"/>
                      </a:rPr>
                      <m:t>Y</m:t>
                    </m:r>
                  </m:e>
                  <m:sub>
                    <m:r>
                      <a:rPr xmlns:a="http://schemas.openxmlformats.org/drawingml/2006/main" sz="2800" i="1">
                        <a:solidFill>
                          <a:srgbClr val="414040"/>
                        </a:solidFill>
                        <a:latin typeface="Cambria Math" panose="02040503050406030204" pitchFamily="18" charset="0"/>
                      </a:rPr>
                      <m:t>t</m:t>
                    </m:r>
                  </m:sub>
                </m:sSub>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A</m:t>
                </m:r>
                <m:r>
                  <a:rPr xmlns:a="http://schemas.openxmlformats.org/drawingml/2006/main" sz="2800" i="1">
                    <a:solidFill>
                      <a:srgbClr val="414040"/>
                    </a:solidFill>
                    <a:latin typeface="Cambria Math" panose="02040503050406030204" pitchFamily="18" charset="0"/>
                  </a:rPr>
                  <m:t>F</m:t>
                </m:r>
                <m:r>
                  <a:rPr xmlns:a="http://schemas.openxmlformats.org/drawingml/2006/main" sz="2800" i="1">
                    <a:solidFill>
                      <a:srgbClr val="414040"/>
                    </a:solidFill>
                    <a:latin typeface="Cambria Math" panose="02040503050406030204" pitchFamily="18" charset="0"/>
                  </a:rPr>
                  <m:t>(</m:t>
                </m:r>
                <m:sSub>
                  <m:e>
                    <m:r>
                      <a:rPr xmlns:a="http://schemas.openxmlformats.org/drawingml/2006/main" sz="2800" i="1">
                        <a:solidFill>
                          <a:srgbClr val="414040"/>
                        </a:solidFill>
                        <a:latin typeface="Cambria Math" panose="02040503050406030204" pitchFamily="18" charset="0"/>
                      </a:rPr>
                      <m:t>K</m:t>
                    </m:r>
                  </m:e>
                  <m:sub>
                    <m:r>
                      <a:rPr xmlns:a="http://schemas.openxmlformats.org/drawingml/2006/main" sz="2800" i="1">
                        <a:solidFill>
                          <a:srgbClr val="414040"/>
                        </a:solidFill>
                        <a:latin typeface="Cambria Math" panose="02040503050406030204" pitchFamily="18" charset="0"/>
                      </a:rPr>
                      <m:t>t</m:t>
                    </m:r>
                  </m:sub>
                </m:sSub>
                <m:r>
                  <a:rPr xmlns:a="http://schemas.openxmlformats.org/drawingml/2006/main" sz="2800" i="1">
                    <a:solidFill>
                      <a:srgbClr val="414040"/>
                    </a:solidFill>
                    <a:latin typeface="Cambria Math" panose="02040503050406030204" pitchFamily="18" charset="0"/>
                  </a:rPr>
                  <m:t>,</m:t>
                </m:r>
                <m:sSub>
                  <m:e>
                    <m:r>
                      <a:rPr xmlns:a="http://schemas.openxmlformats.org/drawingml/2006/main" sz="2800" i="1">
                        <a:solidFill>
                          <a:srgbClr val="414040"/>
                        </a:solidFill>
                        <a:latin typeface="Cambria Math" panose="02040503050406030204" pitchFamily="18" charset="0"/>
                      </a:rPr>
                      <m:t>h</m:t>
                    </m:r>
                  </m:e>
                  <m:sub>
                    <m:r>
                      <a:rPr xmlns:a="http://schemas.openxmlformats.org/drawingml/2006/main" sz="2800" i="1">
                        <a:solidFill>
                          <a:srgbClr val="414040"/>
                        </a:solidFill>
                        <a:latin typeface="Cambria Math" panose="02040503050406030204" pitchFamily="18" charset="0"/>
                      </a:rPr>
                      <m:t>t</m:t>
                    </m:r>
                  </m:sub>
                </m:sSub>
                <m:sSub>
                  <m:e>
                    <m:r>
                      <a:rPr xmlns:a="http://schemas.openxmlformats.org/drawingml/2006/main" sz="2800" i="1">
                        <a:solidFill>
                          <a:srgbClr val="414040"/>
                        </a:solidFill>
                        <a:latin typeface="Cambria Math" panose="02040503050406030204" pitchFamily="18" charset="0"/>
                      </a:rPr>
                      <m:t>L</m:t>
                    </m:r>
                  </m:e>
                  <m:sub>
                    <m:r>
                      <a:rPr xmlns:a="http://schemas.openxmlformats.org/drawingml/2006/main" sz="2800" i="1">
                        <a:solidFill>
                          <a:srgbClr val="414040"/>
                        </a:solidFill>
                        <a:latin typeface="Cambria Math" panose="02040503050406030204" pitchFamily="18" charset="0"/>
                      </a:rPr>
                      <m:t>t</m:t>
                    </m:r>
                  </m:sub>
                </m:sSub>
                <m:r>
                  <a:rPr xmlns:a="http://schemas.openxmlformats.org/drawingml/2006/main" sz="2800" i="1">
                    <a:solidFill>
                      <a:srgbClr val="414040"/>
                    </a:solidFill>
                    <a:latin typeface="Cambria Math" panose="02040503050406030204" pitchFamily="18" charset="0"/>
                  </a:rPr>
                  <m:t>)</m:t>
                </m:r>
              </m:oMath>
            </a14:m>
          </a:p>
          <a:p>
            <a:pPr defTabSz="403097">
              <a:spcBef>
                <a:spcPts val="1600"/>
              </a:spcBef>
              <a:defRPr sz="2484"/>
            </a:pPr>
            <a:r>
              <a:t>Because of the assumption of constant returns to scale, the production function can be rewritten as,</a:t>
            </a:r>
          </a:p>
          <a:p>
            <a:pPr defTabSz="403097">
              <a:spcBef>
                <a:spcPts val="1600"/>
              </a:spcBef>
              <a:defRPr sz="2484"/>
            </a:pPr>
            <a:r>
              <a:t>                                                               </a:t>
            </a:r>
            <a14:m>
              <m:oMath>
                <m:sSub>
                  <m:e>
                    <m:r>
                      <a:rPr xmlns:a="http://schemas.openxmlformats.org/drawingml/2006/main" sz="2800" i="1">
                        <a:solidFill>
                          <a:srgbClr val="414040"/>
                        </a:solidFill>
                        <a:latin typeface="Cambria Math" panose="02040503050406030204" pitchFamily="18" charset="0"/>
                      </a:rPr>
                      <m:t>y</m:t>
                    </m:r>
                  </m:e>
                  <m:sub>
                    <m:r>
                      <a:rPr xmlns:a="http://schemas.openxmlformats.org/drawingml/2006/main" sz="2800" i="1">
                        <a:solidFill>
                          <a:srgbClr val="414040"/>
                        </a:solidFill>
                        <a:latin typeface="Cambria Math" panose="02040503050406030204" pitchFamily="18" charset="0"/>
                      </a:rPr>
                      <m:t>t</m:t>
                    </m:r>
                  </m:sub>
                </m:sSub>
                <m:r>
                  <a:rPr xmlns:a="http://schemas.openxmlformats.org/drawingml/2006/main" sz="2800" i="1">
                    <a:solidFill>
                      <a:srgbClr val="414040"/>
                    </a:solidFill>
                    <a:latin typeface="Cambria Math" panose="02040503050406030204" pitchFamily="18" charset="0"/>
                  </a:rPr>
                  <m:t>=</m:t>
                </m:r>
                <m:r>
                  <a:rPr xmlns:a="http://schemas.openxmlformats.org/drawingml/2006/main" sz="2800" i="1">
                    <a:solidFill>
                      <a:srgbClr val="414040"/>
                    </a:solidFill>
                    <a:latin typeface="Cambria Math" panose="02040503050406030204" pitchFamily="18" charset="0"/>
                  </a:rPr>
                  <m:t>A</m:t>
                </m:r>
                <m:r>
                  <a:rPr xmlns:a="http://schemas.openxmlformats.org/drawingml/2006/main" sz="2800" i="1">
                    <a:solidFill>
                      <a:srgbClr val="414040"/>
                    </a:solidFill>
                    <a:latin typeface="Cambria Math" panose="02040503050406030204" pitchFamily="18" charset="0"/>
                  </a:rPr>
                  <m:t>f</m:t>
                </m:r>
                <m:r>
                  <a:rPr xmlns:a="http://schemas.openxmlformats.org/drawingml/2006/main" sz="2800" i="1">
                    <a:solidFill>
                      <a:srgbClr val="414040"/>
                    </a:solidFill>
                    <a:latin typeface="Cambria Math" panose="02040503050406030204" pitchFamily="18" charset="0"/>
                  </a:rPr>
                  <m:t>(</m:t>
                </m:r>
                <m:sSub>
                  <m:e>
                    <m:r>
                      <a:rPr xmlns:a="http://schemas.openxmlformats.org/drawingml/2006/main" sz="2800" i="1">
                        <a:solidFill>
                          <a:srgbClr val="414040"/>
                        </a:solidFill>
                        <a:latin typeface="Cambria Math" panose="02040503050406030204" pitchFamily="18" charset="0"/>
                      </a:rPr>
                      <m:t>k</m:t>
                    </m:r>
                  </m:e>
                  <m:sub>
                    <m:r>
                      <a:rPr xmlns:a="http://schemas.openxmlformats.org/drawingml/2006/main" sz="2800" i="1">
                        <a:solidFill>
                          <a:srgbClr val="414040"/>
                        </a:solidFill>
                        <a:latin typeface="Cambria Math" panose="02040503050406030204" pitchFamily="18" charset="0"/>
                      </a:rPr>
                      <m:t>t</m:t>
                    </m:r>
                  </m:sub>
                </m:sSub>
                <m:r>
                  <a:rPr xmlns:a="http://schemas.openxmlformats.org/drawingml/2006/main" sz="2800" i="1">
                    <a:solidFill>
                      <a:srgbClr val="414040"/>
                    </a:solidFill>
                    <a:latin typeface="Cambria Math" panose="02040503050406030204" pitchFamily="18" charset="0"/>
                  </a:rPr>
                  <m:t>)</m:t>
                </m:r>
              </m:oMath>
            </a14:m>
          </a:p>
          <a:p>
            <a:pPr defTabSz="403097">
              <a:spcBef>
                <a:spcPts val="1600"/>
              </a:spcBef>
              <a:defRPr sz="2484"/>
            </a:pPr>
            <a:r>
              <a:t>where, </a:t>
            </a:r>
            <a14:m>
              <m:oMath>
                <m:r>
                  <a:rPr xmlns:a="http://schemas.openxmlformats.org/drawingml/2006/main" sz="2700" i="1">
                    <a:solidFill>
                      <a:srgbClr val="414040"/>
                    </a:solidFill>
                    <a:latin typeface="Cambria Math" panose="02040503050406030204" pitchFamily="18" charset="0"/>
                  </a:rPr>
                  <m:t>y</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Y</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h</m:t>
                </m:r>
                <m:r>
                  <a:rPr xmlns:a="http://schemas.openxmlformats.org/drawingml/2006/main" sz="2700" i="1">
                    <a:solidFill>
                      <a:srgbClr val="414040"/>
                    </a:solidFill>
                    <a:latin typeface="Cambria Math" panose="02040503050406030204" pitchFamily="18" charset="0"/>
                  </a:rPr>
                  <m:t>L</m:t>
                </m:r>
              </m:oMath>
            </a14:m>
            <a:r>
              <a:t> is output per efficiency unit of labor, </a:t>
            </a:r>
            <a14:m>
              <m:oMath>
                <m:r>
                  <a:rPr xmlns:a="http://schemas.openxmlformats.org/drawingml/2006/main" sz="2750" i="1">
                    <a:solidFill>
                      <a:srgbClr val="414040"/>
                    </a:solidFill>
                    <a:latin typeface="Cambria Math" panose="02040503050406030204" pitchFamily="18" charset="0"/>
                  </a:rPr>
                  <m:t>k</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K</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h</m:t>
                </m:r>
                <m:r>
                  <a:rPr xmlns:a="http://schemas.openxmlformats.org/drawingml/2006/main" sz="2750" i="1">
                    <a:solidFill>
                      <a:srgbClr val="414040"/>
                    </a:solidFill>
                    <a:latin typeface="Cambria Math" panose="02040503050406030204" pitchFamily="18" charset="0"/>
                  </a:rPr>
                  <m:t>L</m:t>
                </m:r>
              </m:oMath>
            </a14:m>
            <a:r>
              <a:t> is capital per efficiency unit of labor, and </a:t>
            </a:r>
            <a14:m>
              <m:oMath>
                <m:r>
                  <a:rPr xmlns:a="http://schemas.openxmlformats.org/drawingml/2006/main" sz="2650" i="1">
                    <a:solidFill>
                      <a:srgbClr val="414040"/>
                    </a:solidFill>
                    <a:latin typeface="Cambria Math" panose="02040503050406030204" pitchFamily="18" charset="0"/>
                  </a:rPr>
                  <m:t>f</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k</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F</m:t>
                </m:r>
                <m:r>
                  <a:rPr xmlns:a="http://schemas.openxmlformats.org/drawingml/2006/main" sz="2650" i="1">
                    <a:solidFill>
                      <a:srgbClr val="414040"/>
                    </a:solidFill>
                    <a:latin typeface="Cambria Math" panose="02040503050406030204" pitchFamily="18" charset="0"/>
                  </a:rPr>
                  <m:t>(</m:t>
                </m:r>
                <m:r>
                  <a:rPr xmlns:a="http://schemas.openxmlformats.org/drawingml/2006/main" sz="2650" i="1">
                    <a:solidFill>
                      <a:srgbClr val="414040"/>
                    </a:solidFill>
                    <a:latin typeface="Cambria Math" panose="02040503050406030204" pitchFamily="18" charset="0"/>
                  </a:rPr>
                  <m:t>k</m:t>
                </m:r>
                <m:r>
                  <a:rPr xmlns:a="http://schemas.openxmlformats.org/drawingml/2006/main" sz="2650" i="1">
                    <a:solidFill>
                      <a:srgbClr val="414040"/>
                    </a:solidFill>
                    <a:latin typeface="Cambria Math" panose="02040503050406030204" pitchFamily="18" charset="0"/>
                  </a:rPr>
                  <m:t>,1</m:t>
                </m:r>
                <m:r>
                  <a:rPr xmlns:a="http://schemas.openxmlformats.org/drawingml/2006/main" sz="2650" i="1">
                    <a:solidFill>
                      <a:srgbClr val="414040"/>
                    </a:solidFill>
                    <a:latin typeface="Cambria Math" panose="02040503050406030204" pitchFamily="18" charset="0"/>
                  </a:rPr>
                  <m:t>)</m:t>
                </m:r>
              </m:oMath>
            </a14:m>
            <a:r>
              <a:t> is the production function per efficiency unit of labor. </a:t>
            </a:r>
            <a:r>
              <a:rPr i="1"/>
              <a:t>A </a:t>
            </a:r>
            <a:r>
              <a:t>is total factor productivity.</a:t>
            </a:r>
            <a:endParaRPr sz="3600"/>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The Intertemporal Utility Function of Households"/>
          <p:cNvSpPr txBox="1"/>
          <p:nvPr>
            <p:ph type="title"/>
          </p:nvPr>
        </p:nvSpPr>
        <p:spPr>
          <a:prstGeom prst="rect">
            <a:avLst/>
          </a:prstGeom>
        </p:spPr>
        <p:txBody>
          <a:bodyPr/>
          <a:lstStyle>
            <a:lvl1pPr defTabSz="414781">
              <a:spcBef>
                <a:spcPts val="1100"/>
              </a:spcBef>
              <a:defRPr sz="4969"/>
            </a:lvl1pPr>
          </a:lstStyle>
          <a:p>
            <a:pPr/>
            <a:r>
              <a:t>The Intertemporal Utility Function of Households</a:t>
            </a:r>
          </a:p>
        </p:txBody>
      </p:sp>
      <p:sp>
        <p:nvSpPr>
          <p:cNvPr id="164" name="Slide Number"/>
          <p:cNvSpPr txBox="1"/>
          <p:nvPr>
            <p:ph type="sldNum" sz="quarter" idx="2"/>
          </p:nvPr>
        </p:nvSpPr>
        <p:spPr>
          <a:xfrm>
            <a:off x="12383168"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5" name="In period  ,   households are being born, and population grows at an exogenous rate  . Thus,…"/>
          <p:cNvSpPr txBox="1"/>
          <p:nvPr>
            <p:ph type="body" idx="1"/>
          </p:nvPr>
        </p:nvSpPr>
        <p:spPr>
          <a:prstGeom prst="rect">
            <a:avLst/>
          </a:prstGeom>
        </p:spPr>
        <p:txBody>
          <a:bodyPr/>
          <a:lstStyle/>
          <a:p>
            <a:pPr defTabSz="321310">
              <a:spcBef>
                <a:spcPts val="1300"/>
              </a:spcBef>
              <a:defRPr sz="1980"/>
            </a:pPr>
            <a:r>
              <a:t>In period </a:t>
            </a:r>
            <a14:m>
              <m:oMath>
                <m:r>
                  <a:rPr xmlns:a="http://schemas.openxmlformats.org/drawingml/2006/main" sz="2300" i="1">
                    <a:solidFill>
                      <a:srgbClr val="414040"/>
                    </a:solidFill>
                    <a:latin typeface="Cambria Math" panose="02040503050406030204" pitchFamily="18" charset="0"/>
                  </a:rPr>
                  <m:t>t</m:t>
                </m:r>
              </m:oMath>
            </a14:m>
            <a:r>
              <a:t>, </a:t>
            </a:r>
            <a14:m>
              <m:oMath>
                <m:sSub>
                  <m:e>
                    <m:r>
                      <a:rPr xmlns:a="http://schemas.openxmlformats.org/drawingml/2006/main" sz="2100" i="1">
                        <a:solidFill>
                          <a:srgbClr val="414040"/>
                        </a:solidFill>
                        <a:latin typeface="Cambria Math" panose="02040503050406030204" pitchFamily="18" charset="0"/>
                      </a:rPr>
                      <m:t>L</m:t>
                    </m:r>
                  </m:e>
                  <m:sub>
                    <m:r>
                      <a:rPr xmlns:a="http://schemas.openxmlformats.org/drawingml/2006/main" sz="2100" i="1">
                        <a:solidFill>
                          <a:srgbClr val="414040"/>
                        </a:solidFill>
                        <a:latin typeface="Cambria Math" panose="02040503050406030204" pitchFamily="18" charset="0"/>
                      </a:rPr>
                      <m:t>t</m:t>
                    </m:r>
                  </m:sub>
                </m:sSub>
              </m:oMath>
            </a14:m>
            <a:r>
              <a:t> households are being born, and population grows at an exogenous rate </a:t>
            </a:r>
            <a14:m>
              <m:oMath>
                <m:r>
                  <a:rPr xmlns:a="http://schemas.openxmlformats.org/drawingml/2006/main" sz="2350" i="1">
                    <a:solidFill>
                      <a:srgbClr val="414040"/>
                    </a:solidFill>
                    <a:latin typeface="Cambria Math" panose="02040503050406030204" pitchFamily="18" charset="0"/>
                  </a:rPr>
                  <m:t>n</m:t>
                </m:r>
              </m:oMath>
            </a14:m>
            <a:r>
              <a:t>. Thus,</a:t>
            </a:r>
          </a:p>
          <a:p>
            <a:pPr defTabSz="321310">
              <a:spcBef>
                <a:spcPts val="1300"/>
              </a:spcBef>
              <a:defRPr sz="1980"/>
            </a:pPr>
            <a:r>
              <a:t>                                                                             </a:t>
            </a:r>
            <a14:m>
              <m:oMath>
                <m:sSub>
                  <m:e>
                    <m:r>
                      <a:rPr xmlns:a="http://schemas.openxmlformats.org/drawingml/2006/main" sz="2200" i="1">
                        <a:solidFill>
                          <a:srgbClr val="414040"/>
                        </a:solidFill>
                        <a:latin typeface="Cambria Math" panose="02040503050406030204" pitchFamily="18" charset="0"/>
                      </a:rPr>
                      <m:t>L</m:t>
                    </m:r>
                  </m:e>
                  <m:sub>
                    <m:r>
                      <a:rPr xmlns:a="http://schemas.openxmlformats.org/drawingml/2006/main" sz="2200" i="1">
                        <a:solidFill>
                          <a:srgbClr val="414040"/>
                        </a:solidFill>
                        <a:latin typeface="Cambria Math" panose="02040503050406030204" pitchFamily="18" charset="0"/>
                      </a:rPr>
                      <m:t>t</m:t>
                    </m:r>
                  </m:sub>
                </m:sSub>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1</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n</m:t>
                </m:r>
                <m:r>
                  <a:rPr xmlns:a="http://schemas.openxmlformats.org/drawingml/2006/main" sz="2200" i="1">
                    <a:solidFill>
                      <a:srgbClr val="414040"/>
                    </a:solidFill>
                    <a:latin typeface="Cambria Math" panose="02040503050406030204" pitchFamily="18" charset="0"/>
                  </a:rPr>
                  <m:t>)</m:t>
                </m:r>
                <m:sSub>
                  <m:e>
                    <m:r>
                      <a:rPr xmlns:a="http://schemas.openxmlformats.org/drawingml/2006/main" sz="2200" i="1">
                        <a:solidFill>
                          <a:srgbClr val="414040"/>
                        </a:solidFill>
                        <a:latin typeface="Cambria Math" panose="02040503050406030204" pitchFamily="18" charset="0"/>
                      </a:rPr>
                      <m:t>L</m:t>
                    </m:r>
                  </m:e>
                  <m:sub>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1</m:t>
                    </m:r>
                  </m:sub>
                </m:sSub>
              </m:oMath>
            </a14:m>
          </a:p>
          <a:p>
            <a:pPr defTabSz="321310">
              <a:spcBef>
                <a:spcPts val="1300"/>
              </a:spcBef>
              <a:defRPr sz="1980"/>
            </a:pPr>
            <a:r>
              <a:t>The “young”, i.e., those in the first period of life, work, while the “old”, those in the second period of life, do not work. Thus, each household supplies a unit of labor when “young” and allocates labor income between consumption of the first period and savings. In the second period of life, “old” households consume their savings, plus interest on their savings. Thus, each generation chooses savings to solve a Fisherian problem.</a:t>
            </a:r>
          </a:p>
          <a:p>
            <a:pPr defTabSz="321310">
              <a:spcBef>
                <a:spcPts val="1300"/>
              </a:spcBef>
              <a:defRPr sz="1980"/>
            </a:pPr>
            <a:r>
              <a:t>The utility function of a household born in period </a:t>
            </a:r>
            <a14:m>
              <m:oMath>
                <m:r>
                  <a:rPr xmlns:a="http://schemas.openxmlformats.org/drawingml/2006/main" sz="2300" i="1">
                    <a:solidFill>
                      <a:srgbClr val="414040"/>
                    </a:solidFill>
                    <a:latin typeface="Cambria Math" panose="02040503050406030204" pitchFamily="18" charset="0"/>
                  </a:rPr>
                  <m:t>t</m:t>
                </m:r>
              </m:oMath>
            </a14:m>
            <a:r>
              <a:t> is defined by,</a:t>
            </a:r>
          </a:p>
          <a:p>
            <a:pPr defTabSz="321310">
              <a:spcBef>
                <a:spcPts val="1300"/>
              </a:spcBef>
              <a:defRPr sz="1980"/>
            </a:pPr>
            <a:r>
              <a:t>                                                                   </a:t>
            </a:r>
            <a14:m>
              <m:oMath>
                <m:sSub>
                  <m:e>
                    <m:r>
                      <a:rPr xmlns:a="http://schemas.openxmlformats.org/drawingml/2006/main" sz="2150" i="1">
                        <a:solidFill>
                          <a:srgbClr val="414040"/>
                        </a:solidFill>
                        <a:latin typeface="Cambria Math" panose="02040503050406030204" pitchFamily="18" charset="0"/>
                      </a:rPr>
                      <m:t>U</m:t>
                    </m:r>
                  </m:e>
                  <m:sub>
                    <m:r>
                      <a:rPr xmlns:a="http://schemas.openxmlformats.org/drawingml/2006/main" sz="2150" i="1">
                        <a:solidFill>
                          <a:srgbClr val="414040"/>
                        </a:solidFill>
                        <a:latin typeface="Cambria Math" panose="02040503050406030204" pitchFamily="18" charset="0"/>
                      </a:rPr>
                      <m:t>t</m:t>
                    </m:r>
                  </m:sub>
                </m:sSub>
                <m:r>
                  <a:rPr xmlns:a="http://schemas.openxmlformats.org/drawingml/2006/main" sz="2150" i="1">
                    <a:solidFill>
                      <a:srgbClr val="414040"/>
                    </a:solidFill>
                    <a:latin typeface="Cambria Math" panose="02040503050406030204" pitchFamily="18" charset="0"/>
                  </a:rPr>
                  <m:t>=</m:t>
                </m:r>
                <m:f>
                  <m:fPr>
                    <m:ctrlPr>
                      <a:rPr xmlns:a="http://schemas.openxmlformats.org/drawingml/2006/main" sz="2150" i="1">
                        <a:solidFill>
                          <a:srgbClr val="414040"/>
                        </a:solidFill>
                        <a:latin typeface="Cambria Math" panose="02040503050406030204" pitchFamily="18" charset="0"/>
                      </a:rPr>
                    </m:ctrlPr>
                    <m:type m:val="bar"/>
                  </m:fPr>
                  <m:num>
                    <m:sSubSup>
                      <m:e>
                        <m:r>
                          <a:rPr xmlns:a="http://schemas.openxmlformats.org/drawingml/2006/main" sz="2150" i="1">
                            <a:solidFill>
                              <a:srgbClr val="414040"/>
                            </a:solidFill>
                            <a:latin typeface="Cambria Math" panose="02040503050406030204" pitchFamily="18" charset="0"/>
                          </a:rPr>
                          <m:t>c</m:t>
                        </m:r>
                      </m:e>
                      <m:sub>
                        <m:sSub>
                          <m:e/>
                          <m:sub>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t</m:t>
                            </m:r>
                          </m:sub>
                        </m:sSub>
                      </m:sub>
                      <m:sup>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sup>
                    </m:sSubSup>
                  </m:num>
                  <m:den>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den>
                </m:f>
                <m:r>
                  <a:rPr xmlns:a="http://schemas.openxmlformats.org/drawingml/2006/main" sz="2150" i="1">
                    <a:solidFill>
                      <a:srgbClr val="414040"/>
                    </a:solidFill>
                    <a:latin typeface="Cambria Math" panose="02040503050406030204" pitchFamily="18" charset="0"/>
                  </a:rPr>
                  <m:t>+</m:t>
                </m:r>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1</m:t>
                    </m:r>
                  </m:num>
                  <m:den>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ρ</m:t>
                    </m:r>
                  </m:den>
                </m:f>
                <m:f>
                  <m:fPr>
                    <m:ctrlPr>
                      <a:rPr xmlns:a="http://schemas.openxmlformats.org/drawingml/2006/main" sz="2150" i="1">
                        <a:solidFill>
                          <a:srgbClr val="414040"/>
                        </a:solidFill>
                        <a:latin typeface="Cambria Math" panose="02040503050406030204" pitchFamily="18" charset="0"/>
                      </a:rPr>
                    </m:ctrlPr>
                    <m:type m:val="bar"/>
                  </m:fPr>
                  <m:num>
                    <m:sSubSup>
                      <m:e>
                        <m:r>
                          <a:rPr xmlns:a="http://schemas.openxmlformats.org/drawingml/2006/main" sz="2150" i="1">
                            <a:solidFill>
                              <a:srgbClr val="414040"/>
                            </a:solidFill>
                            <a:latin typeface="Cambria Math" panose="02040503050406030204" pitchFamily="18" charset="0"/>
                          </a:rPr>
                          <m:t>c</m:t>
                        </m:r>
                      </m:e>
                      <m:sub>
                        <m:sSub>
                          <m:e/>
                          <m:sub>
                            <m:r>
                              <a:rPr xmlns:a="http://schemas.openxmlformats.org/drawingml/2006/main" sz="2150" i="1">
                                <a:solidFill>
                                  <a:srgbClr val="414040"/>
                                </a:solidFill>
                                <a:latin typeface="Cambria Math" panose="02040503050406030204" pitchFamily="18" charset="0"/>
                              </a:rPr>
                              <m:t>2</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sub>
                        </m:sSub>
                      </m:sub>
                      <m:sup>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sup>
                    </m:sSubSup>
                  </m:num>
                  <m:den>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θ</m:t>
                    </m:r>
                  </m:den>
                </m:f>
              </m:oMath>
            </a14:m>
          </a:p>
          <a:p>
            <a:pPr defTabSz="321310">
              <a:spcBef>
                <a:spcPts val="1300"/>
              </a:spcBef>
              <a:defRPr sz="1980"/>
            </a:pPr>
            <a:r>
              <a:t>where, </a:t>
            </a:r>
            <a14:m>
              <m:oMath>
                <m:r>
                  <a:rPr xmlns:a="http://schemas.openxmlformats.org/drawingml/2006/main" sz="2250" i="1">
                    <a:solidFill>
                      <a:srgbClr val="414040"/>
                    </a:solidFill>
                    <a:latin typeface="Cambria Math" panose="02040503050406030204" pitchFamily="18" charset="0"/>
                  </a:rPr>
                  <m:t>0</m:t>
                </m:r>
                <m:r>
                  <a:rPr xmlns:a="http://schemas.openxmlformats.org/drawingml/2006/main" sz="2250" i="1">
                    <a:solidFill>
                      <a:srgbClr val="414040"/>
                    </a:solidFill>
                    <a:latin typeface="Cambria Math" panose="02040503050406030204" pitchFamily="18" charset="0"/>
                  </a:rPr>
                  <m:t>&lt;</m:t>
                </m:r>
                <m:r>
                  <a:rPr xmlns:a="http://schemas.openxmlformats.org/drawingml/2006/main" sz="2250" i="1">
                    <a:solidFill>
                      <a:srgbClr val="414040"/>
                    </a:solidFill>
                    <a:latin typeface="Cambria Math" panose="02040503050406030204" pitchFamily="18" charset="0"/>
                  </a:rPr>
                  <m:t>θ</m:t>
                </m:r>
                <m:r>
                  <a:rPr xmlns:a="http://schemas.openxmlformats.org/drawingml/2006/main" sz="2250" i="1">
                    <a:solidFill>
                      <a:srgbClr val="414040"/>
                    </a:solidFill>
                    <a:latin typeface="Cambria Math" panose="02040503050406030204" pitchFamily="18" charset="0"/>
                  </a:rPr>
                  <m:t>&lt;</m:t>
                </m:r>
                <m:r>
                  <a:rPr xmlns:a="http://schemas.openxmlformats.org/drawingml/2006/main" sz="2250" i="1">
                    <a:solidFill>
                      <a:srgbClr val="414040"/>
                    </a:solidFill>
                    <a:latin typeface="Cambria Math" panose="02040503050406030204" pitchFamily="18" charset="0"/>
                  </a:rPr>
                  <m:t>1</m:t>
                </m:r>
              </m:oMath>
            </a14:m>
            <a:r>
              <a:t> , </a:t>
            </a:r>
            <a14:m>
              <m:oMath>
                <m:r>
                  <a:rPr xmlns:a="http://schemas.openxmlformats.org/drawingml/2006/main" sz="2200" i="1">
                    <a:solidFill>
                      <a:srgbClr val="414040"/>
                    </a:solidFill>
                    <a:latin typeface="Cambria Math" panose="02040503050406030204" pitchFamily="18" charset="0"/>
                  </a:rPr>
                  <m:t>ρ</m:t>
                </m:r>
                <m:r>
                  <a:rPr xmlns:a="http://schemas.openxmlformats.org/drawingml/2006/main" sz="2200" i="1">
                    <a:solidFill>
                      <a:srgbClr val="414040"/>
                    </a:solidFill>
                    <a:latin typeface="Cambria Math" panose="02040503050406030204" pitchFamily="18" charset="0"/>
                  </a:rPr>
                  <m:t>&gt;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1</m:t>
                </m:r>
              </m:oMath>
            </a14:m>
            <a:r>
              <a:t> , and </a:t>
            </a:r>
            <a14:m>
              <m:oMath>
                <m:sSub>
                  <m:e>
                    <m:r>
                      <a:rPr xmlns:a="http://schemas.openxmlformats.org/drawingml/2006/main" sz="2250" i="1">
                        <a:solidFill>
                          <a:srgbClr val="414040"/>
                        </a:solidFill>
                        <a:latin typeface="Cambria Math" panose="02040503050406030204" pitchFamily="18" charset="0"/>
                      </a:rPr>
                      <m:t>c</m:t>
                    </m:r>
                  </m:e>
                  <m:sub>
                    <m:r>
                      <a:rPr xmlns:a="http://schemas.openxmlformats.org/drawingml/2006/main" sz="2250" i="1">
                        <a:solidFill>
                          <a:srgbClr val="414040"/>
                        </a:solidFill>
                        <a:latin typeface="Cambria Math" panose="02040503050406030204" pitchFamily="18" charset="0"/>
                      </a:rPr>
                      <m:t>1</m:t>
                    </m:r>
                    <m:r>
                      <a:rPr xmlns:a="http://schemas.openxmlformats.org/drawingml/2006/main" sz="2250" i="1">
                        <a:solidFill>
                          <a:srgbClr val="414040"/>
                        </a:solidFill>
                        <a:latin typeface="Cambria Math" panose="02040503050406030204" pitchFamily="18" charset="0"/>
                      </a:rPr>
                      <m:t>t</m:t>
                    </m:r>
                  </m:sub>
                </m:sSub>
                <m:r>
                  <a:rPr xmlns:a="http://schemas.openxmlformats.org/drawingml/2006/main" sz="2250" i="1">
                    <a:solidFill>
                      <a:srgbClr val="414040"/>
                    </a:solidFill>
                    <a:latin typeface="Cambria Math" panose="02040503050406030204" pitchFamily="18" charset="0"/>
                  </a:rPr>
                  <m:t>,</m:t>
                </m:r>
                <m:sSub>
                  <m:e>
                    <m:r>
                      <a:rPr xmlns:a="http://schemas.openxmlformats.org/drawingml/2006/main" sz="2250" i="1">
                        <a:solidFill>
                          <a:srgbClr val="414040"/>
                        </a:solidFill>
                        <a:latin typeface="Cambria Math" panose="02040503050406030204" pitchFamily="18" charset="0"/>
                      </a:rPr>
                      <m:t>c</m:t>
                    </m:r>
                  </m:e>
                  <m:sub>
                    <m:r>
                      <a:rPr xmlns:a="http://schemas.openxmlformats.org/drawingml/2006/main" sz="2250" i="1">
                        <a:solidFill>
                          <a:srgbClr val="414040"/>
                        </a:solidFill>
                        <a:latin typeface="Cambria Math" panose="02040503050406030204" pitchFamily="18" charset="0"/>
                      </a:rPr>
                      <m:t>2</m:t>
                    </m:r>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sub>
                </m:sSub>
              </m:oMath>
            </a14:m>
            <a:r>
              <a:t> denote consumption in the first and second period of life respectively.</a:t>
            </a:r>
          </a:p>
          <a:p>
            <a:pPr defTabSz="321310">
              <a:spcBef>
                <a:spcPts val="1300"/>
              </a:spcBef>
              <a:defRPr sz="1980"/>
            </a:pPr>
            <a:r>
              <a:t>This is a constant elasticity of intertemporal substitution (CEIS) utility function. </a:t>
            </a:r>
            <a14:m>
              <m:oMath>
                <m:r>
                  <a:rPr xmlns:a="http://schemas.openxmlformats.org/drawingml/2006/main" sz="2200" i="1">
                    <a:solidFill>
                      <a:srgbClr val="414040"/>
                    </a:solidFill>
                    <a:latin typeface="Cambria Math" panose="02040503050406030204" pitchFamily="18" charset="0"/>
                  </a:rPr>
                  <m:t>θ</m:t>
                </m:r>
              </m:oMath>
            </a14:m>
            <a:r>
              <a:t> is the coefficient of constant relative risk aversion, and </a:t>
            </a:r>
            <a14:m>
              <m:oMath>
                <m:f>
                  <m:fPr>
                    <m:ctrlPr>
                      <a:rPr xmlns:a="http://schemas.openxmlformats.org/drawingml/2006/main" sz="2300" i="1">
                        <a:solidFill>
                          <a:srgbClr val="414040"/>
                        </a:solidFill>
                        <a:latin typeface="Cambria Math" panose="02040503050406030204" pitchFamily="18" charset="0"/>
                      </a:rPr>
                    </m:ctrlPr>
                    <m:type m:val="lin"/>
                  </m:fPr>
                  <m:num>
                    <m:r>
                      <a:rPr xmlns:a="http://schemas.openxmlformats.org/drawingml/2006/main" sz="2300" i="1">
                        <a:solidFill>
                          <a:srgbClr val="414040"/>
                        </a:solidFill>
                        <a:latin typeface="Cambria Math" panose="02040503050406030204" pitchFamily="18" charset="0"/>
                      </a:rPr>
                      <m:t>1</m:t>
                    </m:r>
                  </m:num>
                  <m:den>
                    <m:r>
                      <a:rPr xmlns:a="http://schemas.openxmlformats.org/drawingml/2006/main" sz="2300" i="1">
                        <a:solidFill>
                          <a:srgbClr val="414040"/>
                        </a:solidFill>
                        <a:latin typeface="Cambria Math" panose="02040503050406030204" pitchFamily="18" charset="0"/>
                      </a:rPr>
                      <m:t>θ</m:t>
                    </m:r>
                  </m:den>
                </m:f>
              </m:oMath>
            </a14:m>
            <a:r>
              <a:t> is the constant elasticity of  intertemporal substitution of consumption. </a:t>
            </a:r>
            <a:endParaRPr sz="3600"/>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Markets and the Behavior of Households"/>
          <p:cNvSpPr txBox="1"/>
          <p:nvPr>
            <p:ph type="title"/>
          </p:nvPr>
        </p:nvSpPr>
        <p:spPr>
          <a:prstGeom prst="rect">
            <a:avLst/>
          </a:prstGeom>
        </p:spPr>
        <p:txBody>
          <a:bodyPr/>
          <a:lstStyle>
            <a:lvl1pPr defTabSz="514095">
              <a:spcBef>
                <a:spcPts val="1400"/>
              </a:spcBef>
              <a:defRPr sz="6160"/>
            </a:lvl1pPr>
          </a:lstStyle>
          <a:p>
            <a:pPr/>
            <a:r>
              <a:t>Markets and the Behavior of Households</a:t>
            </a:r>
          </a:p>
        </p:txBody>
      </p:sp>
      <p:sp>
        <p:nvSpPr>
          <p:cNvPr id="168" name="Slide Number"/>
          <p:cNvSpPr txBox="1"/>
          <p:nvPr>
            <p:ph type="sldNum" sz="quarter" idx="2"/>
          </p:nvPr>
        </p:nvSpPr>
        <p:spPr>
          <a:xfrm>
            <a:off x="12383168"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9" name="Production takes place by many competitive firms, each with the same production function. Output, capital and labor markets are competitive. Capital and labor are paid their marginal products, and, because of constant returns to scale, firms make zero pr"/>
          <p:cNvSpPr txBox="1"/>
          <p:nvPr>
            <p:ph type="body" idx="1"/>
          </p:nvPr>
        </p:nvSpPr>
        <p:spPr>
          <a:prstGeom prst="rect">
            <a:avLst/>
          </a:prstGeom>
        </p:spPr>
        <p:txBody>
          <a:bodyPr/>
          <a:lstStyle/>
          <a:p>
            <a:pPr defTabSz="262889">
              <a:spcBef>
                <a:spcPts val="1000"/>
              </a:spcBef>
              <a:defRPr sz="1619"/>
            </a:pPr>
            <a:r>
              <a:t>Production takes place by many competitive firms, each with the same production function. Output, capital and labor markets are competitive. Capital and labor are paid their marginal products, and, because of constant returns to scale, firms make zero profits. The real interest rate and the real wage are determined by,</a:t>
            </a:r>
          </a:p>
          <a:p>
            <a:pPr defTabSz="262889">
              <a:spcBef>
                <a:spcPts val="1000"/>
              </a:spcBef>
              <a:defRPr sz="1619"/>
            </a:pPr>
            <a:r>
              <a:t>                                                                                              </a:t>
            </a:r>
            <a14:m>
              <m:oMath>
                <m:sSub>
                  <m:e>
                    <m:r>
                      <a:rPr xmlns:a="http://schemas.openxmlformats.org/drawingml/2006/main" sz="1850" i="1">
                        <a:solidFill>
                          <a:srgbClr val="414040"/>
                        </a:solidFill>
                        <a:latin typeface="Cambria Math" panose="02040503050406030204" pitchFamily="18" charset="0"/>
                      </a:rPr>
                      <m:t>r</m:t>
                    </m:r>
                  </m:e>
                  <m:sub>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A</m:t>
                </m:r>
                <m:sSup>
                  <m:e>
                    <m:r>
                      <a:rPr xmlns:a="http://schemas.openxmlformats.org/drawingml/2006/main" sz="1850" i="1">
                        <a:solidFill>
                          <a:srgbClr val="414040"/>
                        </a:solidFill>
                        <a:latin typeface="Cambria Math" panose="02040503050406030204" pitchFamily="18" charset="0"/>
                      </a:rPr>
                      <m:t>f</m:t>
                    </m:r>
                  </m:e>
                  <m:sup>
                    <m:r>
                      <a:rPr xmlns:a="http://schemas.openxmlformats.org/drawingml/2006/main" sz="1850" i="1">
                        <a:solidFill>
                          <a:srgbClr val="414040"/>
                        </a:solidFill>
                        <a:latin typeface="Cambria Math" panose="02040503050406030204" pitchFamily="18" charset="0"/>
                      </a:rPr>
                      <m:t>′</m:t>
                    </m:r>
                  </m:sup>
                </m:sSup>
                <m:r>
                  <a:rPr xmlns:a="http://schemas.openxmlformats.org/drawingml/2006/main" sz="1850" i="1">
                    <a:solidFill>
                      <a:srgbClr val="414040"/>
                    </a:solidFill>
                    <a:latin typeface="Cambria Math" panose="02040503050406030204" pitchFamily="18" charset="0"/>
                  </a:rPr>
                  <m:t>(</m:t>
                </m:r>
                <m:sSub>
                  <m:e>
                    <m:r>
                      <a:rPr xmlns:a="http://schemas.openxmlformats.org/drawingml/2006/main" sz="1850" i="1">
                        <a:solidFill>
                          <a:srgbClr val="414040"/>
                        </a:solidFill>
                        <a:latin typeface="Cambria Math" panose="02040503050406030204" pitchFamily="18" charset="0"/>
                      </a:rPr>
                      <m:t>k</m:t>
                    </m:r>
                  </m:e>
                  <m:sub>
                    <m:r>
                      <a:rPr xmlns:a="http://schemas.openxmlformats.org/drawingml/2006/main" sz="1850" i="1">
                        <a:solidFill>
                          <a:srgbClr val="414040"/>
                        </a:solidFill>
                        <a:latin typeface="Cambria Math" panose="02040503050406030204" pitchFamily="18" charset="0"/>
                      </a:rPr>
                      <m:t>t</m:t>
                    </m:r>
                  </m:sub>
                </m:sSub>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δ</m:t>
                </m:r>
              </m:oMath>
            </a14:m>
          </a:p>
          <a:p>
            <a:pPr defTabSz="262889">
              <a:spcBef>
                <a:spcPts val="1000"/>
              </a:spcBef>
              <a:defRPr sz="1619"/>
            </a:pPr>
            <a:r>
              <a:t>                                                                                         </a:t>
            </a:r>
            <a14:m>
              <m:oMath>
                <m:sSub>
                  <m:e>
                    <m:r>
                      <a:rPr xmlns:a="http://schemas.openxmlformats.org/drawingml/2006/main" sz="1900" i="1">
                        <a:solidFill>
                          <a:srgbClr val="414040"/>
                        </a:solidFill>
                        <a:latin typeface="Cambria Math" panose="02040503050406030204" pitchFamily="18" charset="0"/>
                      </a:rPr>
                      <m:t>w</m:t>
                    </m:r>
                  </m:e>
                  <m:sub>
                    <m:r>
                      <a:rPr xmlns:a="http://schemas.openxmlformats.org/drawingml/2006/main" sz="1900" i="1">
                        <a:solidFill>
                          <a:srgbClr val="414040"/>
                        </a:solidFill>
                        <a:latin typeface="Cambria Math" panose="02040503050406030204" pitchFamily="18" charset="0"/>
                      </a:rPr>
                      <m:t>t</m:t>
                    </m:r>
                  </m:sub>
                </m:sSub>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A</m:t>
                </m:r>
                <m:r>
                  <a:rPr xmlns:a="http://schemas.openxmlformats.org/drawingml/2006/main" sz="1900" i="1">
                    <a:solidFill>
                      <a:srgbClr val="414040"/>
                    </a:solidFill>
                    <a:latin typeface="Cambria Math" panose="02040503050406030204" pitchFamily="18" charset="0"/>
                  </a:rPr>
                  <m:t>f</m:t>
                </m:r>
                <m:r>
                  <a:rPr xmlns:a="http://schemas.openxmlformats.org/drawingml/2006/main" sz="1900" i="1">
                    <a:solidFill>
                      <a:srgbClr val="414040"/>
                    </a:solidFill>
                    <a:latin typeface="Cambria Math" panose="02040503050406030204" pitchFamily="18" charset="0"/>
                  </a:rPr>
                  <m:t>(</m:t>
                </m:r>
                <m:sSub>
                  <m:e>
                    <m:r>
                      <a:rPr xmlns:a="http://schemas.openxmlformats.org/drawingml/2006/main" sz="1900" i="1">
                        <a:solidFill>
                          <a:srgbClr val="414040"/>
                        </a:solidFill>
                        <a:latin typeface="Cambria Math" panose="02040503050406030204" pitchFamily="18" charset="0"/>
                      </a:rPr>
                      <m:t>k</m:t>
                    </m:r>
                  </m:e>
                  <m:sub>
                    <m:r>
                      <a:rPr xmlns:a="http://schemas.openxmlformats.org/drawingml/2006/main" sz="1900" i="1">
                        <a:solidFill>
                          <a:srgbClr val="414040"/>
                        </a:solidFill>
                        <a:latin typeface="Cambria Math" panose="02040503050406030204" pitchFamily="18" charset="0"/>
                      </a:rPr>
                      <m:t>t</m:t>
                    </m:r>
                  </m:sub>
                </m:sSub>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sSub>
                  <m:e>
                    <m:r>
                      <a:rPr xmlns:a="http://schemas.openxmlformats.org/drawingml/2006/main" sz="1900" i="1">
                        <a:solidFill>
                          <a:srgbClr val="414040"/>
                        </a:solidFill>
                        <a:latin typeface="Cambria Math" panose="02040503050406030204" pitchFamily="18" charset="0"/>
                      </a:rPr>
                      <m:t>k</m:t>
                    </m:r>
                  </m:e>
                  <m:sub>
                    <m:r>
                      <a:rPr xmlns:a="http://schemas.openxmlformats.org/drawingml/2006/main" sz="1900" i="1">
                        <a:solidFill>
                          <a:srgbClr val="414040"/>
                        </a:solidFill>
                        <a:latin typeface="Cambria Math" panose="02040503050406030204" pitchFamily="18" charset="0"/>
                      </a:rPr>
                      <m:t>t</m:t>
                    </m:r>
                  </m:sub>
                </m:sSub>
                <m:r>
                  <a:rPr xmlns:a="http://schemas.openxmlformats.org/drawingml/2006/main" sz="1900" i="1">
                    <a:solidFill>
                      <a:srgbClr val="414040"/>
                    </a:solidFill>
                    <a:latin typeface="Cambria Math" panose="02040503050406030204" pitchFamily="18" charset="0"/>
                  </a:rPr>
                  <m:t>A</m:t>
                </m:r>
                <m:sSup>
                  <m:e>
                    <m:r>
                      <a:rPr xmlns:a="http://schemas.openxmlformats.org/drawingml/2006/main" sz="1900" i="1">
                        <a:solidFill>
                          <a:srgbClr val="414040"/>
                        </a:solidFill>
                        <a:latin typeface="Cambria Math" panose="02040503050406030204" pitchFamily="18" charset="0"/>
                      </a:rPr>
                      <m:t>f</m:t>
                    </m:r>
                  </m:e>
                  <m:sup>
                    <m:r>
                      <a:rPr xmlns:a="http://schemas.openxmlformats.org/drawingml/2006/main" sz="1900" i="1">
                        <a:solidFill>
                          <a:srgbClr val="414040"/>
                        </a:solidFill>
                        <a:latin typeface="Cambria Math" panose="02040503050406030204" pitchFamily="18" charset="0"/>
                      </a:rPr>
                      <m:t>′</m:t>
                    </m:r>
                  </m:sup>
                </m:sSup>
                <m:r>
                  <a:rPr xmlns:a="http://schemas.openxmlformats.org/drawingml/2006/main" sz="1900" i="1">
                    <a:solidFill>
                      <a:srgbClr val="414040"/>
                    </a:solidFill>
                    <a:latin typeface="Cambria Math" panose="02040503050406030204" pitchFamily="18" charset="0"/>
                  </a:rPr>
                  <m:t>(</m:t>
                </m:r>
                <m:sSub>
                  <m:e>
                    <m:r>
                      <a:rPr xmlns:a="http://schemas.openxmlformats.org/drawingml/2006/main" sz="1900" i="1">
                        <a:solidFill>
                          <a:srgbClr val="414040"/>
                        </a:solidFill>
                        <a:latin typeface="Cambria Math" panose="02040503050406030204" pitchFamily="18" charset="0"/>
                      </a:rPr>
                      <m:t>k</m:t>
                    </m:r>
                  </m:e>
                  <m:sub>
                    <m:r>
                      <a:rPr xmlns:a="http://schemas.openxmlformats.org/drawingml/2006/main" sz="1900" i="1">
                        <a:solidFill>
                          <a:srgbClr val="414040"/>
                        </a:solidFill>
                        <a:latin typeface="Cambria Math" panose="02040503050406030204" pitchFamily="18" charset="0"/>
                      </a:rPr>
                      <m:t>t</m:t>
                    </m:r>
                  </m:sub>
                </m:sSub>
                <m:r>
                  <a:rPr xmlns:a="http://schemas.openxmlformats.org/drawingml/2006/main" sz="1900" i="1">
                    <a:solidFill>
                      <a:srgbClr val="414040"/>
                    </a:solidFill>
                    <a:latin typeface="Cambria Math" panose="02040503050406030204" pitchFamily="18" charset="0"/>
                  </a:rPr>
                  <m:t>)</m:t>
                </m:r>
              </m:oMath>
            </a14:m>
          </a:p>
          <a:p>
            <a:pPr defTabSz="262889">
              <a:spcBef>
                <a:spcPts val="1000"/>
              </a:spcBef>
              <a:defRPr sz="1619"/>
            </a:pPr>
            <a:r>
              <a:t>where </a:t>
            </a:r>
            <a14:m>
              <m:oMath>
                <m:r>
                  <a:rPr xmlns:a="http://schemas.openxmlformats.org/drawingml/2006/main" sz="1950" i="1">
                    <a:solidFill>
                      <a:srgbClr val="414040"/>
                    </a:solidFill>
                    <a:latin typeface="Cambria Math" panose="02040503050406030204" pitchFamily="18" charset="0"/>
                  </a:rPr>
                  <m:t>A</m:t>
                </m:r>
                <m:sSup>
                  <m:e>
                    <m:r>
                      <a:rPr xmlns:a="http://schemas.openxmlformats.org/drawingml/2006/main" sz="1950" i="1">
                        <a:solidFill>
                          <a:srgbClr val="414040"/>
                        </a:solidFill>
                        <a:latin typeface="Cambria Math" panose="02040503050406030204" pitchFamily="18" charset="0"/>
                      </a:rPr>
                      <m:t>f</m:t>
                    </m:r>
                  </m:e>
                  <m:sup>
                    <m:r>
                      <a:rPr xmlns:a="http://schemas.openxmlformats.org/drawingml/2006/main" sz="1950" i="1">
                        <a:solidFill>
                          <a:srgbClr val="414040"/>
                        </a:solidFill>
                        <a:latin typeface="Cambria Math" panose="02040503050406030204" pitchFamily="18" charset="0"/>
                      </a:rPr>
                      <m:t>′</m:t>
                    </m:r>
                  </m:sup>
                </m:sSup>
                <m:r>
                  <a:rPr xmlns:a="http://schemas.openxmlformats.org/drawingml/2006/main" sz="1950" i="1">
                    <a:solidFill>
                      <a:srgbClr val="414040"/>
                    </a:solidFill>
                    <a:latin typeface="Cambria Math" panose="02040503050406030204" pitchFamily="18" charset="0"/>
                  </a:rPr>
                  <m:t>(</m:t>
                </m:r>
                <m:sSub>
                  <m:e>
                    <m:r>
                      <a:rPr xmlns:a="http://schemas.openxmlformats.org/drawingml/2006/main" sz="1950" i="1">
                        <a:solidFill>
                          <a:srgbClr val="414040"/>
                        </a:solidFill>
                        <a:latin typeface="Cambria Math" panose="02040503050406030204" pitchFamily="18" charset="0"/>
                      </a:rPr>
                      <m:t>k</m:t>
                    </m:r>
                  </m:e>
                  <m:sub>
                    <m:r>
                      <a:rPr xmlns:a="http://schemas.openxmlformats.org/drawingml/2006/main" sz="1950" i="1">
                        <a:solidFill>
                          <a:srgbClr val="414040"/>
                        </a:solidFill>
                        <a:latin typeface="Cambria Math" panose="02040503050406030204" pitchFamily="18" charset="0"/>
                      </a:rPr>
                      <m:t>t</m:t>
                    </m:r>
                  </m:sub>
                </m:sSub>
                <m:r>
                  <a:rPr xmlns:a="http://schemas.openxmlformats.org/drawingml/2006/main" sz="1950" i="1">
                    <a:solidFill>
                      <a:srgbClr val="414040"/>
                    </a:solidFill>
                    <a:latin typeface="Cambria Math" panose="02040503050406030204" pitchFamily="18" charset="0"/>
                  </a:rPr>
                  <m:t>)</m:t>
                </m:r>
              </m:oMath>
            </a14:m>
            <a:r>
              <a:t> is the marginal product of capital.</a:t>
            </a:r>
          </a:p>
          <a:p>
            <a:pPr defTabSz="262889">
              <a:spcBef>
                <a:spcPts val="1000"/>
              </a:spcBef>
              <a:defRPr sz="1619"/>
            </a:pPr>
            <a:r>
              <a:t>Each ‘young’ household allocates its labor income </a:t>
            </a:r>
            <a14:m>
              <m:oMath>
                <m:sSub>
                  <m:e>
                    <m:r>
                      <a:rPr xmlns:a="http://schemas.openxmlformats.org/drawingml/2006/main" sz="1800" i="1">
                        <a:solidFill>
                          <a:srgbClr val="414040"/>
                        </a:solidFill>
                        <a:latin typeface="Cambria Math" panose="02040503050406030204" pitchFamily="18" charset="0"/>
                      </a:rPr>
                      <m:t>w</m:t>
                    </m:r>
                  </m:e>
                  <m:sub>
                    <m:r>
                      <a:rPr xmlns:a="http://schemas.openxmlformats.org/drawingml/2006/main" sz="1800" i="1">
                        <a:solidFill>
                          <a:srgbClr val="414040"/>
                        </a:solidFill>
                        <a:latin typeface="Cambria Math" panose="02040503050406030204" pitchFamily="18" charset="0"/>
                      </a:rPr>
                      <m:t>t</m:t>
                    </m:r>
                  </m:sub>
                </m:sSub>
                <m:sSub>
                  <m:e>
                    <m:r>
                      <a:rPr xmlns:a="http://schemas.openxmlformats.org/drawingml/2006/main" sz="1800" i="1">
                        <a:solidFill>
                          <a:srgbClr val="414040"/>
                        </a:solidFill>
                        <a:latin typeface="Cambria Math" panose="02040503050406030204" pitchFamily="18" charset="0"/>
                      </a:rPr>
                      <m:t>h</m:t>
                    </m:r>
                  </m:e>
                  <m:sub>
                    <m:r>
                      <a:rPr xmlns:a="http://schemas.openxmlformats.org/drawingml/2006/main" sz="1800" i="1">
                        <a:solidFill>
                          <a:srgbClr val="414040"/>
                        </a:solidFill>
                        <a:latin typeface="Cambria Math" panose="02040503050406030204" pitchFamily="18" charset="0"/>
                      </a:rPr>
                      <m:t>t</m:t>
                    </m:r>
                  </m:sub>
                </m:sSub>
              </m:oMath>
            </a14:m>
            <a:r>
              <a:t> between consumption and savings. As a result, the capital stock of period </a:t>
            </a:r>
            <a:r>
              <a:rPr i="1"/>
              <a:t>t+1</a:t>
            </a:r>
            <a:r>
              <a:t> is equal to the aggregate savings of period </a:t>
            </a:r>
            <a:r>
              <a:rPr i="1"/>
              <a:t>t</a:t>
            </a:r>
            <a:r>
              <a:t>.</a:t>
            </a:r>
          </a:p>
          <a:p>
            <a:pPr defTabSz="262889">
              <a:spcBef>
                <a:spcPts val="1000"/>
              </a:spcBef>
              <a:defRPr sz="1619"/>
            </a:pPr>
            <a:r>
              <a:t>                                                                                             </a:t>
            </a:r>
            <a14:m>
              <m:oMath>
                <m:sSub>
                  <m:e>
                    <m:r>
                      <a:rPr xmlns:a="http://schemas.openxmlformats.org/drawingml/2006/main" sz="1800" i="1">
                        <a:solidFill>
                          <a:srgbClr val="414040"/>
                        </a:solidFill>
                        <a:latin typeface="Cambria Math" panose="02040503050406030204" pitchFamily="18" charset="0"/>
                      </a:rPr>
                      <m:t>K</m:t>
                    </m:r>
                  </m:e>
                  <m:sub>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sub>
                </m:sSub>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L</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w</m:t>
                    </m:r>
                  </m:e>
                  <m:sub>
                    <m:r>
                      <a:rPr xmlns:a="http://schemas.openxmlformats.org/drawingml/2006/main" sz="1800" i="1">
                        <a:solidFill>
                          <a:srgbClr val="414040"/>
                        </a:solidFill>
                        <a:latin typeface="Cambria Math" panose="02040503050406030204" pitchFamily="18" charset="0"/>
                      </a:rPr>
                      <m:t>t</m:t>
                    </m:r>
                  </m:sub>
                </m:sSub>
                <m:sSub>
                  <m:e>
                    <m:r>
                      <a:rPr xmlns:a="http://schemas.openxmlformats.org/drawingml/2006/main" sz="1800" i="1">
                        <a:solidFill>
                          <a:srgbClr val="414040"/>
                        </a:solidFill>
                        <a:latin typeface="Cambria Math" panose="02040503050406030204" pitchFamily="18" charset="0"/>
                      </a:rPr>
                      <m:t>h</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c</m:t>
                    </m:r>
                  </m:e>
                  <m:sub>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oMath>
            </a14:m>
          </a:p>
          <a:p>
            <a:pPr defTabSz="262889">
              <a:spcBef>
                <a:spcPts val="1000"/>
              </a:spcBef>
              <a:defRPr sz="1619"/>
            </a:pPr>
            <a:r>
              <a:t>This capital stock is combined in production with the labor supplied by the generation born in period </a:t>
            </a:r>
            <a:r>
              <a:rPr i="1"/>
              <a:t>t+1</a:t>
            </a:r>
            <a:r>
              <a:t>, and the economy continues from period to period.</a:t>
            </a:r>
          </a:p>
          <a:p>
            <a:pPr defTabSz="262889">
              <a:spcBef>
                <a:spcPts val="1000"/>
              </a:spcBef>
              <a:defRPr sz="1619"/>
            </a:pPr>
            <a:r>
              <a:t>In the second period of life, the household born in period </a:t>
            </a:r>
            <a:r>
              <a:rPr i="1"/>
              <a:t>t</a:t>
            </a:r>
            <a:r>
              <a:t>, consumes all its interest income, plus the savings it has accumulated in the first period of life. Thus, consumption in the second period of life, of a household born in period </a:t>
            </a:r>
            <a:r>
              <a:rPr i="1"/>
              <a:t>t</a:t>
            </a:r>
            <a:r>
              <a:t>, is given by,</a:t>
            </a:r>
          </a:p>
          <a:p>
            <a:pPr defTabSz="262889">
              <a:spcBef>
                <a:spcPts val="1000"/>
              </a:spcBef>
              <a:defRPr sz="1619"/>
            </a:pPr>
            <a:r>
              <a:t>                                                                                      </a:t>
            </a:r>
            <a14:m>
              <m:oMath>
                <m:sSub>
                  <m:e>
                    <m:r>
                      <a:rPr xmlns:a="http://schemas.openxmlformats.org/drawingml/2006/main" sz="1800" i="1">
                        <a:solidFill>
                          <a:srgbClr val="414040"/>
                        </a:solidFill>
                        <a:latin typeface="Cambria Math" panose="02040503050406030204" pitchFamily="18" charset="0"/>
                      </a:rPr>
                      <m:t>c</m:t>
                    </m:r>
                  </m:e>
                  <m:sub>
                    <m:r>
                      <a:rPr xmlns:a="http://schemas.openxmlformats.org/drawingml/2006/main" sz="1800" i="1">
                        <a:solidFill>
                          <a:srgbClr val="414040"/>
                        </a:solidFill>
                        <a:latin typeface="Cambria Math" panose="02040503050406030204" pitchFamily="18" charset="0"/>
                      </a:rPr>
                      <m:t>2</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r</m:t>
                    </m:r>
                  </m:e>
                  <m:sub>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1</m:t>
                    </m:r>
                  </m:sub>
                </m:sSub>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w</m:t>
                    </m:r>
                  </m:e>
                  <m:sub>
                    <m:r>
                      <a:rPr xmlns:a="http://schemas.openxmlformats.org/drawingml/2006/main" sz="1800" i="1">
                        <a:solidFill>
                          <a:srgbClr val="414040"/>
                        </a:solidFill>
                        <a:latin typeface="Cambria Math" panose="02040503050406030204" pitchFamily="18" charset="0"/>
                      </a:rPr>
                      <m:t>t</m:t>
                    </m:r>
                  </m:sub>
                </m:sSub>
                <m:sSub>
                  <m:e>
                    <m:r>
                      <a:rPr xmlns:a="http://schemas.openxmlformats.org/drawingml/2006/main" sz="1800" i="1">
                        <a:solidFill>
                          <a:srgbClr val="414040"/>
                        </a:solidFill>
                        <a:latin typeface="Cambria Math" panose="02040503050406030204" pitchFamily="18" charset="0"/>
                      </a:rPr>
                      <m:t>h</m:t>
                    </m:r>
                  </m:e>
                  <m:sub>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sSub>
                  <m:e>
                    <m:r>
                      <a:rPr xmlns:a="http://schemas.openxmlformats.org/drawingml/2006/main" sz="1800" i="1">
                        <a:solidFill>
                          <a:srgbClr val="414040"/>
                        </a:solidFill>
                        <a:latin typeface="Cambria Math" panose="02040503050406030204" pitchFamily="18" charset="0"/>
                      </a:rPr>
                      <m:t>c</m:t>
                    </m:r>
                  </m:e>
                  <m:sub>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t</m:t>
                    </m:r>
                  </m:sub>
                </m:sSub>
                <m:r>
                  <a:rPr xmlns:a="http://schemas.openxmlformats.org/drawingml/2006/main" sz="1800" i="1">
                    <a:solidFill>
                      <a:srgbClr val="414040"/>
                    </a:solidFill>
                    <a:latin typeface="Cambria Math" panose="02040503050406030204" pitchFamily="18" charset="0"/>
                  </a:rPr>
                  <m:t>)</m:t>
                </m:r>
              </m:oMath>
            </a14:m>
          </a:p>
          <a:p>
            <a:pPr defTabSz="262889">
              <a:spcBef>
                <a:spcPts val="1000"/>
              </a:spcBef>
              <a:defRPr sz="1619"/>
            </a:pPr>
            <a:r>
              <a:t>This can be rewritten in the form of the usual intertemporal budget constraint, that the present value of consumption is equal to household wealth, which is none other than first period labor income.</a:t>
            </a:r>
          </a:p>
          <a:p>
            <a:pPr defTabSz="262889">
              <a:spcBef>
                <a:spcPts val="1000"/>
              </a:spcBef>
              <a:defRPr sz="1619"/>
            </a:pPr>
            <a:r>
              <a:t>                                                                                               </a:t>
            </a:r>
            <a14:m>
              <m:oMath>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2</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r</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den>
                </m:f>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w</m:t>
                    </m:r>
                  </m:e>
                  <m:sub>
                    <m:r>
                      <a:rPr xmlns:a="http://schemas.openxmlformats.org/drawingml/2006/main" sz="1750" i="1">
                        <a:solidFill>
                          <a:srgbClr val="414040"/>
                        </a:solidFill>
                        <a:latin typeface="Cambria Math" panose="02040503050406030204" pitchFamily="18" charset="0"/>
                      </a:rPr>
                      <m:t>t</m:t>
                    </m:r>
                  </m:sub>
                </m:sSub>
                <m:sSub>
                  <m:e>
                    <m:r>
                      <a:rPr xmlns:a="http://schemas.openxmlformats.org/drawingml/2006/main" sz="1750" i="1">
                        <a:solidFill>
                          <a:srgbClr val="414040"/>
                        </a:solidFill>
                        <a:latin typeface="Cambria Math" panose="02040503050406030204" pitchFamily="18" charset="0"/>
                      </a:rPr>
                      <m:t>h</m:t>
                    </m:r>
                  </m:e>
                  <m:sub>
                    <m:r>
                      <a:rPr xmlns:a="http://schemas.openxmlformats.org/drawingml/2006/main" sz="1750" i="1">
                        <a:solidFill>
                          <a:srgbClr val="414040"/>
                        </a:solidFill>
                        <a:latin typeface="Cambria Math" panose="02040503050406030204" pitchFamily="18" charset="0"/>
                      </a:rPr>
                      <m:t>t</m:t>
                    </m:r>
                  </m:sub>
                </m:sSub>
              </m:oMath>
            </a14:m>
            <a:endParaRPr sz="3600"/>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The Euler Equation for Consumption"/>
          <p:cNvSpPr txBox="1"/>
          <p:nvPr>
            <p:ph type="title"/>
          </p:nvPr>
        </p:nvSpPr>
        <p:spPr>
          <a:prstGeom prst="rect">
            <a:avLst/>
          </a:prstGeom>
        </p:spPr>
        <p:txBody>
          <a:bodyPr/>
          <a:lstStyle>
            <a:lvl1pPr defTabSz="554990">
              <a:spcBef>
                <a:spcPts val="1500"/>
              </a:spcBef>
              <a:defRPr sz="6650"/>
            </a:lvl1pPr>
          </a:lstStyle>
          <a:p>
            <a:pPr/>
            <a:r>
              <a:t>The Euler Equation for Consumption</a:t>
            </a:r>
          </a:p>
        </p:txBody>
      </p:sp>
      <p:sp>
        <p:nvSpPr>
          <p:cNvPr id="172" name="Slide Number"/>
          <p:cNvSpPr txBox="1"/>
          <p:nvPr>
            <p:ph type="sldNum" sz="quarter" idx="2"/>
          </p:nvPr>
        </p:nvSpPr>
        <p:spPr>
          <a:xfrm>
            <a:off x="12383168" y="915670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3" name="The household born in period t, maximises,…"/>
          <p:cNvSpPr txBox="1"/>
          <p:nvPr>
            <p:ph type="body" idx="1"/>
          </p:nvPr>
        </p:nvSpPr>
        <p:spPr>
          <a:prstGeom prst="rect">
            <a:avLst/>
          </a:prstGeom>
        </p:spPr>
        <p:txBody>
          <a:bodyPr/>
          <a:lstStyle/>
          <a:p>
            <a:pPr defTabSz="262889">
              <a:spcBef>
                <a:spcPts val="1000"/>
              </a:spcBef>
              <a:defRPr sz="1619"/>
            </a:pPr>
            <a:r>
              <a:t>The household born in period </a:t>
            </a:r>
            <a:r>
              <a:rPr i="1"/>
              <a:t>t, </a:t>
            </a:r>
            <a:r>
              <a:t>maximises,</a:t>
            </a:r>
          </a:p>
          <a:p>
            <a:pPr defTabSz="262889">
              <a:spcBef>
                <a:spcPts val="1000"/>
              </a:spcBef>
              <a:defRPr sz="1619"/>
            </a:pPr>
            <a:r>
              <a:t>                                                                                             </a:t>
            </a:r>
            <a14:m>
              <m:oMath>
                <m:sSub>
                  <m:e>
                    <m:r>
                      <a:rPr xmlns:a="http://schemas.openxmlformats.org/drawingml/2006/main" sz="1750" i="1">
                        <a:solidFill>
                          <a:srgbClr val="414040"/>
                        </a:solidFill>
                        <a:latin typeface="Cambria Math" panose="02040503050406030204" pitchFamily="18" charset="0"/>
                      </a:rPr>
                      <m:t>U</m:t>
                    </m:r>
                  </m:e>
                  <m:sub>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sSubSup>
                      <m:e>
                        <m:r>
                          <a:rPr xmlns:a="http://schemas.openxmlformats.org/drawingml/2006/main" sz="1750" i="1">
                            <a:solidFill>
                              <a:srgbClr val="414040"/>
                            </a:solidFill>
                            <a:latin typeface="Cambria Math" panose="02040503050406030204" pitchFamily="18" charset="0"/>
                          </a:rPr>
                          <m:t>c</m:t>
                        </m:r>
                      </m:e>
                      <m:sub>
                        <m:sSub>
                          <m:e/>
                          <m:sub>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t</m:t>
                            </m:r>
                          </m:sub>
                        </m:sSub>
                      </m:sub>
                      <m:sup>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sup>
                    </m:sSubSup>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den>
                </m:f>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den>
                </m:f>
                <m:f>
                  <m:fPr>
                    <m:ctrlPr>
                      <a:rPr xmlns:a="http://schemas.openxmlformats.org/drawingml/2006/main" sz="1750" i="1">
                        <a:solidFill>
                          <a:srgbClr val="414040"/>
                        </a:solidFill>
                        <a:latin typeface="Cambria Math" panose="02040503050406030204" pitchFamily="18" charset="0"/>
                      </a:rPr>
                    </m:ctrlPr>
                    <m:type m:val="bar"/>
                  </m:fPr>
                  <m:num>
                    <m:sSubSup>
                      <m:e>
                        <m:r>
                          <a:rPr xmlns:a="http://schemas.openxmlformats.org/drawingml/2006/main" sz="1750" i="1">
                            <a:solidFill>
                              <a:srgbClr val="414040"/>
                            </a:solidFill>
                            <a:latin typeface="Cambria Math" panose="02040503050406030204" pitchFamily="18" charset="0"/>
                          </a:rPr>
                          <m:t>c</m:t>
                        </m:r>
                      </m:e>
                      <m:sub>
                        <m:sSub>
                          <m:e/>
                          <m:sub>
                            <m:r>
                              <a:rPr xmlns:a="http://schemas.openxmlformats.org/drawingml/2006/main" sz="1750" i="1">
                                <a:solidFill>
                                  <a:srgbClr val="414040"/>
                                </a:solidFill>
                                <a:latin typeface="Cambria Math" panose="02040503050406030204" pitchFamily="18" charset="0"/>
                              </a:rPr>
                              <m:t>2</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sub>
                      <m:sup>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sup>
                    </m:sSubSup>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den>
                </m:f>
              </m:oMath>
            </a14:m>
          </a:p>
          <a:p>
            <a:pPr defTabSz="262889">
              <a:spcBef>
                <a:spcPts val="1000"/>
              </a:spcBef>
              <a:defRPr sz="1619"/>
            </a:pPr>
            <a:r>
              <a:t>subject to the inter temporal budget constraint,</a:t>
            </a:r>
          </a:p>
          <a:p>
            <a:pPr defTabSz="262889">
              <a:spcBef>
                <a:spcPts val="1000"/>
              </a:spcBef>
              <a:defRPr sz="1619"/>
            </a:pPr>
            <a:r>
              <a:t>                                                                                                    </a:t>
            </a:r>
            <a14:m>
              <m:oMath>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2</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r</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den>
                </m:f>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w</m:t>
                    </m:r>
                  </m:e>
                  <m:sub>
                    <m:r>
                      <a:rPr xmlns:a="http://schemas.openxmlformats.org/drawingml/2006/main" sz="1750" i="1">
                        <a:solidFill>
                          <a:srgbClr val="414040"/>
                        </a:solidFill>
                        <a:latin typeface="Cambria Math" panose="02040503050406030204" pitchFamily="18" charset="0"/>
                      </a:rPr>
                      <m:t>t</m:t>
                    </m:r>
                  </m:sub>
                </m:sSub>
                <m:sSub>
                  <m:e>
                    <m:r>
                      <a:rPr xmlns:a="http://schemas.openxmlformats.org/drawingml/2006/main" sz="1750" i="1">
                        <a:solidFill>
                          <a:srgbClr val="414040"/>
                        </a:solidFill>
                        <a:latin typeface="Cambria Math" panose="02040503050406030204" pitchFamily="18" charset="0"/>
                      </a:rPr>
                      <m:t>h</m:t>
                    </m:r>
                  </m:e>
                  <m:sub>
                    <m:r>
                      <a:rPr xmlns:a="http://schemas.openxmlformats.org/drawingml/2006/main" sz="1750" i="1">
                        <a:solidFill>
                          <a:srgbClr val="414040"/>
                        </a:solidFill>
                        <a:latin typeface="Cambria Math" panose="02040503050406030204" pitchFamily="18" charset="0"/>
                      </a:rPr>
                      <m:t>t</m:t>
                    </m:r>
                  </m:sub>
                </m:sSub>
              </m:oMath>
            </a14:m>
          </a:p>
          <a:p>
            <a:pPr defTabSz="262889">
              <a:spcBef>
                <a:spcPts val="1000"/>
              </a:spcBef>
              <a:defRPr sz="1619"/>
            </a:pPr>
            <a:r>
              <a:t>From the first order conditions for a maximum,</a:t>
            </a:r>
          </a:p>
          <a:p>
            <a:pPr defTabSz="262889">
              <a:spcBef>
                <a:spcPts val="1000"/>
              </a:spcBef>
              <a:defRPr sz="1619"/>
            </a:pPr>
            <a:r>
              <a:t>                                                                                                     </a:t>
            </a:r>
            <a14:m>
              <m:oMath>
                <m:f>
                  <m:fPr>
                    <m:ctrlPr>
                      <a:rPr xmlns:a="http://schemas.openxmlformats.org/drawingml/2006/main" sz="1750" i="1">
                        <a:solidFill>
                          <a:srgbClr val="414040"/>
                        </a:solidFill>
                        <a:latin typeface="Cambria Math" panose="02040503050406030204" pitchFamily="18" charset="0"/>
                      </a:rPr>
                    </m:ctrlPr>
                    <m:type m:val="bar"/>
                  </m:fPr>
                  <m:num>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2</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num>
                  <m:den>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t</m:t>
                        </m:r>
                      </m:sub>
                    </m:sSub>
                  </m:den>
                </m:f>
                <m:r>
                  <a:rPr xmlns:a="http://schemas.openxmlformats.org/drawingml/2006/main" sz="1750" i="1">
                    <a:solidFill>
                      <a:srgbClr val="414040"/>
                    </a:solidFill>
                    <a:latin typeface="Cambria Math" panose="02040503050406030204" pitchFamily="18" charset="0"/>
                  </a:rPr>
                  <m:t>=</m:t>
                </m:r>
                <m:sSup>
                  <m:e>
                    <m:d>
                      <m:dPr>
                        <m:ctrlPr>
                          <a:rPr xmlns:a="http://schemas.openxmlformats.org/drawingml/2006/main" sz="1750" i="1">
                            <a:solidFill>
                              <a:srgbClr val="414040"/>
                            </a:solidFill>
                            <a:latin typeface="Cambria Math" panose="02040503050406030204" pitchFamily="18" charset="0"/>
                          </a:rPr>
                        </m:ctrlPr>
                      </m:dPr>
                      <m:e>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r</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den>
                        </m:f>
                      </m:e>
                    </m:d>
                  </m:e>
                  <m:sup>
                    <m:f>
                      <m:fPr>
                        <m:ctrlPr>
                          <a:rPr xmlns:a="http://schemas.openxmlformats.org/drawingml/2006/main" sz="1750" i="1">
                            <a:solidFill>
                              <a:srgbClr val="414040"/>
                            </a:solidFill>
                            <a:latin typeface="Cambria Math" panose="02040503050406030204" pitchFamily="18" charset="0"/>
                          </a:rPr>
                        </m:ctrlPr>
                        <m:type m:val="lin"/>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θ</m:t>
                        </m:r>
                      </m:den>
                    </m:f>
                  </m:sup>
                </m:sSup>
              </m:oMath>
            </a14:m>
          </a:p>
          <a:p>
            <a:pPr defTabSz="262889">
              <a:spcBef>
                <a:spcPts val="1000"/>
              </a:spcBef>
              <a:defRPr sz="1619"/>
            </a:pPr>
            <a:r>
              <a:t>This is the familiar Euler equation for consumption. Consumption in the second period of life is higher or lower than consumption in the first period of life, depending on whether the real interest rate exceeds or falls short of the pure rate of time preference. </a:t>
            </a:r>
            <a14:m>
              <m:oMath>
                <m:f>
                  <m:fPr>
                    <m:ctrlPr>
                      <a:rPr xmlns:a="http://schemas.openxmlformats.org/drawingml/2006/main" sz="1900" i="1">
                        <a:solidFill>
                          <a:srgbClr val="414040"/>
                        </a:solidFill>
                        <a:latin typeface="Cambria Math" panose="02040503050406030204" pitchFamily="18" charset="0"/>
                      </a:rPr>
                    </m:ctrlPr>
                    <m:type m:val="lin"/>
                  </m:fPr>
                  <m:num>
                    <m:r>
                      <a:rPr xmlns:a="http://schemas.openxmlformats.org/drawingml/2006/main" sz="1900" i="1">
                        <a:solidFill>
                          <a:srgbClr val="414040"/>
                        </a:solidFill>
                        <a:latin typeface="Cambria Math" panose="02040503050406030204" pitchFamily="18" charset="0"/>
                      </a:rPr>
                      <m:t>1</m:t>
                    </m:r>
                  </m:num>
                  <m:den>
                    <m:r>
                      <a:rPr xmlns:a="http://schemas.openxmlformats.org/drawingml/2006/main" sz="1900" i="1">
                        <a:solidFill>
                          <a:srgbClr val="414040"/>
                        </a:solidFill>
                        <a:latin typeface="Cambria Math" panose="02040503050406030204" pitchFamily="18" charset="0"/>
                      </a:rPr>
                      <m:t>θ</m:t>
                    </m:r>
                  </m:den>
                </m:f>
              </m:oMath>
            </a14:m>
            <a:r>
              <a:t>, the elasticity of intertemporal substitution of consumption, determines the elasticity of the effect.</a:t>
            </a:r>
          </a:p>
          <a:p>
            <a:pPr defTabSz="262889">
              <a:spcBef>
                <a:spcPts val="1000"/>
              </a:spcBef>
              <a:defRPr sz="1619"/>
            </a:pPr>
            <a:r>
              <a:t>Solving for </a:t>
            </a:r>
            <a14:m>
              <m:oMath>
                <m:sSub>
                  <m:e>
                    <m:r>
                      <a:rPr xmlns:a="http://schemas.openxmlformats.org/drawingml/2006/main" sz="1800" i="1">
                        <a:solidFill>
                          <a:srgbClr val="414040"/>
                        </a:solidFill>
                        <a:latin typeface="Cambria Math" panose="02040503050406030204" pitchFamily="18" charset="0"/>
                      </a:rPr>
                      <m:t>c</m:t>
                    </m:r>
                  </m:e>
                  <m:sub>
                    <m:r>
                      <a:rPr xmlns:a="http://schemas.openxmlformats.org/drawingml/2006/main" sz="1800" i="1">
                        <a:solidFill>
                          <a:srgbClr val="414040"/>
                        </a:solidFill>
                        <a:latin typeface="Cambria Math" panose="02040503050406030204" pitchFamily="18" charset="0"/>
                      </a:rPr>
                      <m:t>1</m:t>
                    </m:r>
                    <m:r>
                      <a:rPr xmlns:a="http://schemas.openxmlformats.org/drawingml/2006/main" sz="1800" i="1">
                        <a:solidFill>
                          <a:srgbClr val="414040"/>
                        </a:solidFill>
                        <a:latin typeface="Cambria Math" panose="02040503050406030204" pitchFamily="18" charset="0"/>
                      </a:rPr>
                      <m:t>t</m:t>
                    </m:r>
                  </m:sub>
                </m:sSub>
              </m:oMath>
            </a14:m>
            <a:r>
              <a:t>, using the inter temporal budget constraint, we get,</a:t>
            </a:r>
          </a:p>
          <a:p>
            <a:pPr defTabSz="262889">
              <a:spcBef>
                <a:spcPts val="1000"/>
              </a:spcBef>
              <a:defRPr sz="1619"/>
            </a:pPr>
            <a:r>
              <a:t>                                                                                         </a:t>
            </a:r>
            <a14:m>
              <m:oMath>
                <m:sSub>
                  <m:e>
                    <m:r>
                      <a:rPr xmlns:a="http://schemas.openxmlformats.org/drawingml/2006/main" sz="1750" i="1">
                        <a:solidFill>
                          <a:srgbClr val="414040"/>
                        </a:solidFill>
                        <a:latin typeface="Cambria Math" panose="02040503050406030204" pitchFamily="18" charset="0"/>
                      </a:rPr>
                      <m:t>c</m:t>
                    </m:r>
                  </m:e>
                  <m:sub>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t</m:t>
                    </m:r>
                  </m:sub>
                </m:sSub>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sSup>
                      <m:e>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e>
                        </m:d>
                      </m:e>
                      <m:sup>
                        <m:f>
                          <m:fPr>
                            <m:ctrlPr>
                              <a:rPr xmlns:a="http://schemas.openxmlformats.org/drawingml/2006/main" sz="1750" i="1">
                                <a:solidFill>
                                  <a:srgbClr val="414040"/>
                                </a:solidFill>
                                <a:latin typeface="Cambria Math" panose="02040503050406030204" pitchFamily="18" charset="0"/>
                              </a:rPr>
                            </m:ctrlPr>
                            <m:type m:val="lin"/>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θ</m:t>
                            </m:r>
                          </m:den>
                        </m:f>
                      </m:sup>
                    </m:sSup>
                  </m:num>
                  <m:den>
                    <m:sSup>
                      <m:e>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e>
                        </m:d>
                      </m:e>
                      <m:sup>
                        <m:f>
                          <m:fPr>
                            <m:ctrlPr>
                              <a:rPr xmlns:a="http://schemas.openxmlformats.org/drawingml/2006/main" sz="1750" i="1">
                                <a:solidFill>
                                  <a:srgbClr val="414040"/>
                                </a:solidFill>
                                <a:latin typeface="Cambria Math" panose="02040503050406030204" pitchFamily="18" charset="0"/>
                              </a:rPr>
                            </m:ctrlPr>
                            <m:type m:val="lin"/>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θ</m:t>
                            </m:r>
                          </m:den>
                        </m:f>
                      </m:sup>
                    </m:sSup>
                    <m:r>
                      <a:rPr xmlns:a="http://schemas.openxmlformats.org/drawingml/2006/main" sz="1750" i="1">
                        <a:solidFill>
                          <a:srgbClr val="414040"/>
                        </a:solidFill>
                        <a:latin typeface="Cambria Math" panose="02040503050406030204" pitchFamily="18" charset="0"/>
                      </a:rPr>
                      <m:t>+</m:t>
                    </m:r>
                    <m:sSup>
                      <m:e>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sSub>
                              <m:e>
                                <m:r>
                                  <a:rPr xmlns:a="http://schemas.openxmlformats.org/drawingml/2006/main" sz="1750" i="1">
                                    <a:solidFill>
                                      <a:srgbClr val="414040"/>
                                    </a:solidFill>
                                    <a:latin typeface="Cambria Math" panose="02040503050406030204" pitchFamily="18" charset="0"/>
                                  </a:rPr>
                                  <m:t>r</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sub>
                            </m:sSub>
                          </m:e>
                        </m:d>
                      </m:e>
                      <m: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sup>
                    </m:sSup>
                  </m:den>
                </m:f>
                <m:sSub>
                  <m:e>
                    <m:r>
                      <a:rPr xmlns:a="http://schemas.openxmlformats.org/drawingml/2006/main" sz="1750" i="1">
                        <a:solidFill>
                          <a:srgbClr val="414040"/>
                        </a:solidFill>
                        <a:latin typeface="Cambria Math" panose="02040503050406030204" pitchFamily="18" charset="0"/>
                      </a:rPr>
                      <m:t>w</m:t>
                    </m:r>
                  </m:e>
                  <m:sub>
                    <m:r>
                      <a:rPr xmlns:a="http://schemas.openxmlformats.org/drawingml/2006/main" sz="1750" i="1">
                        <a:solidFill>
                          <a:srgbClr val="414040"/>
                        </a:solidFill>
                        <a:latin typeface="Cambria Math" panose="02040503050406030204" pitchFamily="18" charset="0"/>
                      </a:rPr>
                      <m:t>t</m:t>
                    </m:r>
                  </m:sub>
                </m:sSub>
                <m:sSub>
                  <m:e>
                    <m:r>
                      <a:rPr xmlns:a="http://schemas.openxmlformats.org/drawingml/2006/main" sz="1750" i="1">
                        <a:solidFill>
                          <a:srgbClr val="414040"/>
                        </a:solidFill>
                        <a:latin typeface="Cambria Math" panose="02040503050406030204" pitchFamily="18" charset="0"/>
                      </a:rPr>
                      <m:t>h</m:t>
                    </m:r>
                  </m:e>
                  <m:sub>
                    <m:r>
                      <a:rPr xmlns:a="http://schemas.openxmlformats.org/drawingml/2006/main" sz="1750" i="1">
                        <a:solidFill>
                          <a:srgbClr val="414040"/>
                        </a:solidFill>
                        <a:latin typeface="Cambria Math" panose="02040503050406030204" pitchFamily="18" charset="0"/>
                      </a:rPr>
                      <m:t>t</m:t>
                    </m:r>
                  </m:sub>
                </m:sSub>
              </m:oMath>
            </a14:m>
          </a:p>
          <a:p>
            <a:pPr defTabSz="262889">
              <a:spcBef>
                <a:spcPts val="1000"/>
              </a:spcBef>
              <a:defRPr sz="1619"/>
            </a:pPr>
            <a:r>
              <a:t>Young households consume a share of their labor income that depends on their preferences and the real interest rate.</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The Savings Rate of Young Households"/>
          <p:cNvSpPr txBox="1"/>
          <p:nvPr>
            <p:ph type="title"/>
          </p:nvPr>
        </p:nvSpPr>
        <p:spPr>
          <a:prstGeom prst="rect">
            <a:avLst/>
          </a:prstGeom>
        </p:spPr>
        <p:txBody>
          <a:bodyPr/>
          <a:lstStyle>
            <a:lvl1pPr defTabSz="525779">
              <a:spcBef>
                <a:spcPts val="1400"/>
              </a:spcBef>
              <a:defRPr sz="6300"/>
            </a:lvl1pPr>
          </a:lstStyle>
          <a:p>
            <a:pPr/>
            <a:r>
              <a:t>The Savings Rate of Young Households</a:t>
            </a:r>
          </a:p>
        </p:txBody>
      </p:sp>
      <p:sp>
        <p:nvSpPr>
          <p:cNvPr id="17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7" name="The consumption function of the young can be rewritten as,…"/>
          <p:cNvSpPr txBox="1"/>
          <p:nvPr>
            <p:ph type="body" idx="1"/>
          </p:nvPr>
        </p:nvSpPr>
        <p:spPr>
          <a:prstGeom prst="rect">
            <a:avLst/>
          </a:prstGeom>
        </p:spPr>
        <p:txBody>
          <a:bodyPr/>
          <a:lstStyle/>
          <a:p>
            <a:pPr defTabSz="385572">
              <a:spcBef>
                <a:spcPts val="1500"/>
              </a:spcBef>
              <a:defRPr sz="2376"/>
            </a:pPr>
            <a:r>
              <a:t>The consumption function of the young can be rewritten as,</a:t>
            </a:r>
          </a:p>
          <a:p>
            <a:pPr defTabSz="385572">
              <a:spcBef>
                <a:spcPts val="1500"/>
              </a:spcBef>
              <a:defRPr sz="2376"/>
            </a:pPr>
            <a14:m>
              <m:oMathPara>
                <m:oMathParaPr>
                  <m:jc m:val="left"/>
                </m:oMathParaPr>
                <m:oMath>
                  <m:sSub>
                    <m:e>
                      <m:r>
                        <a:rPr xmlns:a="http://schemas.openxmlformats.org/drawingml/2006/main" sz="2600" i="1">
                          <a:solidFill>
                            <a:srgbClr val="414040"/>
                          </a:solidFill>
                          <a:latin typeface="Cambria Math" panose="02040503050406030204" pitchFamily="18" charset="0"/>
                        </a:rPr>
                        <m:t>c</m:t>
                      </m:r>
                    </m:e>
                    <m:sub>
                      <m:r>
                        <a:rPr xmlns:a="http://schemas.openxmlformats.org/drawingml/2006/main" sz="2600" i="1">
                          <a:solidFill>
                            <a:srgbClr val="414040"/>
                          </a:solidFill>
                          <a:latin typeface="Cambria Math" panose="02040503050406030204" pitchFamily="18" charset="0"/>
                        </a:rPr>
                        <m:t>1</m:t>
                      </m:r>
                      <m:r>
                        <a:rPr xmlns:a="http://schemas.openxmlformats.org/drawingml/2006/main" sz="2600" i="1">
                          <a:solidFill>
                            <a:srgbClr val="414040"/>
                          </a:solidFill>
                          <a:latin typeface="Cambria Math" panose="02040503050406030204" pitchFamily="18" charset="0"/>
                        </a:rPr>
                        <m:t>t</m:t>
                      </m:r>
                    </m:sub>
                  </m:sSub>
                  <m:r>
                    <a:rPr xmlns:a="http://schemas.openxmlformats.org/drawingml/2006/main" sz="2600" i="1">
                      <a:solidFill>
                        <a:srgbClr val="414040"/>
                      </a:solidFill>
                      <a:latin typeface="Cambria Math" panose="02040503050406030204" pitchFamily="18" charset="0"/>
                    </a:rPr>
                    <m:t>=</m:t>
                  </m:r>
                  <m:d>
                    <m:dPr>
                      <m:ctrlPr>
                        <a:rPr xmlns:a="http://schemas.openxmlformats.org/drawingml/2006/main" sz="2600" i="1">
                          <a:solidFill>
                            <a:srgbClr val="414040"/>
                          </a:solidFill>
                          <a:latin typeface="Cambria Math" panose="02040503050406030204" pitchFamily="18" charset="0"/>
                        </a:rPr>
                      </m:ctrlPr>
                    </m:dPr>
                    <m:e>
                      <m:r>
                        <a:rPr xmlns:a="http://schemas.openxmlformats.org/drawingml/2006/main" sz="2600" i="1">
                          <a:solidFill>
                            <a:srgbClr val="414040"/>
                          </a:solidFill>
                          <a:latin typeface="Cambria Math" panose="02040503050406030204" pitchFamily="18" charset="0"/>
                        </a:rPr>
                        <m:t>1</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s</m:t>
                      </m:r>
                      <m:d>
                        <m:dPr>
                          <m:ctrlPr>
                            <a:rPr xmlns:a="http://schemas.openxmlformats.org/drawingml/2006/main" sz="2600" i="1">
                              <a:solidFill>
                                <a:srgbClr val="414040"/>
                              </a:solidFill>
                              <a:latin typeface="Cambria Math" panose="02040503050406030204" pitchFamily="18" charset="0"/>
                            </a:rPr>
                          </m:ctrlPr>
                        </m:dPr>
                        <m:e>
                          <m:sSub>
                            <m:e>
                              <m:r>
                                <a:rPr xmlns:a="http://schemas.openxmlformats.org/drawingml/2006/main" sz="2600" i="1">
                                  <a:solidFill>
                                    <a:srgbClr val="414040"/>
                                  </a:solidFill>
                                  <a:latin typeface="Cambria Math" panose="02040503050406030204" pitchFamily="18" charset="0"/>
                                </a:rPr>
                                <m:t>r</m:t>
                              </m:r>
                            </m:e>
                            <m:sub>
                              <m:r>
                                <a:rPr xmlns:a="http://schemas.openxmlformats.org/drawingml/2006/main" sz="2600" i="1">
                                  <a:solidFill>
                                    <a:srgbClr val="414040"/>
                                  </a:solidFill>
                                  <a:latin typeface="Cambria Math" panose="02040503050406030204" pitchFamily="18" charset="0"/>
                                </a:rPr>
                                <m:t>t</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1</m:t>
                              </m:r>
                            </m:sub>
                          </m:sSub>
                        </m:e>
                      </m:d>
                    </m:e>
                  </m:d>
                  <m:sSub>
                    <m:e>
                      <m:r>
                        <a:rPr xmlns:a="http://schemas.openxmlformats.org/drawingml/2006/main" sz="2600" i="1">
                          <a:solidFill>
                            <a:srgbClr val="414040"/>
                          </a:solidFill>
                          <a:latin typeface="Cambria Math" panose="02040503050406030204" pitchFamily="18" charset="0"/>
                        </a:rPr>
                        <m:t>w</m:t>
                      </m:r>
                    </m:e>
                    <m:sub>
                      <m:r>
                        <a:rPr xmlns:a="http://schemas.openxmlformats.org/drawingml/2006/main" sz="2600" i="1">
                          <a:solidFill>
                            <a:srgbClr val="414040"/>
                          </a:solidFill>
                          <a:latin typeface="Cambria Math" panose="02040503050406030204" pitchFamily="18" charset="0"/>
                        </a:rPr>
                        <m:t>t</m:t>
                      </m:r>
                    </m:sub>
                  </m:sSub>
                  <m:sSub>
                    <m:e>
                      <m:r>
                        <a:rPr xmlns:a="http://schemas.openxmlformats.org/drawingml/2006/main" sz="2600" i="1">
                          <a:solidFill>
                            <a:srgbClr val="414040"/>
                          </a:solidFill>
                          <a:latin typeface="Cambria Math" panose="02040503050406030204" pitchFamily="18" charset="0"/>
                        </a:rPr>
                        <m:t>h</m:t>
                      </m:r>
                    </m:e>
                    <m:sub>
                      <m:r>
                        <a:rPr xmlns:a="http://schemas.openxmlformats.org/drawingml/2006/main" sz="2600" i="1">
                          <a:solidFill>
                            <a:srgbClr val="414040"/>
                          </a:solidFill>
                          <a:latin typeface="Cambria Math" panose="02040503050406030204" pitchFamily="18" charset="0"/>
                        </a:rPr>
                        <m:t>t</m:t>
                      </m:r>
                    </m:sub>
                  </m:sSub>
                </m:oMath>
              </m:oMathPara>
            </a14:m>
          </a:p>
          <a:p>
            <a:pPr defTabSz="385572">
              <a:spcBef>
                <a:spcPts val="1500"/>
              </a:spcBef>
              <a:defRPr sz="2376"/>
            </a:pPr>
            <a:r>
              <a:t>where </a:t>
            </a:r>
            <a14:m>
              <m:oMath>
                <m:r>
                  <a:rPr xmlns:a="http://schemas.openxmlformats.org/drawingml/2006/main" sz="2850" i="1">
                    <a:solidFill>
                      <a:srgbClr val="414040"/>
                    </a:solidFill>
                    <a:latin typeface="Cambria Math" panose="02040503050406030204" pitchFamily="18" charset="0"/>
                  </a:rPr>
                  <m:t>s</m:t>
                </m:r>
              </m:oMath>
            </a14:m>
            <a:r>
              <a:t> is the savings rate of the young, defined as,</a:t>
            </a:r>
          </a:p>
          <a:p>
            <a:pPr defTabSz="385572">
              <a:spcBef>
                <a:spcPts val="1500"/>
              </a:spcBef>
              <a:defRPr sz="2376"/>
            </a:pPr>
            <a14:m>
              <m:oMathPara>
                <m:oMathParaPr>
                  <m:jc m:val="left"/>
                </m:oMathParaPr>
                <m:oMath>
                  <m:r>
                    <a:rPr xmlns:a="http://schemas.openxmlformats.org/drawingml/2006/main" sz="2600" i="1">
                      <a:solidFill>
                        <a:srgbClr val="414040"/>
                      </a:solidFill>
                      <a:latin typeface="Cambria Math" panose="02040503050406030204" pitchFamily="18" charset="0"/>
                    </a:rPr>
                    <m:t>s</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r</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m:t>
                  </m:r>
                  <m:f>
                    <m:fPr>
                      <m:ctrlPr>
                        <a:rPr xmlns:a="http://schemas.openxmlformats.org/drawingml/2006/main" sz="2600" i="1">
                          <a:solidFill>
                            <a:srgbClr val="414040"/>
                          </a:solidFill>
                          <a:latin typeface="Cambria Math" panose="02040503050406030204" pitchFamily="18" charset="0"/>
                        </a:rPr>
                      </m:ctrlPr>
                      <m:type m:val="bar"/>
                    </m:fPr>
                    <m:num>
                      <m:sSup>
                        <m:e>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1</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r</m:t>
                          </m:r>
                          <m:r>
                            <a:rPr xmlns:a="http://schemas.openxmlformats.org/drawingml/2006/main" sz="2600" i="1">
                              <a:solidFill>
                                <a:srgbClr val="414040"/>
                              </a:solidFill>
                              <a:latin typeface="Cambria Math" panose="02040503050406030204" pitchFamily="18" charset="0"/>
                            </a:rPr>
                            <m:t>)</m:t>
                          </m:r>
                        </m:e>
                        <m:sup>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1</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θ</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θ</m:t>
                          </m:r>
                        </m:sup>
                      </m:sSup>
                    </m:num>
                    <m:den>
                      <m:sSup>
                        <m:e>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1</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ρ</m:t>
                          </m:r>
                          <m:r>
                            <a:rPr xmlns:a="http://schemas.openxmlformats.org/drawingml/2006/main" sz="2600" i="1">
                              <a:solidFill>
                                <a:srgbClr val="414040"/>
                              </a:solidFill>
                              <a:latin typeface="Cambria Math" panose="02040503050406030204" pitchFamily="18" charset="0"/>
                            </a:rPr>
                            <m:t>)</m:t>
                          </m:r>
                        </m:e>
                        <m:sup>
                          <m:f>
                            <m:fPr>
                              <m:ctrlPr>
                                <a:rPr xmlns:a="http://schemas.openxmlformats.org/drawingml/2006/main" sz="2600" i="1">
                                  <a:solidFill>
                                    <a:srgbClr val="414040"/>
                                  </a:solidFill>
                                  <a:latin typeface="Cambria Math" panose="02040503050406030204" pitchFamily="18" charset="0"/>
                                </a:rPr>
                              </m:ctrlPr>
                              <m:type m:val="lin"/>
                            </m:fPr>
                            <m:num>
                              <m:r>
                                <a:rPr xmlns:a="http://schemas.openxmlformats.org/drawingml/2006/main" sz="2600" i="1">
                                  <a:solidFill>
                                    <a:srgbClr val="414040"/>
                                  </a:solidFill>
                                  <a:latin typeface="Cambria Math" panose="02040503050406030204" pitchFamily="18" charset="0"/>
                                </a:rPr>
                                <m:t>1</m:t>
                              </m:r>
                            </m:num>
                            <m:den>
                              <m:r>
                                <a:rPr xmlns:a="http://schemas.openxmlformats.org/drawingml/2006/main" sz="2600" i="1">
                                  <a:solidFill>
                                    <a:srgbClr val="414040"/>
                                  </a:solidFill>
                                  <a:latin typeface="Cambria Math" panose="02040503050406030204" pitchFamily="18" charset="0"/>
                                </a:rPr>
                                <m:t>θ</m:t>
                              </m:r>
                            </m:den>
                          </m:f>
                        </m:sup>
                      </m:sSup>
                      <m:r>
                        <a:rPr xmlns:a="http://schemas.openxmlformats.org/drawingml/2006/main" sz="2600" i="1">
                          <a:solidFill>
                            <a:srgbClr val="414040"/>
                          </a:solidFill>
                          <a:latin typeface="Cambria Math" panose="02040503050406030204" pitchFamily="18" charset="0"/>
                        </a:rPr>
                        <m:t>+</m:t>
                      </m:r>
                      <m:sSup>
                        <m:e>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1</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r</m:t>
                          </m:r>
                          <m:r>
                            <a:rPr xmlns:a="http://schemas.openxmlformats.org/drawingml/2006/main" sz="2600" i="1">
                              <a:solidFill>
                                <a:srgbClr val="414040"/>
                              </a:solidFill>
                              <a:latin typeface="Cambria Math" panose="02040503050406030204" pitchFamily="18" charset="0"/>
                            </a:rPr>
                            <m:t>)</m:t>
                          </m:r>
                        </m:e>
                        <m:sup>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1</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θ</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m:t>
                          </m:r>
                          <m:r>
                            <a:rPr xmlns:a="http://schemas.openxmlformats.org/drawingml/2006/main" sz="2600" i="1">
                              <a:solidFill>
                                <a:srgbClr val="414040"/>
                              </a:solidFill>
                              <a:latin typeface="Cambria Math" panose="02040503050406030204" pitchFamily="18" charset="0"/>
                            </a:rPr>
                            <m:t>θ</m:t>
                          </m:r>
                        </m:sup>
                      </m:sSup>
                    </m:den>
                  </m:f>
                </m:oMath>
              </m:oMathPara>
            </a14:m>
          </a:p>
          <a:p>
            <a:pPr defTabSz="385572">
              <a:spcBef>
                <a:spcPts val="1500"/>
              </a:spcBef>
              <a:defRPr sz="2376"/>
            </a:pPr>
            <a:r>
              <a:t>The savings rate is a positive function of the real interest rate </a:t>
            </a:r>
            <a14:m>
              <m:oMath>
                <m:r>
                  <a:rPr xmlns:a="http://schemas.openxmlformats.org/drawingml/2006/main" sz="2750" i="1">
                    <a:solidFill>
                      <a:srgbClr val="414040"/>
                    </a:solidFill>
                    <a:latin typeface="Cambria Math" panose="02040503050406030204" pitchFamily="18" charset="0"/>
                  </a:rPr>
                  <m:t>r</m:t>
                </m:r>
              </m:oMath>
            </a14:m>
            <a:r>
              <a:t> only if </a:t>
            </a:r>
            <a14:m>
              <m:oMath>
                <m:r>
                  <a:rPr xmlns:a="http://schemas.openxmlformats.org/drawingml/2006/main" sz="2650" i="1">
                    <a:solidFill>
                      <a:srgbClr val="414040"/>
                    </a:solidFill>
                    <a:latin typeface="Cambria Math" panose="02040503050406030204" pitchFamily="18" charset="0"/>
                  </a:rPr>
                  <m:t>θ</m:t>
                </m:r>
              </m:oMath>
            </a14:m>
            <a:r>
              <a:t> is lower than unity, i.e., if the elasticity of intertemporal substitution of consumption </a:t>
            </a:r>
            <a14:m>
              <m:oMath>
                <m:f>
                  <m:fPr>
                    <m:ctrlPr>
                      <a:rPr xmlns:a="http://schemas.openxmlformats.org/drawingml/2006/main" sz="2800" i="1">
                        <a:solidFill>
                          <a:srgbClr val="414040"/>
                        </a:solidFill>
                        <a:latin typeface="Cambria Math" panose="02040503050406030204" pitchFamily="18" charset="0"/>
                      </a:rPr>
                    </m:ctrlPr>
                    <m:type m:val="lin"/>
                  </m:fPr>
                  <m:num>
                    <m:r>
                      <a:rPr xmlns:a="http://schemas.openxmlformats.org/drawingml/2006/main" sz="2800" i="1">
                        <a:solidFill>
                          <a:srgbClr val="414040"/>
                        </a:solidFill>
                        <a:latin typeface="Cambria Math" panose="02040503050406030204" pitchFamily="18" charset="0"/>
                      </a:rPr>
                      <m:t>1</m:t>
                    </m:r>
                  </m:num>
                  <m:den>
                    <m:r>
                      <a:rPr xmlns:a="http://schemas.openxmlformats.org/drawingml/2006/main" sz="2800" i="1">
                        <a:solidFill>
                          <a:srgbClr val="414040"/>
                        </a:solidFill>
                        <a:latin typeface="Cambria Math" panose="02040503050406030204" pitchFamily="18" charset="0"/>
                      </a:rPr>
                      <m:t>θ</m:t>
                    </m:r>
                  </m:den>
                </m:f>
              </m:oMath>
            </a14:m>
            <a:r>
              <a:t> is higher than unity. Only in this case does the substitution effect dominate the negative income effect. If </a:t>
            </a:r>
            <a14:m>
              <m:oMath>
                <m:r>
                  <a:rPr xmlns:a="http://schemas.openxmlformats.org/drawingml/2006/main" sz="2650" i="1">
                    <a:solidFill>
                      <a:srgbClr val="414040"/>
                    </a:solidFill>
                    <a:latin typeface="Cambria Math" panose="02040503050406030204" pitchFamily="18" charset="0"/>
                  </a:rPr>
                  <m:t>θ</m:t>
                </m:r>
              </m:oMath>
            </a14:m>
            <a:r>
              <a:t> is greater than unity, the savings rate is a negative function of </a:t>
            </a:r>
            <a14:m>
              <m:oMath>
                <m:r>
                  <a:rPr xmlns:a="http://schemas.openxmlformats.org/drawingml/2006/main" sz="2750" i="1">
                    <a:solidFill>
                      <a:srgbClr val="414040"/>
                    </a:solidFill>
                    <a:latin typeface="Cambria Math" panose="02040503050406030204" pitchFamily="18" charset="0"/>
                  </a:rPr>
                  <m:t>r</m:t>
                </m:r>
              </m:oMath>
            </a14:m>
            <a:r>
              <a:t>, as the income effect dominates. In the special case that </a:t>
            </a:r>
            <a14:m>
              <m:oMath>
                <m:r>
                  <a:rPr xmlns:a="http://schemas.openxmlformats.org/drawingml/2006/main" sz="2650" i="1">
                    <a:solidFill>
                      <a:srgbClr val="414040"/>
                    </a:solidFill>
                    <a:latin typeface="Cambria Math" panose="02040503050406030204" pitchFamily="18" charset="0"/>
                  </a:rPr>
                  <m:t>θ</m:t>
                </m:r>
              </m:oMath>
            </a14:m>
            <a:r>
              <a:t> is equal to one, i.e., logarithmic preferences, the savings rate is independent of the real interest rate, and is equal to </a:t>
            </a:r>
            <a14:m>
              <m:oMath>
                <m:r>
                  <a:rPr xmlns:a="http://schemas.openxmlformats.org/drawingml/2006/main" sz="2700" i="1">
                    <a:solidFill>
                      <a:srgbClr val="414040"/>
                    </a:solidFill>
                    <a:latin typeface="Cambria Math" panose="02040503050406030204" pitchFamily="18" charset="0"/>
                  </a:rPr>
                  <m:t>1</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2</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ρ</m:t>
                </m:r>
                <m:r>
                  <a:rPr xmlns:a="http://schemas.openxmlformats.org/drawingml/2006/main" sz="2700" i="1">
                    <a:solidFill>
                      <a:srgbClr val="414040"/>
                    </a:solidFill>
                    <a:latin typeface="Cambria Math" panose="02040503050406030204" pitchFamily="18" charset="0"/>
                  </a:rPr>
                  <m:t>)</m:t>
                </m:r>
              </m:oMath>
            </a14:m>
            <a:r>
              <a:t>.</a:t>
            </a:r>
            <a:endParaRPr sz="3600"/>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Accumulation of Capital per Efficiency Unit of Labor"/>
          <p:cNvSpPr txBox="1"/>
          <p:nvPr>
            <p:ph type="title"/>
          </p:nvPr>
        </p:nvSpPr>
        <p:spPr>
          <a:prstGeom prst="rect">
            <a:avLst/>
          </a:prstGeom>
        </p:spPr>
        <p:txBody>
          <a:bodyPr/>
          <a:lstStyle>
            <a:lvl1pPr defTabSz="391414">
              <a:spcBef>
                <a:spcPts val="1000"/>
              </a:spcBef>
              <a:defRPr sz="4690"/>
            </a:lvl1pPr>
          </a:lstStyle>
          <a:p>
            <a:pPr/>
            <a:r>
              <a:t>Accumulation of Capital per Efficiency Unit of Labor</a:t>
            </a:r>
          </a:p>
        </p:txBody>
      </p:sp>
      <p:sp>
        <p:nvSpPr>
          <p:cNvPr id="180" name="Slide Number"/>
          <p:cNvSpPr txBox="1"/>
          <p:nvPr>
            <p:ph type="sldNum" sz="quarter" idx="2"/>
          </p:nvPr>
        </p:nvSpPr>
        <p:spPr>
          <a:xfrm>
            <a:off x="12332268" y="9156700"/>
            <a:ext cx="330400"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1" name="The aggregate capital stock in each period is equal to the savings of the young households of the previous period, as the old households of the previous period consumed all their capital, and the young households of the current period own no capital. Thu"/>
          <p:cNvSpPr txBox="1"/>
          <p:nvPr>
            <p:ph type="body" idx="1"/>
          </p:nvPr>
        </p:nvSpPr>
        <p:spPr>
          <a:prstGeom prst="rect">
            <a:avLst/>
          </a:prstGeom>
        </p:spPr>
        <p:txBody>
          <a:bodyPr/>
          <a:lstStyle/>
          <a:p>
            <a:pPr defTabSz="332993">
              <a:spcBef>
                <a:spcPts val="1300"/>
              </a:spcBef>
              <a:defRPr sz="2052"/>
            </a:pPr>
            <a:r>
              <a:t>The aggregate capital stock in each period is equal to the savings of the young households of the previous period, as the old households of the previous period consumed all their capital, and the young households of the current period own no capital. Thus,</a:t>
            </a:r>
          </a:p>
          <a:p>
            <a:pPr defTabSz="332993">
              <a:spcBef>
                <a:spcPts val="1300"/>
              </a:spcBef>
              <a:defRPr sz="2052"/>
            </a:pPr>
            <a14:m>
              <m:oMathPara>
                <m:oMathParaPr>
                  <m:jc m:val="left"/>
                </m:oMathParaPr>
                <m:oMath>
                  <m:sSub>
                    <m:e>
                      <m:r>
                        <a:rPr xmlns:a="http://schemas.openxmlformats.org/drawingml/2006/main" sz="2250" i="1">
                          <a:solidFill>
                            <a:srgbClr val="414040"/>
                          </a:solidFill>
                          <a:latin typeface="Cambria Math" panose="02040503050406030204" pitchFamily="18" charset="0"/>
                        </a:rPr>
                        <m:t>K</m:t>
                      </m:r>
                    </m:e>
                    <m:sub>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sub>
                  </m:sSub>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s</m:t>
                  </m:r>
                  <m:r>
                    <a:rPr xmlns:a="http://schemas.openxmlformats.org/drawingml/2006/main" sz="2250" i="1">
                      <a:solidFill>
                        <a:srgbClr val="414040"/>
                      </a:solidFill>
                      <a:latin typeface="Cambria Math" panose="02040503050406030204" pitchFamily="18" charset="0"/>
                    </a:rPr>
                    <m:t>(</m:t>
                  </m:r>
                  <m:sSub>
                    <m:e>
                      <m:r>
                        <a:rPr xmlns:a="http://schemas.openxmlformats.org/drawingml/2006/main" sz="2250" i="1">
                          <a:solidFill>
                            <a:srgbClr val="414040"/>
                          </a:solidFill>
                          <a:latin typeface="Cambria Math" panose="02040503050406030204" pitchFamily="18" charset="0"/>
                        </a:rPr>
                        <m:t>r</m:t>
                      </m:r>
                    </m:e>
                    <m:sub>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sub>
                  </m:sSub>
                  <m:r>
                    <a:rPr xmlns:a="http://schemas.openxmlformats.org/drawingml/2006/main" sz="2250" i="1">
                      <a:solidFill>
                        <a:srgbClr val="414040"/>
                      </a:solidFill>
                      <a:latin typeface="Cambria Math" panose="02040503050406030204" pitchFamily="18" charset="0"/>
                    </a:rPr>
                    <m:t>)</m:t>
                  </m:r>
                  <m:sSub>
                    <m:e>
                      <m:r>
                        <a:rPr xmlns:a="http://schemas.openxmlformats.org/drawingml/2006/main" sz="2250" i="1">
                          <a:solidFill>
                            <a:srgbClr val="414040"/>
                          </a:solidFill>
                          <a:latin typeface="Cambria Math" panose="02040503050406030204" pitchFamily="18" charset="0"/>
                        </a:rPr>
                        <m:t>L</m:t>
                      </m:r>
                    </m:e>
                    <m:sub>
                      <m:r>
                        <a:rPr xmlns:a="http://schemas.openxmlformats.org/drawingml/2006/main" sz="2250" i="1">
                          <a:solidFill>
                            <a:srgbClr val="414040"/>
                          </a:solidFill>
                          <a:latin typeface="Cambria Math" panose="02040503050406030204" pitchFamily="18" charset="0"/>
                        </a:rPr>
                        <m:t>t</m:t>
                      </m:r>
                    </m:sub>
                  </m:sSub>
                  <m:sSub>
                    <m:e>
                      <m:r>
                        <a:rPr xmlns:a="http://schemas.openxmlformats.org/drawingml/2006/main" sz="2250" i="1">
                          <a:solidFill>
                            <a:srgbClr val="414040"/>
                          </a:solidFill>
                          <a:latin typeface="Cambria Math" panose="02040503050406030204" pitchFamily="18" charset="0"/>
                        </a:rPr>
                        <m:t>w</m:t>
                      </m:r>
                    </m:e>
                    <m:sub>
                      <m:r>
                        <a:rPr xmlns:a="http://schemas.openxmlformats.org/drawingml/2006/main" sz="2250" i="1">
                          <a:solidFill>
                            <a:srgbClr val="414040"/>
                          </a:solidFill>
                          <a:latin typeface="Cambria Math" panose="02040503050406030204" pitchFamily="18" charset="0"/>
                        </a:rPr>
                        <m:t>t</m:t>
                      </m:r>
                    </m:sub>
                  </m:sSub>
                  <m:sSub>
                    <m:e>
                      <m:r>
                        <a:rPr xmlns:a="http://schemas.openxmlformats.org/drawingml/2006/main" sz="2250" i="1">
                          <a:solidFill>
                            <a:srgbClr val="414040"/>
                          </a:solidFill>
                          <a:latin typeface="Cambria Math" panose="02040503050406030204" pitchFamily="18" charset="0"/>
                        </a:rPr>
                        <m:t>h</m:t>
                      </m:r>
                    </m:e>
                    <m:sub>
                      <m:r>
                        <a:rPr xmlns:a="http://schemas.openxmlformats.org/drawingml/2006/main" sz="2250" i="1">
                          <a:solidFill>
                            <a:srgbClr val="414040"/>
                          </a:solidFill>
                          <a:latin typeface="Cambria Math" panose="02040503050406030204" pitchFamily="18" charset="0"/>
                        </a:rPr>
                        <m:t>t</m:t>
                      </m:r>
                    </m:sub>
                  </m:sSub>
                </m:oMath>
              </m:oMathPara>
            </a14:m>
          </a:p>
          <a:p>
            <a:pPr defTabSz="332993">
              <a:spcBef>
                <a:spcPts val="1300"/>
              </a:spcBef>
              <a:defRPr sz="2052"/>
            </a:pPr>
            <a:r>
              <a:t>Expressing this in efficiency units of labor, dividing by </a:t>
            </a:r>
            <a14:m>
              <m:oMath>
                <m:sSub>
                  <m:e>
                    <m:r>
                      <a:rPr xmlns:a="http://schemas.openxmlformats.org/drawingml/2006/main" sz="2300" i="1">
                        <a:solidFill>
                          <a:srgbClr val="414040"/>
                        </a:solidFill>
                        <a:latin typeface="Cambria Math" panose="02040503050406030204" pitchFamily="18" charset="0"/>
                      </a:rPr>
                      <m:t>h</m:t>
                    </m:r>
                  </m:e>
                  <m:sub>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1</m:t>
                    </m:r>
                  </m:sub>
                </m:sSub>
                <m:sSub>
                  <m:e>
                    <m:r>
                      <a:rPr xmlns:a="http://schemas.openxmlformats.org/drawingml/2006/main" sz="2300" i="1">
                        <a:solidFill>
                          <a:srgbClr val="414040"/>
                        </a:solidFill>
                        <a:latin typeface="Cambria Math" panose="02040503050406030204" pitchFamily="18" charset="0"/>
                      </a:rPr>
                      <m:t>L</m:t>
                    </m:r>
                  </m:e>
                  <m:sub>
                    <m:r>
                      <a:rPr xmlns:a="http://schemas.openxmlformats.org/drawingml/2006/main" sz="2300" i="1">
                        <a:solidFill>
                          <a:srgbClr val="414040"/>
                        </a:solidFill>
                        <a:latin typeface="Cambria Math" panose="02040503050406030204" pitchFamily="18" charset="0"/>
                      </a:rPr>
                      <m:t>t</m:t>
                    </m:r>
                    <m:r>
                      <a:rPr xmlns:a="http://schemas.openxmlformats.org/drawingml/2006/main" sz="2300" i="1">
                        <a:solidFill>
                          <a:srgbClr val="414040"/>
                        </a:solidFill>
                        <a:latin typeface="Cambria Math" panose="02040503050406030204" pitchFamily="18" charset="0"/>
                      </a:rPr>
                      <m:t>+</m:t>
                    </m:r>
                    <m:r>
                      <a:rPr xmlns:a="http://schemas.openxmlformats.org/drawingml/2006/main" sz="2300" i="1">
                        <a:solidFill>
                          <a:srgbClr val="414040"/>
                        </a:solidFill>
                        <a:latin typeface="Cambria Math" panose="02040503050406030204" pitchFamily="18" charset="0"/>
                      </a:rPr>
                      <m:t>1</m:t>
                    </m:r>
                  </m:sub>
                </m:sSub>
              </m:oMath>
            </a14:m>
            <a:r>
              <a:t>, we get,</a:t>
            </a:r>
          </a:p>
          <a:p>
            <a:pPr defTabSz="332993">
              <a:spcBef>
                <a:spcPts val="1300"/>
              </a:spcBef>
              <a:defRPr sz="2052"/>
            </a:pPr>
            <a14:m>
              <m:oMathPara>
                <m:oMathParaPr>
                  <m:jc m:val="left"/>
                </m:oMathParaPr>
                <m:oMath>
                  <m:sSub>
                    <m:e>
                      <m:r>
                        <a:rPr xmlns:a="http://schemas.openxmlformats.org/drawingml/2006/main" sz="2250" i="1">
                          <a:solidFill>
                            <a:srgbClr val="414040"/>
                          </a:solidFill>
                          <a:latin typeface="Cambria Math" panose="02040503050406030204" pitchFamily="18" charset="0"/>
                        </a:rPr>
                        <m:t>k</m:t>
                      </m:r>
                    </m:e>
                    <m:sub>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sub>
                  </m:sSub>
                  <m:r>
                    <a:rPr xmlns:a="http://schemas.openxmlformats.org/drawingml/2006/main" sz="2250" i="1">
                      <a:solidFill>
                        <a:srgbClr val="414040"/>
                      </a:solidFill>
                      <a:latin typeface="Cambria Math" panose="02040503050406030204" pitchFamily="18" charset="0"/>
                    </a:rPr>
                    <m:t>=</m:t>
                  </m:r>
                  <m:f>
                    <m:fPr>
                      <m:ctrlPr>
                        <a:rPr xmlns:a="http://schemas.openxmlformats.org/drawingml/2006/main" sz="2250" i="1">
                          <a:solidFill>
                            <a:srgbClr val="414040"/>
                          </a:solidFill>
                          <a:latin typeface="Cambria Math" panose="02040503050406030204" pitchFamily="18" charset="0"/>
                        </a:rPr>
                      </m:ctrlPr>
                      <m:type m:val="bar"/>
                    </m:fPr>
                    <m:num>
                      <m:r>
                        <a:rPr xmlns:a="http://schemas.openxmlformats.org/drawingml/2006/main" sz="2250" i="1">
                          <a:solidFill>
                            <a:srgbClr val="414040"/>
                          </a:solidFill>
                          <a:latin typeface="Cambria Math" panose="02040503050406030204" pitchFamily="18" charset="0"/>
                        </a:rPr>
                        <m:t>1</m:t>
                      </m:r>
                    </m:num>
                    <m:den>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n</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g</m:t>
                      </m:r>
                      <m:r>
                        <a:rPr xmlns:a="http://schemas.openxmlformats.org/drawingml/2006/main" sz="2250" i="1">
                          <a:solidFill>
                            <a:srgbClr val="414040"/>
                          </a:solidFill>
                          <a:latin typeface="Cambria Math" panose="02040503050406030204" pitchFamily="18" charset="0"/>
                        </a:rPr>
                        <m:t>)</m:t>
                      </m:r>
                    </m:den>
                  </m:f>
                  <m:r>
                    <a:rPr xmlns:a="http://schemas.openxmlformats.org/drawingml/2006/main" sz="2250" i="1">
                      <a:solidFill>
                        <a:srgbClr val="414040"/>
                      </a:solidFill>
                      <a:latin typeface="Cambria Math" panose="02040503050406030204" pitchFamily="18" charset="0"/>
                    </a:rPr>
                    <m:t>s</m:t>
                  </m:r>
                  <m:r>
                    <a:rPr xmlns:a="http://schemas.openxmlformats.org/drawingml/2006/main" sz="2250" i="1">
                      <a:solidFill>
                        <a:srgbClr val="414040"/>
                      </a:solidFill>
                      <a:latin typeface="Cambria Math" panose="02040503050406030204" pitchFamily="18" charset="0"/>
                    </a:rPr>
                    <m:t>(</m:t>
                  </m:r>
                  <m:sSub>
                    <m:e>
                      <m:r>
                        <a:rPr xmlns:a="http://schemas.openxmlformats.org/drawingml/2006/main" sz="2250" i="1">
                          <a:solidFill>
                            <a:srgbClr val="414040"/>
                          </a:solidFill>
                          <a:latin typeface="Cambria Math" panose="02040503050406030204" pitchFamily="18" charset="0"/>
                        </a:rPr>
                        <m:t>r</m:t>
                      </m:r>
                    </m:e>
                    <m:sub>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sub>
                  </m:sSub>
                  <m:r>
                    <a:rPr xmlns:a="http://schemas.openxmlformats.org/drawingml/2006/main" sz="2250" i="1">
                      <a:solidFill>
                        <a:srgbClr val="414040"/>
                      </a:solidFill>
                      <a:latin typeface="Cambria Math" panose="02040503050406030204" pitchFamily="18" charset="0"/>
                    </a:rPr>
                    <m:t>)</m:t>
                  </m:r>
                  <m:sSub>
                    <m:e>
                      <m:r>
                        <a:rPr xmlns:a="http://schemas.openxmlformats.org/drawingml/2006/main" sz="2250" i="1">
                          <a:solidFill>
                            <a:srgbClr val="414040"/>
                          </a:solidFill>
                          <a:latin typeface="Cambria Math" panose="02040503050406030204" pitchFamily="18" charset="0"/>
                        </a:rPr>
                        <m:t>w</m:t>
                      </m:r>
                    </m:e>
                    <m:sub>
                      <m:r>
                        <a:rPr xmlns:a="http://schemas.openxmlformats.org/drawingml/2006/main" sz="2250" i="1">
                          <a:solidFill>
                            <a:srgbClr val="414040"/>
                          </a:solidFill>
                          <a:latin typeface="Cambria Math" panose="02040503050406030204" pitchFamily="18" charset="0"/>
                        </a:rPr>
                        <m:t>t</m:t>
                      </m:r>
                    </m:sub>
                  </m:sSub>
                </m:oMath>
              </m:oMathPara>
            </a14:m>
          </a:p>
          <a:p>
            <a:pPr defTabSz="332993">
              <a:spcBef>
                <a:spcPts val="1300"/>
              </a:spcBef>
              <a:defRPr sz="2052"/>
            </a:pPr>
            <a:r>
              <a:t>Substituting for </a:t>
            </a:r>
            <a14:m>
              <m:oMath>
                <m:r>
                  <a:rPr xmlns:a="http://schemas.openxmlformats.org/drawingml/2006/main" sz="2350" i="1">
                    <a:solidFill>
                      <a:srgbClr val="414040"/>
                    </a:solidFill>
                    <a:latin typeface="Cambria Math" panose="02040503050406030204" pitchFamily="18" charset="0"/>
                  </a:rPr>
                  <m:t>r</m:t>
                </m:r>
              </m:oMath>
            </a14:m>
            <a:r>
              <a:t> and </a:t>
            </a:r>
            <a14:m>
              <m:oMath>
                <m:r>
                  <a:rPr xmlns:a="http://schemas.openxmlformats.org/drawingml/2006/main" sz="2350" i="1">
                    <a:solidFill>
                      <a:srgbClr val="414040"/>
                    </a:solidFill>
                    <a:latin typeface="Cambria Math" panose="02040503050406030204" pitchFamily="18" charset="0"/>
                  </a:rPr>
                  <m:t>w</m:t>
                </m:r>
              </m:oMath>
            </a14:m>
            <a:r>
              <a:t> from the marginal productivity conditions, we get,</a:t>
            </a:r>
          </a:p>
          <a:p>
            <a:pPr defTabSz="332993">
              <a:spcBef>
                <a:spcPts val="1300"/>
              </a:spcBef>
              <a:defRPr sz="2052"/>
            </a:pPr>
            <a14:m>
              <m:oMathPara>
                <m:oMathParaPr>
                  <m:jc m:val="left"/>
                </m:oMathParaPr>
                <m:oMath>
                  <m:sSub>
                    <m:e>
                      <m:r>
                        <a:rPr xmlns:a="http://schemas.openxmlformats.org/drawingml/2006/main" sz="2250" i="1">
                          <a:solidFill>
                            <a:srgbClr val="414040"/>
                          </a:solidFill>
                          <a:latin typeface="Cambria Math" panose="02040503050406030204" pitchFamily="18" charset="0"/>
                        </a:rPr>
                        <m:t>k</m:t>
                      </m:r>
                    </m:e>
                    <m:sub>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sub>
                  </m:sSub>
                  <m:r>
                    <a:rPr xmlns:a="http://schemas.openxmlformats.org/drawingml/2006/main" sz="2250" i="1">
                      <a:solidFill>
                        <a:srgbClr val="414040"/>
                      </a:solidFill>
                      <a:latin typeface="Cambria Math" panose="02040503050406030204" pitchFamily="18" charset="0"/>
                    </a:rPr>
                    <m:t>=</m:t>
                  </m:r>
                  <m:f>
                    <m:fPr>
                      <m:ctrlPr>
                        <a:rPr xmlns:a="http://schemas.openxmlformats.org/drawingml/2006/main" sz="2250" i="1">
                          <a:solidFill>
                            <a:srgbClr val="414040"/>
                          </a:solidFill>
                          <a:latin typeface="Cambria Math" panose="02040503050406030204" pitchFamily="18" charset="0"/>
                        </a:rPr>
                      </m:ctrlPr>
                      <m:type m:val="bar"/>
                    </m:fPr>
                    <m:num>
                      <m:r>
                        <a:rPr xmlns:a="http://schemas.openxmlformats.org/drawingml/2006/main" sz="2250" i="1">
                          <a:solidFill>
                            <a:srgbClr val="414040"/>
                          </a:solidFill>
                          <a:latin typeface="Cambria Math" panose="02040503050406030204" pitchFamily="18" charset="0"/>
                        </a:rPr>
                        <m:t>1</m:t>
                      </m:r>
                    </m:num>
                    <m:den>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n</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g</m:t>
                      </m:r>
                      <m:r>
                        <a:rPr xmlns:a="http://schemas.openxmlformats.org/drawingml/2006/main" sz="2250" i="1">
                          <a:solidFill>
                            <a:srgbClr val="414040"/>
                          </a:solidFill>
                          <a:latin typeface="Cambria Math" panose="02040503050406030204" pitchFamily="18" charset="0"/>
                        </a:rPr>
                        <m:t>)</m:t>
                      </m:r>
                    </m:den>
                  </m:f>
                  <m:r>
                    <a:rPr xmlns:a="http://schemas.openxmlformats.org/drawingml/2006/main" sz="2250" i="1">
                      <a:solidFill>
                        <a:srgbClr val="414040"/>
                      </a:solidFill>
                      <a:latin typeface="Cambria Math" panose="02040503050406030204" pitchFamily="18" charset="0"/>
                    </a:rPr>
                    <m:t>s</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A</m:t>
                  </m:r>
                  <m:sSup>
                    <m:e>
                      <m:r>
                        <a:rPr xmlns:a="http://schemas.openxmlformats.org/drawingml/2006/main" sz="2250" i="1">
                          <a:solidFill>
                            <a:srgbClr val="414040"/>
                          </a:solidFill>
                          <a:latin typeface="Cambria Math" panose="02040503050406030204" pitchFamily="18" charset="0"/>
                        </a:rPr>
                        <m:t>f</m:t>
                      </m:r>
                    </m:e>
                    <m:sup>
                      <m:r>
                        <a:rPr xmlns:a="http://schemas.openxmlformats.org/drawingml/2006/main" sz="2250" i="1">
                          <a:solidFill>
                            <a:srgbClr val="414040"/>
                          </a:solidFill>
                          <a:latin typeface="Cambria Math" panose="02040503050406030204" pitchFamily="18" charset="0"/>
                        </a:rPr>
                        <m:t>′</m:t>
                      </m:r>
                    </m:sup>
                  </m:sSup>
                  <m:r>
                    <a:rPr xmlns:a="http://schemas.openxmlformats.org/drawingml/2006/main" sz="2250" i="1">
                      <a:solidFill>
                        <a:srgbClr val="414040"/>
                      </a:solidFill>
                      <a:latin typeface="Cambria Math" panose="02040503050406030204" pitchFamily="18" charset="0"/>
                    </a:rPr>
                    <m:t>(</m:t>
                  </m:r>
                  <m:sSub>
                    <m:e>
                      <m:r>
                        <a:rPr xmlns:a="http://schemas.openxmlformats.org/drawingml/2006/main" sz="2250" i="1">
                          <a:solidFill>
                            <a:srgbClr val="414040"/>
                          </a:solidFill>
                          <a:latin typeface="Cambria Math" panose="02040503050406030204" pitchFamily="18" charset="0"/>
                        </a:rPr>
                        <m:t>k</m:t>
                      </m:r>
                    </m:e>
                    <m:sub>
                      <m:r>
                        <a:rPr xmlns:a="http://schemas.openxmlformats.org/drawingml/2006/main" sz="2250" i="1">
                          <a:solidFill>
                            <a:srgbClr val="414040"/>
                          </a:solidFill>
                          <a:latin typeface="Cambria Math" panose="02040503050406030204" pitchFamily="18" charset="0"/>
                        </a:rPr>
                        <m:t>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sub>
                  </m:sSub>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δ</m:t>
                  </m:r>
                  <m:r>
                    <a:rPr xmlns:a="http://schemas.openxmlformats.org/drawingml/2006/main" sz="2250" i="1">
                      <a:solidFill>
                        <a:srgbClr val="414040"/>
                      </a:solidFill>
                      <a:latin typeface="Cambria Math" panose="02040503050406030204" pitchFamily="18" charset="0"/>
                    </a:rPr>
                    <m:t>)</m:t>
                  </m:r>
                  <m:d>
                    <m:dPr>
                      <m:ctrlPr>
                        <a:rPr xmlns:a="http://schemas.openxmlformats.org/drawingml/2006/main" sz="2250" i="1">
                          <a:solidFill>
                            <a:srgbClr val="414040"/>
                          </a:solidFill>
                          <a:latin typeface="Cambria Math" panose="02040503050406030204" pitchFamily="18" charset="0"/>
                        </a:rPr>
                      </m:ctrlPr>
                    </m:dPr>
                    <m:e>
                      <m:r>
                        <a:rPr xmlns:a="http://schemas.openxmlformats.org/drawingml/2006/main" sz="2250" i="1">
                          <a:solidFill>
                            <a:srgbClr val="414040"/>
                          </a:solidFill>
                          <a:latin typeface="Cambria Math" panose="02040503050406030204" pitchFamily="18" charset="0"/>
                        </a:rPr>
                        <m:t>A</m:t>
                      </m:r>
                      <m:r>
                        <a:rPr xmlns:a="http://schemas.openxmlformats.org/drawingml/2006/main" sz="2250" i="1">
                          <a:solidFill>
                            <a:srgbClr val="414040"/>
                          </a:solidFill>
                          <a:latin typeface="Cambria Math" panose="02040503050406030204" pitchFamily="18" charset="0"/>
                        </a:rPr>
                        <m:t>f</m:t>
                      </m:r>
                      <m:r>
                        <a:rPr xmlns:a="http://schemas.openxmlformats.org/drawingml/2006/main" sz="2250" i="1">
                          <a:solidFill>
                            <a:srgbClr val="414040"/>
                          </a:solidFill>
                          <a:latin typeface="Cambria Math" panose="02040503050406030204" pitchFamily="18" charset="0"/>
                        </a:rPr>
                        <m:t>(</m:t>
                      </m:r>
                      <m:sSub>
                        <m:e>
                          <m:r>
                            <a:rPr xmlns:a="http://schemas.openxmlformats.org/drawingml/2006/main" sz="2250" i="1">
                              <a:solidFill>
                                <a:srgbClr val="414040"/>
                              </a:solidFill>
                              <a:latin typeface="Cambria Math" panose="02040503050406030204" pitchFamily="18" charset="0"/>
                            </a:rPr>
                            <m:t>k</m:t>
                          </m:r>
                        </m:e>
                        <m:sub>
                          <m:r>
                            <a:rPr xmlns:a="http://schemas.openxmlformats.org/drawingml/2006/main" sz="2250" i="1">
                              <a:solidFill>
                                <a:srgbClr val="414040"/>
                              </a:solidFill>
                              <a:latin typeface="Cambria Math" panose="02040503050406030204" pitchFamily="18" charset="0"/>
                            </a:rPr>
                            <m:t>t</m:t>
                          </m:r>
                        </m:sub>
                      </m:sSub>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sSub>
                        <m:e>
                          <m:r>
                            <a:rPr xmlns:a="http://schemas.openxmlformats.org/drawingml/2006/main" sz="2250" i="1">
                              <a:solidFill>
                                <a:srgbClr val="414040"/>
                              </a:solidFill>
                              <a:latin typeface="Cambria Math" panose="02040503050406030204" pitchFamily="18" charset="0"/>
                            </a:rPr>
                            <m:t>k</m:t>
                          </m:r>
                        </m:e>
                        <m:sub>
                          <m:r>
                            <a:rPr xmlns:a="http://schemas.openxmlformats.org/drawingml/2006/main" sz="2250" i="1">
                              <a:solidFill>
                                <a:srgbClr val="414040"/>
                              </a:solidFill>
                              <a:latin typeface="Cambria Math" panose="02040503050406030204" pitchFamily="18" charset="0"/>
                            </a:rPr>
                            <m:t>t</m:t>
                          </m:r>
                        </m:sub>
                      </m:sSub>
                      <m:r>
                        <a:rPr xmlns:a="http://schemas.openxmlformats.org/drawingml/2006/main" sz="2250" i="1">
                          <a:solidFill>
                            <a:srgbClr val="414040"/>
                          </a:solidFill>
                          <a:latin typeface="Cambria Math" panose="02040503050406030204" pitchFamily="18" charset="0"/>
                        </a:rPr>
                        <m:t>A</m:t>
                      </m:r>
                      <m:sSup>
                        <m:e>
                          <m:r>
                            <a:rPr xmlns:a="http://schemas.openxmlformats.org/drawingml/2006/main" sz="2250" i="1">
                              <a:solidFill>
                                <a:srgbClr val="414040"/>
                              </a:solidFill>
                              <a:latin typeface="Cambria Math" panose="02040503050406030204" pitchFamily="18" charset="0"/>
                            </a:rPr>
                            <m:t>f</m:t>
                          </m:r>
                        </m:e>
                        <m:sup>
                          <m:r>
                            <a:rPr xmlns:a="http://schemas.openxmlformats.org/drawingml/2006/main" sz="2250" i="1">
                              <a:solidFill>
                                <a:srgbClr val="414040"/>
                              </a:solidFill>
                              <a:latin typeface="Cambria Math" panose="02040503050406030204" pitchFamily="18" charset="0"/>
                            </a:rPr>
                            <m:t>′</m:t>
                          </m:r>
                        </m:sup>
                      </m:sSup>
                      <m:r>
                        <a:rPr xmlns:a="http://schemas.openxmlformats.org/drawingml/2006/main" sz="2250" i="1">
                          <a:solidFill>
                            <a:srgbClr val="414040"/>
                          </a:solidFill>
                          <a:latin typeface="Cambria Math" panose="02040503050406030204" pitchFamily="18" charset="0"/>
                        </a:rPr>
                        <m:t>(</m:t>
                      </m:r>
                      <m:sSub>
                        <m:e>
                          <m:r>
                            <a:rPr xmlns:a="http://schemas.openxmlformats.org/drawingml/2006/main" sz="2250" i="1">
                              <a:solidFill>
                                <a:srgbClr val="414040"/>
                              </a:solidFill>
                              <a:latin typeface="Cambria Math" panose="02040503050406030204" pitchFamily="18" charset="0"/>
                            </a:rPr>
                            <m:t>k</m:t>
                          </m:r>
                        </m:e>
                        <m:sub>
                          <m:r>
                            <a:rPr xmlns:a="http://schemas.openxmlformats.org/drawingml/2006/main" sz="2250" i="1">
                              <a:solidFill>
                                <a:srgbClr val="414040"/>
                              </a:solidFill>
                              <a:latin typeface="Cambria Math" panose="02040503050406030204" pitchFamily="18" charset="0"/>
                            </a:rPr>
                            <m:t>t</m:t>
                          </m:r>
                        </m:sub>
                      </m:sSub>
                      <m:r>
                        <a:rPr xmlns:a="http://schemas.openxmlformats.org/drawingml/2006/main" sz="2250" i="1">
                          <a:solidFill>
                            <a:srgbClr val="414040"/>
                          </a:solidFill>
                          <a:latin typeface="Cambria Math" panose="02040503050406030204" pitchFamily="18" charset="0"/>
                        </a:rPr>
                        <m:t>)</m:t>
                      </m:r>
                    </m:e>
                  </m:d>
                </m:oMath>
              </m:oMathPara>
            </a14:m>
          </a:p>
          <a:p>
            <a:pPr defTabSz="332993">
              <a:spcBef>
                <a:spcPts val="1300"/>
              </a:spcBef>
              <a:defRPr sz="2052"/>
            </a:pPr>
            <a:r>
              <a:t>This non-linear difference equation determines the dynamic behavior of capital per efficiency unit of labor. Since output, the real interest rate, real wages and savings only depend on capital per efficiency unit of labor, it also determines the dynamic evolution of all the other endogenous variables.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Accumulation of Capital and the Balanced Growth Path"/>
          <p:cNvSpPr txBox="1"/>
          <p:nvPr>
            <p:ph type="title"/>
          </p:nvPr>
        </p:nvSpPr>
        <p:spPr>
          <a:prstGeom prst="rect">
            <a:avLst/>
          </a:prstGeom>
        </p:spPr>
        <p:txBody>
          <a:bodyPr/>
          <a:lstStyle>
            <a:lvl1pPr defTabSz="379729">
              <a:spcBef>
                <a:spcPts val="1000"/>
              </a:spcBef>
              <a:defRPr sz="4550"/>
            </a:lvl1pPr>
          </a:lstStyle>
          <a:p>
            <a:pPr/>
            <a:r>
              <a:t>Accumulation of Capital and the Balanced Growth Path</a:t>
            </a:r>
          </a:p>
        </p:txBody>
      </p:sp>
      <p:sp>
        <p:nvSpPr>
          <p:cNvPr id="18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5" name="The capital accumulation equation in the Diamond model is thus given by,…"/>
          <p:cNvSpPr txBox="1"/>
          <p:nvPr>
            <p:ph type="body" idx="1"/>
          </p:nvPr>
        </p:nvSpPr>
        <p:spPr>
          <a:prstGeom prst="rect">
            <a:avLst/>
          </a:prstGeom>
        </p:spPr>
        <p:txBody>
          <a:bodyPr/>
          <a:lstStyle/>
          <a:p>
            <a:pPr defTabSz="461518">
              <a:spcBef>
                <a:spcPts val="1800"/>
              </a:spcBef>
              <a:defRPr sz="2844"/>
            </a:pPr>
            <a:r>
              <a:t>The capital accumulation equation in the Diamond model is thus given by,</a:t>
            </a:r>
          </a:p>
          <a:p>
            <a:pPr defTabSz="461518">
              <a:spcBef>
                <a:spcPts val="1800"/>
              </a:spcBef>
              <a:defRPr sz="2844"/>
            </a:pPr>
            <a14:m>
              <m:oMathPara>
                <m:oMathParaPr>
                  <m:jc m:val="left"/>
                </m:oMathParaPr>
                <m:oMath>
                  <m:sSub>
                    <m:e>
                      <m:r>
                        <a:rPr xmlns:a="http://schemas.openxmlformats.org/drawingml/2006/main" sz="3100" i="1">
                          <a:solidFill>
                            <a:srgbClr val="414040"/>
                          </a:solidFill>
                          <a:latin typeface="Cambria Math" panose="02040503050406030204" pitchFamily="18" charset="0"/>
                        </a:rPr>
                        <m:t>k</m:t>
                      </m:r>
                    </m:e>
                    <m:sub>
                      <m:r>
                        <a:rPr xmlns:a="http://schemas.openxmlformats.org/drawingml/2006/main" sz="3100" i="1">
                          <a:solidFill>
                            <a:srgbClr val="414040"/>
                          </a:solidFill>
                          <a:latin typeface="Cambria Math" panose="02040503050406030204" pitchFamily="18" charset="0"/>
                        </a:rPr>
                        <m:t>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1</m:t>
                      </m:r>
                    </m:sub>
                  </m:sSub>
                  <m:r>
                    <a:rPr xmlns:a="http://schemas.openxmlformats.org/drawingml/2006/main" sz="3100" i="1">
                      <a:solidFill>
                        <a:srgbClr val="414040"/>
                      </a:solidFill>
                      <a:latin typeface="Cambria Math" panose="02040503050406030204" pitchFamily="18" charset="0"/>
                    </a:rPr>
                    <m:t>=</m:t>
                  </m:r>
                  <m:f>
                    <m:fPr>
                      <m:ctrlPr>
                        <a:rPr xmlns:a="http://schemas.openxmlformats.org/drawingml/2006/main" sz="3100" i="1">
                          <a:solidFill>
                            <a:srgbClr val="414040"/>
                          </a:solidFill>
                          <a:latin typeface="Cambria Math" panose="02040503050406030204" pitchFamily="18" charset="0"/>
                        </a:rPr>
                      </m:ctrlPr>
                      <m:type m:val="bar"/>
                    </m:fPr>
                    <m:num>
                      <m:r>
                        <a:rPr xmlns:a="http://schemas.openxmlformats.org/drawingml/2006/main" sz="3100" i="1">
                          <a:solidFill>
                            <a:srgbClr val="414040"/>
                          </a:solidFill>
                          <a:latin typeface="Cambria Math" panose="02040503050406030204" pitchFamily="18" charset="0"/>
                        </a:rPr>
                        <m:t>1</m:t>
                      </m:r>
                    </m:num>
                    <m:den>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1</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n</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1</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g</m:t>
                      </m:r>
                      <m:r>
                        <a:rPr xmlns:a="http://schemas.openxmlformats.org/drawingml/2006/main" sz="3100" i="1">
                          <a:solidFill>
                            <a:srgbClr val="414040"/>
                          </a:solidFill>
                          <a:latin typeface="Cambria Math" panose="02040503050406030204" pitchFamily="18" charset="0"/>
                        </a:rPr>
                        <m:t>)</m:t>
                      </m:r>
                    </m:den>
                  </m:f>
                  <m:r>
                    <a:rPr xmlns:a="http://schemas.openxmlformats.org/drawingml/2006/main" sz="3100" i="1">
                      <a:solidFill>
                        <a:srgbClr val="414040"/>
                      </a:solidFill>
                      <a:latin typeface="Cambria Math" panose="02040503050406030204" pitchFamily="18" charset="0"/>
                    </a:rPr>
                    <m:t>s</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A</m:t>
                  </m:r>
                  <m:sSup>
                    <m:e>
                      <m:r>
                        <a:rPr xmlns:a="http://schemas.openxmlformats.org/drawingml/2006/main" sz="3100" i="1">
                          <a:solidFill>
                            <a:srgbClr val="414040"/>
                          </a:solidFill>
                          <a:latin typeface="Cambria Math" panose="02040503050406030204" pitchFamily="18" charset="0"/>
                        </a:rPr>
                        <m:t>f</m:t>
                      </m:r>
                    </m:e>
                    <m:sup>
                      <m:r>
                        <a:rPr xmlns:a="http://schemas.openxmlformats.org/drawingml/2006/main" sz="3100" i="1">
                          <a:solidFill>
                            <a:srgbClr val="414040"/>
                          </a:solidFill>
                          <a:latin typeface="Cambria Math" panose="02040503050406030204" pitchFamily="18" charset="0"/>
                        </a:rPr>
                        <m:t>′</m:t>
                      </m:r>
                    </m:sup>
                  </m:sSup>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k</m:t>
                      </m:r>
                    </m:e>
                    <m:sub>
                      <m:r>
                        <a:rPr xmlns:a="http://schemas.openxmlformats.org/drawingml/2006/main" sz="3100" i="1">
                          <a:solidFill>
                            <a:srgbClr val="414040"/>
                          </a:solidFill>
                          <a:latin typeface="Cambria Math" panose="02040503050406030204" pitchFamily="18" charset="0"/>
                        </a:rPr>
                        <m:t>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1</m:t>
                      </m:r>
                    </m:sub>
                  </m:sSub>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δ</m:t>
                  </m:r>
                  <m:r>
                    <a:rPr xmlns:a="http://schemas.openxmlformats.org/drawingml/2006/main" sz="3100" i="1">
                      <a:solidFill>
                        <a:srgbClr val="414040"/>
                      </a:solidFill>
                      <a:latin typeface="Cambria Math" panose="02040503050406030204" pitchFamily="18" charset="0"/>
                    </a:rPr>
                    <m:t>)</m:t>
                  </m:r>
                  <m:d>
                    <m:dPr>
                      <m:ctrlPr>
                        <a:rPr xmlns:a="http://schemas.openxmlformats.org/drawingml/2006/main" sz="3100" i="1">
                          <a:solidFill>
                            <a:srgbClr val="414040"/>
                          </a:solidFill>
                          <a:latin typeface="Cambria Math" panose="02040503050406030204" pitchFamily="18" charset="0"/>
                        </a:rPr>
                      </m:ctrlPr>
                    </m:dPr>
                    <m:e>
                      <m:r>
                        <a:rPr xmlns:a="http://schemas.openxmlformats.org/drawingml/2006/main" sz="3100" i="1">
                          <a:solidFill>
                            <a:srgbClr val="414040"/>
                          </a:solidFill>
                          <a:latin typeface="Cambria Math" panose="02040503050406030204" pitchFamily="18" charset="0"/>
                        </a:rPr>
                        <m:t>A</m:t>
                      </m:r>
                      <m:r>
                        <a:rPr xmlns:a="http://schemas.openxmlformats.org/drawingml/2006/main" sz="3100" i="1">
                          <a:solidFill>
                            <a:srgbClr val="414040"/>
                          </a:solidFill>
                          <a:latin typeface="Cambria Math" panose="02040503050406030204" pitchFamily="18" charset="0"/>
                        </a:rPr>
                        <m:t>f</m:t>
                      </m:r>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k</m:t>
                          </m:r>
                        </m:e>
                        <m:sub>
                          <m:r>
                            <a:rPr xmlns:a="http://schemas.openxmlformats.org/drawingml/2006/main" sz="3100" i="1">
                              <a:solidFill>
                                <a:srgbClr val="414040"/>
                              </a:solidFill>
                              <a:latin typeface="Cambria Math" panose="02040503050406030204" pitchFamily="18" charset="0"/>
                            </a:rPr>
                            <m:t>t</m:t>
                          </m:r>
                        </m:sub>
                      </m:sSub>
                      <m:r>
                        <a:rPr xmlns:a="http://schemas.openxmlformats.org/drawingml/2006/main" sz="3100" i="1">
                          <a:solidFill>
                            <a:srgbClr val="414040"/>
                          </a:solidFill>
                          <a:latin typeface="Cambria Math" panose="02040503050406030204" pitchFamily="18" charset="0"/>
                        </a:rPr>
                        <m:t>)</m:t>
                      </m:r>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k</m:t>
                          </m:r>
                        </m:e>
                        <m:sub>
                          <m:r>
                            <a:rPr xmlns:a="http://schemas.openxmlformats.org/drawingml/2006/main" sz="3100" i="1">
                              <a:solidFill>
                                <a:srgbClr val="414040"/>
                              </a:solidFill>
                              <a:latin typeface="Cambria Math" panose="02040503050406030204" pitchFamily="18" charset="0"/>
                            </a:rPr>
                            <m:t>t</m:t>
                          </m:r>
                        </m:sub>
                      </m:sSub>
                      <m:r>
                        <a:rPr xmlns:a="http://schemas.openxmlformats.org/drawingml/2006/main" sz="3100" i="1">
                          <a:solidFill>
                            <a:srgbClr val="414040"/>
                          </a:solidFill>
                          <a:latin typeface="Cambria Math" panose="02040503050406030204" pitchFamily="18" charset="0"/>
                        </a:rPr>
                        <m:t>A</m:t>
                      </m:r>
                      <m:sSup>
                        <m:e>
                          <m:r>
                            <a:rPr xmlns:a="http://schemas.openxmlformats.org/drawingml/2006/main" sz="3100" i="1">
                              <a:solidFill>
                                <a:srgbClr val="414040"/>
                              </a:solidFill>
                              <a:latin typeface="Cambria Math" panose="02040503050406030204" pitchFamily="18" charset="0"/>
                            </a:rPr>
                            <m:t>f</m:t>
                          </m:r>
                        </m:e>
                        <m:sup>
                          <m:r>
                            <a:rPr xmlns:a="http://schemas.openxmlformats.org/drawingml/2006/main" sz="3100" i="1">
                              <a:solidFill>
                                <a:srgbClr val="414040"/>
                              </a:solidFill>
                              <a:latin typeface="Cambria Math" panose="02040503050406030204" pitchFamily="18" charset="0"/>
                            </a:rPr>
                            <m:t>′</m:t>
                          </m:r>
                        </m:sup>
                      </m:sSup>
                      <m:r>
                        <a:rPr xmlns:a="http://schemas.openxmlformats.org/drawingml/2006/main" sz="3100" i="1">
                          <a:solidFill>
                            <a:srgbClr val="414040"/>
                          </a:solidFill>
                          <a:latin typeface="Cambria Math" panose="02040503050406030204" pitchFamily="18" charset="0"/>
                        </a:rPr>
                        <m:t>(</m:t>
                      </m:r>
                      <m:sSub>
                        <m:e>
                          <m:r>
                            <a:rPr xmlns:a="http://schemas.openxmlformats.org/drawingml/2006/main" sz="3100" i="1">
                              <a:solidFill>
                                <a:srgbClr val="414040"/>
                              </a:solidFill>
                              <a:latin typeface="Cambria Math" panose="02040503050406030204" pitchFamily="18" charset="0"/>
                            </a:rPr>
                            <m:t>k</m:t>
                          </m:r>
                        </m:e>
                        <m:sub>
                          <m:r>
                            <a:rPr xmlns:a="http://schemas.openxmlformats.org/drawingml/2006/main" sz="3100" i="1">
                              <a:solidFill>
                                <a:srgbClr val="414040"/>
                              </a:solidFill>
                              <a:latin typeface="Cambria Math" panose="02040503050406030204" pitchFamily="18" charset="0"/>
                            </a:rPr>
                            <m:t>t</m:t>
                          </m:r>
                        </m:sub>
                      </m:sSub>
                      <m:r>
                        <a:rPr xmlns:a="http://schemas.openxmlformats.org/drawingml/2006/main" sz="3100" i="1">
                          <a:solidFill>
                            <a:srgbClr val="414040"/>
                          </a:solidFill>
                          <a:latin typeface="Cambria Math" panose="02040503050406030204" pitchFamily="18" charset="0"/>
                        </a:rPr>
                        <m:t>)</m:t>
                      </m:r>
                    </m:e>
                  </m:d>
                </m:oMath>
              </m:oMathPara>
            </a14:m>
          </a:p>
          <a:p>
            <a:pPr defTabSz="461518">
              <a:spcBef>
                <a:spcPts val="1800"/>
              </a:spcBef>
              <a:defRPr sz="2844"/>
            </a:pPr>
            <a:r>
              <a:t>A steady state, or balanced growth path is defined by the condition that,</a:t>
            </a:r>
          </a:p>
          <a:p>
            <a:pPr defTabSz="461518">
              <a:spcBef>
                <a:spcPts val="1800"/>
              </a:spcBef>
              <a:defRPr sz="2844"/>
            </a:pPr>
            <a14:m>
              <m:oMathPara>
                <m:oMathParaPr>
                  <m:jc m:val="left"/>
                </m:oMathParaPr>
                <m:oMath>
                  <m:sSub>
                    <m:e>
                      <m:r>
                        <a:rPr xmlns:a="http://schemas.openxmlformats.org/drawingml/2006/main" sz="3150" i="1">
                          <a:solidFill>
                            <a:srgbClr val="414040"/>
                          </a:solidFill>
                          <a:latin typeface="Cambria Math" panose="02040503050406030204" pitchFamily="18" charset="0"/>
                        </a:rPr>
                        <m:t>k</m:t>
                      </m:r>
                    </m:e>
                    <m:sub>
                      <m:r>
                        <a:rPr xmlns:a="http://schemas.openxmlformats.org/drawingml/2006/main" sz="3150" i="1">
                          <a:solidFill>
                            <a:srgbClr val="414040"/>
                          </a:solidFill>
                          <a:latin typeface="Cambria Math" panose="02040503050406030204" pitchFamily="18" charset="0"/>
                        </a:rPr>
                        <m:t>t</m:t>
                      </m:r>
                      <m:r>
                        <a:rPr xmlns:a="http://schemas.openxmlformats.org/drawingml/2006/main" sz="3150" i="1">
                          <a:solidFill>
                            <a:srgbClr val="414040"/>
                          </a:solidFill>
                          <a:latin typeface="Cambria Math" panose="02040503050406030204" pitchFamily="18" charset="0"/>
                        </a:rPr>
                        <m:t>+</m:t>
                      </m:r>
                      <m:r>
                        <a:rPr xmlns:a="http://schemas.openxmlformats.org/drawingml/2006/main" sz="3150" i="1">
                          <a:solidFill>
                            <a:srgbClr val="414040"/>
                          </a:solidFill>
                          <a:latin typeface="Cambria Math" panose="02040503050406030204" pitchFamily="18" charset="0"/>
                        </a:rPr>
                        <m:t>1</m:t>
                      </m:r>
                    </m:sub>
                  </m:sSub>
                  <m:r>
                    <a:rPr xmlns:a="http://schemas.openxmlformats.org/drawingml/2006/main" sz="3150" i="1">
                      <a:solidFill>
                        <a:srgbClr val="414040"/>
                      </a:solidFill>
                      <a:latin typeface="Cambria Math" panose="02040503050406030204" pitchFamily="18" charset="0"/>
                    </a:rPr>
                    <m:t>=</m:t>
                  </m:r>
                  <m:sSub>
                    <m:e>
                      <m:r>
                        <a:rPr xmlns:a="http://schemas.openxmlformats.org/drawingml/2006/main" sz="3150" i="1">
                          <a:solidFill>
                            <a:srgbClr val="414040"/>
                          </a:solidFill>
                          <a:latin typeface="Cambria Math" panose="02040503050406030204" pitchFamily="18" charset="0"/>
                        </a:rPr>
                        <m:t>k</m:t>
                      </m:r>
                    </m:e>
                    <m:sub>
                      <m:r>
                        <a:rPr xmlns:a="http://schemas.openxmlformats.org/drawingml/2006/main" sz="3150" i="1">
                          <a:solidFill>
                            <a:srgbClr val="414040"/>
                          </a:solidFill>
                          <a:latin typeface="Cambria Math" panose="02040503050406030204" pitchFamily="18" charset="0"/>
                        </a:rPr>
                        <m:t>t</m:t>
                      </m:r>
                    </m:sub>
                  </m:sSub>
                  <m:r>
                    <a:rPr xmlns:a="http://schemas.openxmlformats.org/drawingml/2006/main" sz="3150" i="1">
                      <a:solidFill>
                        <a:srgbClr val="414040"/>
                      </a:solidFill>
                      <a:latin typeface="Cambria Math" panose="02040503050406030204" pitchFamily="18" charset="0"/>
                    </a:rPr>
                    <m:t>=</m:t>
                  </m:r>
                  <m:sSup>
                    <m:e>
                      <m:r>
                        <a:rPr xmlns:a="http://schemas.openxmlformats.org/drawingml/2006/main" sz="3150" i="1">
                          <a:solidFill>
                            <a:srgbClr val="414040"/>
                          </a:solidFill>
                          <a:latin typeface="Cambria Math" panose="02040503050406030204" pitchFamily="18" charset="0"/>
                        </a:rPr>
                        <m:t>k</m:t>
                      </m:r>
                    </m:e>
                    <m:sup>
                      <m:r>
                        <a:rPr xmlns:a="http://schemas.openxmlformats.org/drawingml/2006/main" sz="3150" i="1">
                          <a:solidFill>
                            <a:srgbClr val="414040"/>
                          </a:solidFill>
                          <a:latin typeface="Cambria Math" panose="02040503050406030204" pitchFamily="18" charset="0"/>
                        </a:rPr>
                        <m:t>*</m:t>
                      </m:r>
                    </m:sup>
                  </m:sSup>
                </m:oMath>
              </m:oMathPara>
            </a14:m>
          </a:p>
          <a:p>
            <a:pPr defTabSz="461518">
              <a:spcBef>
                <a:spcPts val="1800"/>
              </a:spcBef>
              <a:defRPr sz="2844"/>
            </a:pPr>
            <a:r>
              <a:t>where </a:t>
            </a:r>
            <a14:m>
              <m:oMath>
                <m:sSup>
                  <m:e>
                    <m:r>
                      <a:rPr xmlns:a="http://schemas.openxmlformats.org/drawingml/2006/main" sz="3400" i="1">
                        <a:solidFill>
                          <a:srgbClr val="414040"/>
                        </a:solidFill>
                        <a:latin typeface="Cambria Math" panose="02040503050406030204" pitchFamily="18" charset="0"/>
                      </a:rPr>
                      <m:t>k</m:t>
                    </m:r>
                  </m:e>
                  <m:sup>
                    <m:r>
                      <a:rPr xmlns:a="http://schemas.openxmlformats.org/drawingml/2006/main" sz="3400" i="1">
                        <a:solidFill>
                          <a:srgbClr val="414040"/>
                        </a:solidFill>
                        <a:latin typeface="Cambria Math" panose="02040503050406030204" pitchFamily="18" charset="0"/>
                      </a:rPr>
                      <m:t>*</m:t>
                    </m:r>
                  </m:sup>
                </m:sSup>
              </m:oMath>
            </a14:m>
            <a:r>
              <a:t> is the particular solution of the capital accumulation equation for constant capital per efficiency unit of labor.</a:t>
            </a:r>
          </a:p>
          <a:p>
            <a:pPr defTabSz="461518">
              <a:spcBef>
                <a:spcPts val="1800"/>
              </a:spcBef>
              <a:defRPr sz="2844"/>
            </a:pPr>
            <a:r>
              <a:t>In general, the Diamond model can have many steady states (multiple equilibria).</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Multiple Equilibria in the Diamond Model"/>
          <p:cNvSpPr txBox="1"/>
          <p:nvPr>
            <p:ph type="title"/>
          </p:nvPr>
        </p:nvSpPr>
        <p:spPr>
          <a:prstGeom prst="rect">
            <a:avLst/>
          </a:prstGeom>
        </p:spPr>
        <p:txBody>
          <a:bodyPr/>
          <a:lstStyle>
            <a:lvl1pPr>
              <a:defRPr sz="5000"/>
            </a:lvl1pPr>
          </a:lstStyle>
          <a:p>
            <a:pPr/>
            <a:r>
              <a:t>Multiple Equilibria in the Diamond Model</a:t>
            </a:r>
          </a:p>
        </p:txBody>
      </p:sp>
      <p:sp>
        <p:nvSpPr>
          <p:cNvPr id="1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9" name="image.pdf" descr="image.pdf"/>
          <p:cNvPicPr>
            <a:picLocks noChangeAspect="1"/>
          </p:cNvPicPr>
          <p:nvPr/>
        </p:nvPicPr>
        <p:blipFill>
          <a:blip r:embed="rId2">
            <a:extLst/>
          </a:blip>
          <a:stretch>
            <a:fillRect/>
          </a:stretch>
        </p:blipFill>
        <p:spPr>
          <a:xfrm>
            <a:off x="2337338" y="2275839"/>
            <a:ext cx="8330124" cy="6436926"/>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Logarithmic Preferences and a Cobb Douglas Production Function"/>
          <p:cNvSpPr txBox="1"/>
          <p:nvPr>
            <p:ph type="title"/>
          </p:nvPr>
        </p:nvSpPr>
        <p:spPr>
          <a:prstGeom prst="rect">
            <a:avLst/>
          </a:prstGeom>
        </p:spPr>
        <p:txBody>
          <a:bodyPr/>
          <a:lstStyle>
            <a:lvl1pPr defTabSz="321310">
              <a:spcBef>
                <a:spcPts val="800"/>
              </a:spcBef>
              <a:defRPr sz="3850"/>
            </a:lvl1pPr>
          </a:lstStyle>
          <a:p>
            <a:pPr/>
            <a:r>
              <a:t>Logarithmic Preferences and a Cobb Douglas Production Function</a:t>
            </a:r>
          </a:p>
        </p:txBody>
      </p:sp>
      <p:sp>
        <p:nvSpPr>
          <p:cNvPr id="19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3" name="The Diamond model can be simplified significantly if one assumes logarithmic preferences ( ) and a Cobb-Douglas production function ( ). Then, labor income and the savings rate are determined by,…"/>
          <p:cNvSpPr txBox="1"/>
          <p:nvPr>
            <p:ph type="body" idx="1"/>
          </p:nvPr>
        </p:nvSpPr>
        <p:spPr>
          <a:prstGeom prst="rect">
            <a:avLst/>
          </a:prstGeom>
        </p:spPr>
        <p:txBody>
          <a:bodyPr/>
          <a:lstStyle/>
          <a:p>
            <a:pPr defTabSz="321310">
              <a:spcBef>
                <a:spcPts val="1300"/>
              </a:spcBef>
              <a:defRPr sz="1980"/>
            </a:pPr>
            <a:r>
              <a:t>The Diamond model can be simplified significantly if one assumes logarithmic preferences (</a:t>
            </a:r>
            <a14:m>
              <m:oMath>
                <m:r>
                  <a:rPr xmlns:a="http://schemas.openxmlformats.org/drawingml/2006/main" sz="2350" i="1">
                    <a:solidFill>
                      <a:srgbClr val="414040"/>
                    </a:solidFill>
                    <a:latin typeface="Cambria Math" panose="02040503050406030204" pitchFamily="18" charset="0"/>
                  </a:rPr>
                  <m:t>θ</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1</m:t>
                </m:r>
              </m:oMath>
            </a14:m>
            <a:r>
              <a:t>) and a Cobb-Douglas production function (</a:t>
            </a:r>
            <a14:m>
              <m:oMath>
                <m:r>
                  <a:rPr xmlns:a="http://schemas.openxmlformats.org/drawingml/2006/main" sz="2250" i="1">
                    <a:solidFill>
                      <a:srgbClr val="414040"/>
                    </a:solidFill>
                    <a:latin typeface="Cambria Math" panose="02040503050406030204" pitchFamily="18" charset="0"/>
                  </a:rPr>
                  <m:t>A</m:t>
                </m:r>
                <m:r>
                  <a:rPr xmlns:a="http://schemas.openxmlformats.org/drawingml/2006/main" sz="2250" i="1">
                    <a:solidFill>
                      <a:srgbClr val="414040"/>
                    </a:solidFill>
                    <a:latin typeface="Cambria Math" panose="02040503050406030204" pitchFamily="18" charset="0"/>
                  </a:rPr>
                  <m:t>f</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k</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A</m:t>
                </m:r>
                <m:sSup>
                  <m:e>
                    <m:r>
                      <a:rPr xmlns:a="http://schemas.openxmlformats.org/drawingml/2006/main" sz="2250" i="1">
                        <a:solidFill>
                          <a:srgbClr val="414040"/>
                        </a:solidFill>
                        <a:latin typeface="Cambria Math" panose="02040503050406030204" pitchFamily="18" charset="0"/>
                      </a:rPr>
                      <m:t>k</m:t>
                    </m:r>
                  </m:e>
                  <m:sup>
                    <m:r>
                      <a:rPr xmlns:a="http://schemas.openxmlformats.org/drawingml/2006/main" sz="2250" i="1">
                        <a:solidFill>
                          <a:srgbClr val="414040"/>
                        </a:solidFill>
                        <a:latin typeface="Cambria Math" panose="02040503050406030204" pitchFamily="18" charset="0"/>
                      </a:rPr>
                      <m:t>α</m:t>
                    </m:r>
                  </m:sup>
                </m:sSup>
              </m:oMath>
            </a14:m>
            <a:r>
              <a:t>). Then, labor income and the savings rate are determined by,</a:t>
            </a:r>
          </a:p>
          <a:p>
            <a:pPr defTabSz="321310">
              <a:spcBef>
                <a:spcPts val="1300"/>
              </a:spcBef>
              <a:defRPr sz="1980"/>
            </a:pPr>
            <a14:m>
              <m:oMathPara>
                <m:oMathParaPr>
                  <m:jc m:val="left"/>
                </m:oMathParaPr>
                <m:oMath>
                  <m:sSub>
                    <m:e>
                      <m:r>
                        <a:rPr xmlns:a="http://schemas.openxmlformats.org/drawingml/2006/main" sz="2200" i="1">
                          <a:solidFill>
                            <a:srgbClr val="414040"/>
                          </a:solidFill>
                          <a:latin typeface="Cambria Math" panose="02040503050406030204" pitchFamily="18" charset="0"/>
                        </a:rPr>
                        <m:t>w</m:t>
                      </m:r>
                    </m:e>
                    <m:sub>
                      <m:r>
                        <a:rPr xmlns:a="http://schemas.openxmlformats.org/drawingml/2006/main" sz="2200" i="1">
                          <a:solidFill>
                            <a:srgbClr val="414040"/>
                          </a:solidFill>
                          <a:latin typeface="Cambria Math" panose="02040503050406030204" pitchFamily="18" charset="0"/>
                        </a:rPr>
                        <m:t>t</m:t>
                      </m:r>
                    </m:sub>
                  </m:sSub>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1</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α</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A</m:t>
                  </m:r>
                  <m:sSubSup>
                    <m:e>
                      <m:r>
                        <a:rPr xmlns:a="http://schemas.openxmlformats.org/drawingml/2006/main" sz="2200" i="1">
                          <a:solidFill>
                            <a:srgbClr val="414040"/>
                          </a:solidFill>
                          <a:latin typeface="Cambria Math" panose="02040503050406030204" pitchFamily="18" charset="0"/>
                        </a:rPr>
                        <m:t>k</m:t>
                      </m:r>
                    </m:e>
                    <m:sub>
                      <m:r>
                        <a:rPr xmlns:a="http://schemas.openxmlformats.org/drawingml/2006/main" sz="2200" i="1">
                          <a:solidFill>
                            <a:srgbClr val="414040"/>
                          </a:solidFill>
                          <a:latin typeface="Cambria Math" panose="02040503050406030204" pitchFamily="18" charset="0"/>
                        </a:rPr>
                        <m:t>t</m:t>
                      </m:r>
                    </m:sub>
                    <m:sup>
                      <m:r>
                        <a:rPr xmlns:a="http://schemas.openxmlformats.org/drawingml/2006/main" sz="2200" i="1">
                          <a:solidFill>
                            <a:srgbClr val="414040"/>
                          </a:solidFill>
                          <a:latin typeface="Cambria Math" panose="02040503050406030204" pitchFamily="18" charset="0"/>
                        </a:rPr>
                        <m:t>α</m:t>
                      </m:r>
                    </m:sup>
                  </m:sSubSup>
                </m:oMath>
              </m:oMathPara>
            </a14:m>
          </a:p>
          <a:p>
            <a:pPr defTabSz="321310">
              <a:spcBef>
                <a:spcPts val="1300"/>
              </a:spcBef>
              <a:defRPr sz="1980"/>
            </a:pPr>
            <a14:m>
              <m:oMathPara>
                <m:oMathParaPr>
                  <m:jc m:val="left"/>
                </m:oMathParaPr>
                <m:oMath>
                  <m:r>
                    <a:rPr xmlns:a="http://schemas.openxmlformats.org/drawingml/2006/main" sz="2150" i="1">
                      <a:solidFill>
                        <a:srgbClr val="414040"/>
                      </a:solidFill>
                      <a:latin typeface="Cambria Math" panose="02040503050406030204" pitchFamily="18" charset="0"/>
                    </a:rPr>
                    <m:t>s</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1</m:t>
                      </m:r>
                    </m:num>
                    <m:den>
                      <m:r>
                        <a:rPr xmlns:a="http://schemas.openxmlformats.org/drawingml/2006/main" sz="2150" i="1">
                          <a:solidFill>
                            <a:srgbClr val="414040"/>
                          </a:solidFill>
                          <a:latin typeface="Cambria Math" panose="02040503050406030204" pitchFamily="18" charset="0"/>
                        </a:rPr>
                        <m:t>2</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ρ</m:t>
                      </m:r>
                    </m:den>
                  </m:f>
                </m:oMath>
              </m:oMathPara>
            </a14:m>
          </a:p>
          <a:p>
            <a:pPr defTabSz="321310">
              <a:spcBef>
                <a:spcPts val="1300"/>
              </a:spcBef>
              <a:defRPr sz="1980"/>
            </a:pPr>
            <a:r>
              <a:t>In this case, the real wage is a constant share of output and the savings rate is independent of the real interest rate. Substituting in the capital accumulation equation, the adjustment equation for capital per efficiency unit of labor takes the form,</a:t>
            </a:r>
          </a:p>
          <a:p>
            <a:pPr defTabSz="321310">
              <a:spcBef>
                <a:spcPts val="1300"/>
              </a:spcBef>
              <a:defRPr sz="1980"/>
            </a:pPr>
            <a14:m>
              <m:oMathPara>
                <m:oMathParaPr>
                  <m:jc m:val="left"/>
                </m:oMathParaPr>
                <m:oMath>
                  <m:sSub>
                    <m:e>
                      <m:r>
                        <a:rPr xmlns:a="http://schemas.openxmlformats.org/drawingml/2006/main" sz="2150" i="1">
                          <a:solidFill>
                            <a:srgbClr val="414040"/>
                          </a:solidFill>
                          <a:latin typeface="Cambria Math" panose="02040503050406030204" pitchFamily="18" charset="0"/>
                        </a:rPr>
                        <m:t>k</m:t>
                      </m:r>
                    </m:e>
                    <m:sub>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sub>
                  </m:sSub>
                  <m:r>
                    <a:rPr xmlns:a="http://schemas.openxmlformats.org/drawingml/2006/main" sz="2150" i="1">
                      <a:solidFill>
                        <a:srgbClr val="414040"/>
                      </a:solidFill>
                      <a:latin typeface="Cambria Math" panose="02040503050406030204" pitchFamily="18" charset="0"/>
                    </a:rPr>
                    <m:t>=</m:t>
                  </m:r>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1</m:t>
                      </m:r>
                    </m:num>
                    <m:den>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n</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g</m:t>
                      </m:r>
                      <m:r>
                        <a:rPr xmlns:a="http://schemas.openxmlformats.org/drawingml/2006/main" sz="2150" i="1">
                          <a:solidFill>
                            <a:srgbClr val="414040"/>
                          </a:solidFill>
                          <a:latin typeface="Cambria Math" panose="02040503050406030204" pitchFamily="18" charset="0"/>
                        </a:rPr>
                        <m:t>)</m:t>
                      </m:r>
                    </m:den>
                  </m:f>
                  <m:f>
                    <m:fPr>
                      <m:ctrlPr>
                        <a:rPr xmlns:a="http://schemas.openxmlformats.org/drawingml/2006/main" sz="2150" i="1">
                          <a:solidFill>
                            <a:srgbClr val="414040"/>
                          </a:solidFill>
                          <a:latin typeface="Cambria Math" panose="02040503050406030204" pitchFamily="18" charset="0"/>
                        </a:rPr>
                      </m:ctrlPr>
                      <m:type m:val="bar"/>
                    </m:fPr>
                    <m:num>
                      <m:r>
                        <a:rPr xmlns:a="http://schemas.openxmlformats.org/drawingml/2006/main" sz="2150" i="1">
                          <a:solidFill>
                            <a:srgbClr val="414040"/>
                          </a:solidFill>
                          <a:latin typeface="Cambria Math" panose="02040503050406030204" pitchFamily="18" charset="0"/>
                        </a:rPr>
                        <m:t>1</m:t>
                      </m:r>
                    </m:num>
                    <m:den>
                      <m:r>
                        <a:rPr xmlns:a="http://schemas.openxmlformats.org/drawingml/2006/main" sz="2150" i="1">
                          <a:solidFill>
                            <a:srgbClr val="414040"/>
                          </a:solidFill>
                          <a:latin typeface="Cambria Math" panose="02040503050406030204" pitchFamily="18" charset="0"/>
                        </a:rPr>
                        <m:t>2</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ρ</m:t>
                      </m:r>
                    </m:den>
                  </m:f>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1</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α</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A</m:t>
                  </m:r>
                  <m:sSubSup>
                    <m:e>
                      <m:r>
                        <a:rPr xmlns:a="http://schemas.openxmlformats.org/drawingml/2006/main" sz="2150" i="1">
                          <a:solidFill>
                            <a:srgbClr val="414040"/>
                          </a:solidFill>
                          <a:latin typeface="Cambria Math" panose="02040503050406030204" pitchFamily="18" charset="0"/>
                        </a:rPr>
                        <m:t>k</m:t>
                      </m:r>
                    </m:e>
                    <m:sub>
                      <m:r>
                        <a:rPr xmlns:a="http://schemas.openxmlformats.org/drawingml/2006/main" sz="2150" i="1">
                          <a:solidFill>
                            <a:srgbClr val="414040"/>
                          </a:solidFill>
                          <a:latin typeface="Cambria Math" panose="02040503050406030204" pitchFamily="18" charset="0"/>
                        </a:rPr>
                        <m:t>t</m:t>
                      </m:r>
                    </m:sub>
                    <m:sup>
                      <m:r>
                        <a:rPr xmlns:a="http://schemas.openxmlformats.org/drawingml/2006/main" sz="2150" i="1">
                          <a:solidFill>
                            <a:srgbClr val="414040"/>
                          </a:solidFill>
                          <a:latin typeface="Cambria Math" panose="02040503050406030204" pitchFamily="18" charset="0"/>
                        </a:rPr>
                        <m:t>α</m:t>
                      </m:r>
                    </m:sup>
                  </m:sSubSup>
                </m:oMath>
              </m:oMathPara>
            </a14:m>
          </a:p>
          <a:p>
            <a:pPr defTabSz="321310">
              <a:spcBef>
                <a:spcPts val="1300"/>
              </a:spcBef>
              <a:defRPr sz="1980"/>
            </a:pPr>
            <a:r>
              <a:t>One can show that in this case there is a unique balanced growth path, because of the constant savings rate and the properties of the Cobb-Douglas production function. This simplified Diamond economy converges to this unique balanced growth path </a:t>
            </a:r>
            <a14:m>
              <m:oMath>
                <m:sSup>
                  <m:e>
                    <m:r>
                      <a:rPr xmlns:a="http://schemas.openxmlformats.org/drawingml/2006/main" sz="2350" i="1">
                        <a:solidFill>
                          <a:srgbClr val="414040"/>
                        </a:solidFill>
                        <a:latin typeface="Cambria Math" panose="02040503050406030204" pitchFamily="18" charset="0"/>
                      </a:rPr>
                      <m:t>k</m:t>
                    </m:r>
                  </m:e>
                  <m:sup>
                    <m:r>
                      <a:rPr xmlns:a="http://schemas.openxmlformats.org/drawingml/2006/main" sz="2350" i="1">
                        <a:solidFill>
                          <a:srgbClr val="414040"/>
                        </a:solidFill>
                        <a:latin typeface="Cambria Math" panose="02040503050406030204" pitchFamily="18" charset="0"/>
                      </a:rPr>
                      <m:t>*</m:t>
                    </m:r>
                  </m:sup>
                </m:sSup>
              </m:oMath>
            </a14:m>
            <a:r>
              <a:t> independently of the initial conditions, as long as the initial capital stock is positive.</a:t>
            </a:r>
            <a:endParaRPr sz="3600"/>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The Simplified Diamond Model…"/>
          <p:cNvSpPr txBox="1"/>
          <p:nvPr>
            <p:ph type="title"/>
          </p:nvPr>
        </p:nvSpPr>
        <p:spPr>
          <a:prstGeom prst="rect">
            <a:avLst/>
          </a:prstGeom>
        </p:spPr>
        <p:txBody>
          <a:bodyPr/>
          <a:lstStyle/>
          <a:p>
            <a:pPr defTabSz="519937">
              <a:spcBef>
                <a:spcPts val="1400"/>
              </a:spcBef>
              <a:defRPr sz="3916"/>
            </a:pPr>
            <a:r>
              <a:t>The Simplified Diamond Model</a:t>
            </a:r>
          </a:p>
          <a:p>
            <a:pPr defTabSz="519937">
              <a:spcBef>
                <a:spcPts val="1400"/>
              </a:spcBef>
              <a:defRPr sz="2581"/>
            </a:pPr>
            <a:r>
              <a:t>Logarithmic Preferences and Cobb Douglas Production Function</a:t>
            </a:r>
          </a:p>
        </p:txBody>
      </p:sp>
      <p:sp>
        <p:nvSpPr>
          <p:cNvPr id="19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7" name="image.pdf" descr="image.pdf"/>
          <p:cNvPicPr>
            <a:picLocks noChangeAspect="1"/>
          </p:cNvPicPr>
          <p:nvPr/>
        </p:nvPicPr>
        <p:blipFill>
          <a:blip r:embed="rId2">
            <a:extLst/>
          </a:blip>
          <a:stretch>
            <a:fillRect/>
          </a:stretch>
        </p:blipFill>
        <p:spPr>
          <a:xfrm>
            <a:off x="2337338" y="2275839"/>
            <a:ext cx="8330124" cy="6436926"/>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An Increase in the Pure Rate of Time Preference in the Simplified Diamond Model"/>
          <p:cNvSpPr txBox="1"/>
          <p:nvPr>
            <p:ph type="title"/>
          </p:nvPr>
        </p:nvSpPr>
        <p:spPr>
          <a:prstGeom prst="rect">
            <a:avLst/>
          </a:prstGeom>
        </p:spPr>
        <p:txBody>
          <a:bodyPr/>
          <a:lstStyle>
            <a:lvl1pPr defTabSz="514095">
              <a:spcBef>
                <a:spcPts val="1400"/>
              </a:spcBef>
              <a:defRPr sz="3872"/>
            </a:lvl1pPr>
          </a:lstStyle>
          <a:p>
            <a:pPr/>
            <a:r>
              <a:t>An Increase in the Pure Rate of Time Preference in the Simplified Diamond Model</a:t>
            </a:r>
          </a:p>
        </p:txBody>
      </p:sp>
      <p:sp>
        <p:nvSpPr>
          <p:cNvPr id="20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1" name="image.pdf" descr="image.pdf"/>
          <p:cNvPicPr>
            <a:picLocks noChangeAspect="1"/>
          </p:cNvPicPr>
          <p:nvPr/>
        </p:nvPicPr>
        <p:blipFill>
          <a:blip r:embed="rId2">
            <a:extLst/>
          </a:blip>
          <a:stretch>
            <a:fillRect/>
          </a:stretch>
        </p:blipFill>
        <p:spPr>
          <a:xfrm>
            <a:off x="2343481" y="2275839"/>
            <a:ext cx="8317839" cy="6436926"/>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An Increase in Total Factor Productivity in the Simplified Diamond Model"/>
          <p:cNvSpPr txBox="1"/>
          <p:nvPr>
            <p:ph type="title"/>
          </p:nvPr>
        </p:nvSpPr>
        <p:spPr>
          <a:prstGeom prst="rect">
            <a:avLst/>
          </a:prstGeom>
        </p:spPr>
        <p:txBody>
          <a:bodyPr/>
          <a:lstStyle>
            <a:lvl1pPr defTabSz="514095">
              <a:spcBef>
                <a:spcPts val="1400"/>
              </a:spcBef>
              <a:defRPr sz="3872"/>
            </a:lvl1pPr>
          </a:lstStyle>
          <a:p>
            <a:pPr/>
            <a:r>
              <a:t>An Increase in Total Factor Productivity in the Simplified Diamond Model</a:t>
            </a:r>
          </a:p>
        </p:txBody>
      </p:sp>
      <p:sp>
        <p:nvSpPr>
          <p:cNvPr id="20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5" name="DynMac Ch 3 4.png" descr="DynMac Ch 3 4.png"/>
          <p:cNvPicPr>
            <a:picLocks noChangeAspect="1"/>
          </p:cNvPicPr>
          <p:nvPr/>
        </p:nvPicPr>
        <p:blipFill>
          <a:blip r:embed="rId2">
            <a:extLst/>
          </a:blip>
          <a:stretch>
            <a:fillRect/>
          </a:stretch>
        </p:blipFill>
        <p:spPr>
          <a:xfrm>
            <a:off x="2081196" y="2303559"/>
            <a:ext cx="8842408" cy="6848846"/>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The Possibility of Dynamic Inefficiency in the Diamond Model"/>
          <p:cNvSpPr txBox="1"/>
          <p:nvPr>
            <p:ph type="title"/>
          </p:nvPr>
        </p:nvSpPr>
        <p:spPr>
          <a:prstGeom prst="rect">
            <a:avLst/>
          </a:prstGeom>
        </p:spPr>
        <p:txBody>
          <a:bodyPr/>
          <a:lstStyle>
            <a:lvl1pPr defTabSz="332993">
              <a:spcBef>
                <a:spcPts val="900"/>
              </a:spcBef>
              <a:defRPr sz="3989"/>
            </a:lvl1pPr>
          </a:lstStyle>
          <a:p>
            <a:pPr/>
            <a:r>
              <a:t>The Possibility of Dynamic Inefficiency in the Diamond Model</a:t>
            </a:r>
          </a:p>
        </p:txBody>
      </p:sp>
      <p:sp>
        <p:nvSpPr>
          <p:cNvPr id="208" name="The greatest difference between the representative household model and the overlapping generations model is perhaps related to its welfare implications and the efficiency of the equilibrium. We saw that in the Ramsey model competitive equilibrium leads t"/>
          <p:cNvSpPr txBox="1"/>
          <p:nvPr>
            <p:ph type="body" idx="1"/>
          </p:nvPr>
        </p:nvSpPr>
        <p:spPr>
          <a:prstGeom prst="rect">
            <a:avLst/>
          </a:prstGeom>
        </p:spPr>
        <p:txBody>
          <a:bodyPr/>
          <a:lstStyle/>
          <a:p>
            <a:pPr defTabSz="303783">
              <a:spcBef>
                <a:spcPts val="1200"/>
              </a:spcBef>
              <a:defRPr sz="1871"/>
            </a:pPr>
            <a:r>
              <a:t>The greatest difference between the representative household model and the overlapping generations model is perhaps related to its welfare implications and the efficiency of the equilibrium. We saw that in the Ramsey model competitive equilibrium leads to the maximization of welfare of the representative household. In overlapping generations models a representative household does not exist, and therefore it is not clear how we would evaluate the welfare implications of the competitive equilibrium. If we define social welfare as a weighted average of the welfare of the different generations, there is no reason to expect that the competitive equilibrium would lead to the maximization of that weighted average.</a:t>
            </a:r>
          </a:p>
          <a:p>
            <a:pPr defTabSz="303783">
              <a:spcBef>
                <a:spcPts val="1200"/>
              </a:spcBef>
              <a:defRPr sz="1871"/>
            </a:pPr>
            <a:r>
              <a:t>The minimum efficiency criterion we have in economics is Pareto efficiency. Namely that it is impossible to make someone better off, without making somebody else worse off. But even the simplified Diamond model does not necessarily satisfy this criterion. Theoretically, the capital stock on the balanced growth path can exceed that which satisfies Pareto efficiency, and which corresponds to the golden rule. Thus, the Diamond model may even be characterized by </a:t>
            </a:r>
            <a:r>
              <a:rPr i="1"/>
              <a:t>dynamic inefficiency</a:t>
            </a:r>
            <a:r>
              <a:t>. Therefore, a social planner could, if the economy ends up with more capital than the golden rule, theoretically increase the level of consumption and therefore the level of welfare of all generations, by reducing savings and the aggregate capital stock.</a:t>
            </a:r>
          </a:p>
          <a:p>
            <a:pPr defTabSz="303783">
              <a:spcBef>
                <a:spcPts val="1200"/>
              </a:spcBef>
              <a:defRPr sz="1871"/>
            </a:pPr>
            <a:r>
              <a:t>In any case, when Abel, Mankiw, Summers and Zeckhauser (1989) explored the possibility of dynamic inefficiency empirically for the US economy and six other developed economies, they concluded that the marginal product of capital comfortably exceeds the long run growth rate, a finding that rules out the possibility of dynamic inefficiency for the developed economies.</a:t>
            </a:r>
          </a:p>
        </p:txBody>
      </p:sp>
      <p:sp>
        <p:nvSpPr>
          <p:cNvPr id="20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A Dynamic Simulation of the Diamond Model"/>
          <p:cNvSpPr txBox="1"/>
          <p:nvPr>
            <p:ph type="title"/>
          </p:nvPr>
        </p:nvSpPr>
        <p:spPr>
          <a:prstGeom prst="rect">
            <a:avLst/>
          </a:prstGeom>
        </p:spPr>
        <p:txBody>
          <a:bodyPr/>
          <a:lstStyle>
            <a:lvl1pPr defTabSz="455675">
              <a:spcBef>
                <a:spcPts val="1200"/>
              </a:spcBef>
              <a:defRPr sz="5460"/>
            </a:lvl1pPr>
          </a:lstStyle>
          <a:p>
            <a:pPr/>
            <a:r>
              <a:t>A Dynamic Simulation of the Diamond Model</a:t>
            </a:r>
          </a:p>
        </p:txBody>
      </p:sp>
      <p:sp>
        <p:nvSpPr>
          <p:cNvPr id="21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3" name="The Diamond model with a Cobb Douglas production function is described by,…"/>
          <p:cNvSpPr txBox="1"/>
          <p:nvPr>
            <p:ph type="body" idx="1"/>
          </p:nvPr>
        </p:nvSpPr>
        <p:spPr>
          <a:prstGeom prst="rect">
            <a:avLst/>
          </a:prstGeom>
        </p:spPr>
        <p:txBody>
          <a:bodyPr/>
          <a:lstStyle/>
          <a:p>
            <a:pPr defTabSz="496570">
              <a:spcBef>
                <a:spcPts val="2000"/>
              </a:spcBef>
              <a:defRPr sz="3060"/>
            </a:pPr>
            <a:r>
              <a:t>The Diamond model with a Cobb Douglas production function is described by,</a:t>
            </a:r>
          </a:p>
          <a:p>
            <a:pPr defTabSz="496570">
              <a:spcBef>
                <a:spcPts val="2000"/>
              </a:spcBef>
              <a:defRPr sz="3060"/>
            </a:pPr>
            <a:r>
              <a:t>                                                      </a:t>
            </a:r>
            <a14:m>
              <m:oMath>
                <m:sSub>
                  <m:e>
                    <m:r>
                      <a:rPr xmlns:a="http://schemas.openxmlformats.org/drawingml/2006/main" sz="3300" i="1">
                        <a:solidFill>
                          <a:srgbClr val="414040"/>
                        </a:solidFill>
                        <a:latin typeface="Cambria Math" panose="02040503050406030204" pitchFamily="18" charset="0"/>
                      </a:rPr>
                      <m:t>y</m:t>
                    </m:r>
                  </m:e>
                  <m:sub>
                    <m:r>
                      <a:rPr xmlns:a="http://schemas.openxmlformats.org/drawingml/2006/main" sz="3300" i="1">
                        <a:solidFill>
                          <a:srgbClr val="414040"/>
                        </a:solidFill>
                        <a:latin typeface="Cambria Math" panose="02040503050406030204" pitchFamily="18" charset="0"/>
                      </a:rPr>
                      <m:t>t</m:t>
                    </m:r>
                  </m:sub>
                </m:sSub>
                <m:r>
                  <a:rPr xmlns:a="http://schemas.openxmlformats.org/drawingml/2006/main" sz="3300" i="1">
                    <a:solidFill>
                      <a:srgbClr val="414040"/>
                    </a:solidFill>
                    <a:latin typeface="Cambria Math" panose="02040503050406030204" pitchFamily="18" charset="0"/>
                  </a:rPr>
                  <m:t>=</m:t>
                </m:r>
                <m:r>
                  <a:rPr xmlns:a="http://schemas.openxmlformats.org/drawingml/2006/main" sz="3300" i="1">
                    <a:solidFill>
                      <a:srgbClr val="414040"/>
                    </a:solidFill>
                    <a:latin typeface="Cambria Math" panose="02040503050406030204" pitchFamily="18" charset="0"/>
                  </a:rPr>
                  <m:t>A</m:t>
                </m:r>
                <m:sSup>
                  <m:e>
                    <m:sSub>
                      <m:e>
                        <m:r>
                          <a:rPr xmlns:a="http://schemas.openxmlformats.org/drawingml/2006/main" sz="3300" i="1">
                            <a:solidFill>
                              <a:srgbClr val="414040"/>
                            </a:solidFill>
                            <a:latin typeface="Cambria Math" panose="02040503050406030204" pitchFamily="18" charset="0"/>
                          </a:rPr>
                          <m:t>k</m:t>
                        </m:r>
                      </m:e>
                      <m:sub>
                        <m:r>
                          <a:rPr xmlns:a="http://schemas.openxmlformats.org/drawingml/2006/main" sz="3300" i="1">
                            <a:solidFill>
                              <a:srgbClr val="414040"/>
                            </a:solidFill>
                            <a:latin typeface="Cambria Math" panose="02040503050406030204" pitchFamily="18" charset="0"/>
                          </a:rPr>
                          <m:t>t</m:t>
                        </m:r>
                      </m:sub>
                    </m:sSub>
                  </m:e>
                  <m:sup>
                    <m:r>
                      <a:rPr xmlns:a="http://schemas.openxmlformats.org/drawingml/2006/main" sz="3300" i="1">
                        <a:solidFill>
                          <a:srgbClr val="414040"/>
                        </a:solidFill>
                        <a:latin typeface="Cambria Math" panose="02040503050406030204" pitchFamily="18" charset="0"/>
                      </a:rPr>
                      <m:t>α</m:t>
                    </m:r>
                  </m:sup>
                </m:sSup>
              </m:oMath>
            </a14:m>
          </a:p>
          <a:p>
            <a:pPr defTabSz="496570">
              <a:spcBef>
                <a:spcPts val="2000"/>
              </a:spcBef>
              <a:defRPr sz="3060"/>
            </a:pPr>
            <a:r>
              <a:t>                               </a:t>
            </a:r>
            <a14:m>
              <m:oMath>
                <m:sSub>
                  <m:e>
                    <m:r>
                      <a:rPr xmlns:a="http://schemas.openxmlformats.org/drawingml/2006/main" sz="3350" i="1">
                        <a:solidFill>
                          <a:srgbClr val="414040"/>
                        </a:solidFill>
                        <a:latin typeface="Cambria Math" panose="02040503050406030204" pitchFamily="18" charset="0"/>
                      </a:rPr>
                      <m:t>k</m:t>
                    </m:r>
                  </m:e>
                  <m:sub>
                    <m:r>
                      <a:rPr xmlns:a="http://schemas.openxmlformats.org/drawingml/2006/main" sz="3350" i="1">
                        <a:solidFill>
                          <a:srgbClr val="414040"/>
                        </a:solidFill>
                        <a:latin typeface="Cambria Math" panose="02040503050406030204" pitchFamily="18" charset="0"/>
                      </a:rPr>
                      <m:t>t</m:t>
                    </m:r>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1</m:t>
                    </m:r>
                  </m:sub>
                </m:sSub>
                <m:r>
                  <a:rPr xmlns:a="http://schemas.openxmlformats.org/drawingml/2006/main" sz="3350" i="1">
                    <a:solidFill>
                      <a:srgbClr val="414040"/>
                    </a:solidFill>
                    <a:latin typeface="Cambria Math" panose="02040503050406030204" pitchFamily="18" charset="0"/>
                  </a:rPr>
                  <m:t>=</m:t>
                </m:r>
                <m:f>
                  <m:fPr>
                    <m:ctrlPr>
                      <a:rPr xmlns:a="http://schemas.openxmlformats.org/drawingml/2006/main" sz="3350" i="1">
                        <a:solidFill>
                          <a:srgbClr val="414040"/>
                        </a:solidFill>
                        <a:latin typeface="Cambria Math" panose="02040503050406030204" pitchFamily="18" charset="0"/>
                      </a:rPr>
                    </m:ctrlPr>
                    <m:type m:val="bar"/>
                  </m:fPr>
                  <m:num>
                    <m:r>
                      <a:rPr xmlns:a="http://schemas.openxmlformats.org/drawingml/2006/main" sz="3350" i="1">
                        <a:solidFill>
                          <a:srgbClr val="414040"/>
                        </a:solidFill>
                        <a:latin typeface="Cambria Math" panose="02040503050406030204" pitchFamily="18" charset="0"/>
                      </a:rPr>
                      <m:t>1</m:t>
                    </m:r>
                  </m:num>
                  <m:den>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1</m:t>
                    </m:r>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n</m:t>
                    </m:r>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1</m:t>
                    </m:r>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g</m:t>
                    </m:r>
                    <m:r>
                      <a:rPr xmlns:a="http://schemas.openxmlformats.org/drawingml/2006/main" sz="3350" i="1">
                        <a:solidFill>
                          <a:srgbClr val="414040"/>
                        </a:solidFill>
                        <a:latin typeface="Cambria Math" panose="02040503050406030204" pitchFamily="18" charset="0"/>
                      </a:rPr>
                      <m:t>)</m:t>
                    </m:r>
                  </m:den>
                </m:f>
                <m:f>
                  <m:fPr>
                    <m:ctrlPr>
                      <a:rPr xmlns:a="http://schemas.openxmlformats.org/drawingml/2006/main" sz="3350" i="1">
                        <a:solidFill>
                          <a:srgbClr val="414040"/>
                        </a:solidFill>
                        <a:latin typeface="Cambria Math" panose="02040503050406030204" pitchFamily="18" charset="0"/>
                      </a:rPr>
                    </m:ctrlPr>
                    <m:type m:val="bar"/>
                  </m:fPr>
                  <m:num>
                    <m:r>
                      <a:rPr xmlns:a="http://schemas.openxmlformats.org/drawingml/2006/main" sz="3350" i="1">
                        <a:solidFill>
                          <a:srgbClr val="414040"/>
                        </a:solidFill>
                        <a:latin typeface="Cambria Math" panose="02040503050406030204" pitchFamily="18" charset="0"/>
                      </a:rPr>
                      <m:t>1</m:t>
                    </m:r>
                  </m:num>
                  <m:den>
                    <m:r>
                      <a:rPr xmlns:a="http://schemas.openxmlformats.org/drawingml/2006/main" sz="3350" i="1">
                        <a:solidFill>
                          <a:srgbClr val="414040"/>
                        </a:solidFill>
                        <a:latin typeface="Cambria Math" panose="02040503050406030204" pitchFamily="18" charset="0"/>
                      </a:rPr>
                      <m:t>2</m:t>
                    </m:r>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ρ</m:t>
                    </m:r>
                  </m:den>
                </m:f>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1</m:t>
                </m:r>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α</m:t>
                </m:r>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A</m:t>
                </m:r>
                <m:sSubSup>
                  <m:e>
                    <m:r>
                      <a:rPr xmlns:a="http://schemas.openxmlformats.org/drawingml/2006/main" sz="3350" i="1">
                        <a:solidFill>
                          <a:srgbClr val="414040"/>
                        </a:solidFill>
                        <a:latin typeface="Cambria Math" panose="02040503050406030204" pitchFamily="18" charset="0"/>
                      </a:rPr>
                      <m:t>k</m:t>
                    </m:r>
                  </m:e>
                  <m:sub>
                    <m:r>
                      <a:rPr xmlns:a="http://schemas.openxmlformats.org/drawingml/2006/main" sz="3350" i="1">
                        <a:solidFill>
                          <a:srgbClr val="414040"/>
                        </a:solidFill>
                        <a:latin typeface="Cambria Math" panose="02040503050406030204" pitchFamily="18" charset="0"/>
                      </a:rPr>
                      <m:t>t</m:t>
                    </m:r>
                  </m:sub>
                  <m:sup>
                    <m:r>
                      <a:rPr xmlns:a="http://schemas.openxmlformats.org/drawingml/2006/main" sz="3350" i="1">
                        <a:solidFill>
                          <a:srgbClr val="414040"/>
                        </a:solidFill>
                        <a:latin typeface="Cambria Math" panose="02040503050406030204" pitchFamily="18" charset="0"/>
                      </a:rPr>
                      <m:t>α</m:t>
                    </m:r>
                  </m:sup>
                </m:sSubSup>
              </m:oMath>
            </a14:m>
          </a:p>
          <a:p>
            <a:pPr defTabSz="496570">
              <a:spcBef>
                <a:spcPts val="2000"/>
              </a:spcBef>
              <a:defRPr sz="3060"/>
            </a:pPr>
            <a:r>
              <a:t>                                              </a:t>
            </a:r>
            <a14:m>
              <m:oMath>
                <m:sSub>
                  <m:e>
                    <m:r>
                      <a:rPr xmlns:a="http://schemas.openxmlformats.org/drawingml/2006/main" sz="3350" i="1">
                        <a:solidFill>
                          <a:srgbClr val="414040"/>
                        </a:solidFill>
                        <a:latin typeface="Cambria Math" panose="02040503050406030204" pitchFamily="18" charset="0"/>
                      </a:rPr>
                      <m:t>r</m:t>
                    </m:r>
                  </m:e>
                  <m:sub>
                    <m:r>
                      <a:rPr xmlns:a="http://schemas.openxmlformats.org/drawingml/2006/main" sz="3350" i="1">
                        <a:solidFill>
                          <a:srgbClr val="414040"/>
                        </a:solidFill>
                        <a:latin typeface="Cambria Math" panose="02040503050406030204" pitchFamily="18" charset="0"/>
                      </a:rPr>
                      <m:t>t</m:t>
                    </m:r>
                  </m:sub>
                </m:sSub>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α</m:t>
                </m:r>
                <m:r>
                  <a:rPr xmlns:a="http://schemas.openxmlformats.org/drawingml/2006/main" sz="3350" i="1">
                    <a:solidFill>
                      <a:srgbClr val="414040"/>
                    </a:solidFill>
                    <a:latin typeface="Cambria Math" panose="02040503050406030204" pitchFamily="18" charset="0"/>
                  </a:rPr>
                  <m:t>A</m:t>
                </m:r>
                <m:sSup>
                  <m:e>
                    <m:sSub>
                      <m:e>
                        <m:r>
                          <a:rPr xmlns:a="http://schemas.openxmlformats.org/drawingml/2006/main" sz="3350" i="1">
                            <a:solidFill>
                              <a:srgbClr val="414040"/>
                            </a:solidFill>
                            <a:latin typeface="Cambria Math" panose="02040503050406030204" pitchFamily="18" charset="0"/>
                          </a:rPr>
                          <m:t>k</m:t>
                        </m:r>
                      </m:e>
                      <m:sub>
                        <m:r>
                          <a:rPr xmlns:a="http://schemas.openxmlformats.org/drawingml/2006/main" sz="3350" i="1">
                            <a:solidFill>
                              <a:srgbClr val="414040"/>
                            </a:solidFill>
                            <a:latin typeface="Cambria Math" panose="02040503050406030204" pitchFamily="18" charset="0"/>
                          </a:rPr>
                          <m:t>t</m:t>
                        </m:r>
                      </m:sub>
                    </m:sSub>
                  </m:e>
                  <m:sup>
                    <m:r>
                      <a:rPr xmlns:a="http://schemas.openxmlformats.org/drawingml/2006/main" sz="3350" i="1">
                        <a:solidFill>
                          <a:srgbClr val="414040"/>
                        </a:solidFill>
                        <a:latin typeface="Cambria Math" panose="02040503050406030204" pitchFamily="18" charset="0"/>
                      </a:rPr>
                      <m:t>α</m:t>
                    </m:r>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1</m:t>
                    </m:r>
                  </m:sup>
                </m:sSup>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δ</m:t>
                </m:r>
              </m:oMath>
            </a14:m>
          </a:p>
          <a:p>
            <a:pPr defTabSz="496570">
              <a:spcBef>
                <a:spcPts val="2000"/>
              </a:spcBef>
              <a:defRPr sz="3060"/>
            </a:pPr>
            <a:r>
              <a:t>                                              </a:t>
            </a:r>
            <a14:m>
              <m:oMath>
                <m:sSub>
                  <m:e>
                    <m:r>
                      <a:rPr xmlns:a="http://schemas.openxmlformats.org/drawingml/2006/main" sz="3350" i="1">
                        <a:solidFill>
                          <a:srgbClr val="414040"/>
                        </a:solidFill>
                        <a:latin typeface="Cambria Math" panose="02040503050406030204" pitchFamily="18" charset="0"/>
                      </a:rPr>
                      <m:t>w</m:t>
                    </m:r>
                  </m:e>
                  <m:sub>
                    <m:r>
                      <a:rPr xmlns:a="http://schemas.openxmlformats.org/drawingml/2006/main" sz="3350" i="1">
                        <a:solidFill>
                          <a:srgbClr val="414040"/>
                        </a:solidFill>
                        <a:latin typeface="Cambria Math" panose="02040503050406030204" pitchFamily="18" charset="0"/>
                      </a:rPr>
                      <m:t>t</m:t>
                    </m:r>
                  </m:sub>
                </m:sSub>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1</m:t>
                </m:r>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α</m:t>
                </m:r>
                <m:r>
                  <a:rPr xmlns:a="http://schemas.openxmlformats.org/drawingml/2006/main" sz="3350" i="1">
                    <a:solidFill>
                      <a:srgbClr val="414040"/>
                    </a:solidFill>
                    <a:latin typeface="Cambria Math" panose="02040503050406030204" pitchFamily="18" charset="0"/>
                  </a:rPr>
                  <m:t>)</m:t>
                </m:r>
                <m:r>
                  <a:rPr xmlns:a="http://schemas.openxmlformats.org/drawingml/2006/main" sz="3350" i="1">
                    <a:solidFill>
                      <a:srgbClr val="414040"/>
                    </a:solidFill>
                    <a:latin typeface="Cambria Math" panose="02040503050406030204" pitchFamily="18" charset="0"/>
                  </a:rPr>
                  <m:t>A</m:t>
                </m:r>
                <m:sSubSup>
                  <m:e>
                    <m:r>
                      <a:rPr xmlns:a="http://schemas.openxmlformats.org/drawingml/2006/main" sz="3350" i="1">
                        <a:solidFill>
                          <a:srgbClr val="414040"/>
                        </a:solidFill>
                        <a:latin typeface="Cambria Math" panose="02040503050406030204" pitchFamily="18" charset="0"/>
                      </a:rPr>
                      <m:t>k</m:t>
                    </m:r>
                  </m:e>
                  <m:sub>
                    <m:r>
                      <a:rPr xmlns:a="http://schemas.openxmlformats.org/drawingml/2006/main" sz="3350" i="1">
                        <a:solidFill>
                          <a:srgbClr val="414040"/>
                        </a:solidFill>
                        <a:latin typeface="Cambria Math" panose="02040503050406030204" pitchFamily="18" charset="0"/>
                      </a:rPr>
                      <m:t>t</m:t>
                    </m:r>
                  </m:sub>
                  <m:sup>
                    <m:r>
                      <a:rPr xmlns:a="http://schemas.openxmlformats.org/drawingml/2006/main" sz="3350" i="1">
                        <a:solidFill>
                          <a:srgbClr val="414040"/>
                        </a:solidFill>
                        <a:latin typeface="Cambria Math" panose="02040503050406030204" pitchFamily="18" charset="0"/>
                      </a:rPr>
                      <m:t>α</m:t>
                    </m:r>
                  </m:sup>
                </m:sSubSup>
              </m:oMath>
            </a14:m>
          </a:p>
          <a:p>
            <a:pPr defTabSz="496570">
              <a:spcBef>
                <a:spcPts val="2000"/>
              </a:spcBef>
              <a:defRPr sz="3060"/>
            </a:pPr>
            <a:r>
              <a:t>The evolution of total private consumption can be derived from the consumption functions of young and old households.</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Details on the Dynamic Simulation of the Diamond Model"/>
          <p:cNvSpPr txBox="1"/>
          <p:nvPr>
            <p:ph type="title"/>
          </p:nvPr>
        </p:nvSpPr>
        <p:spPr>
          <a:prstGeom prst="rect">
            <a:avLst/>
          </a:prstGeom>
        </p:spPr>
        <p:txBody>
          <a:bodyPr/>
          <a:lstStyle>
            <a:lvl1pPr defTabSz="356362">
              <a:spcBef>
                <a:spcPts val="900"/>
              </a:spcBef>
              <a:defRPr sz="4270"/>
            </a:lvl1pPr>
          </a:lstStyle>
          <a:p>
            <a:pPr/>
            <a:r>
              <a:t>Details on the Dynamic Simulation of the Diamond Model</a:t>
            </a:r>
          </a:p>
        </p:txBody>
      </p:sp>
      <p:sp>
        <p:nvSpPr>
          <p:cNvPr id="216" name="Assumptions about parameters…"/>
          <p:cNvSpPr txBox="1"/>
          <p:nvPr>
            <p:ph type="body" idx="1"/>
          </p:nvPr>
        </p:nvSpPr>
        <p:spPr>
          <a:prstGeom prst="rect">
            <a:avLst/>
          </a:prstGeom>
        </p:spPr>
        <p:txBody>
          <a:bodyPr/>
          <a:lstStyle/>
          <a:p>
            <a:pPr defTabSz="449833">
              <a:spcBef>
                <a:spcPts val="1800"/>
              </a:spcBef>
              <a:defRPr sz="2772"/>
            </a:pPr>
            <a:r>
              <a:t>Assumptions about parameters</a:t>
            </a:r>
          </a:p>
          <a:p>
            <a:pPr defTabSz="449833">
              <a:spcBef>
                <a:spcPts val="1800"/>
              </a:spcBef>
              <a:defRPr i="1" sz="2772"/>
            </a:pPr>
            <a:r>
              <a:t>Α=1, α=0.333, ρ=0.811, n=0.348, g=0.811 δ = 1.427</a:t>
            </a:r>
          </a:p>
          <a:p>
            <a:pPr defTabSz="449833">
              <a:spcBef>
                <a:spcPts val="1800"/>
              </a:spcBef>
              <a:defRPr sz="2772"/>
            </a:pPr>
            <a:r>
              <a:t>Unlike the previous models, where we assumed that the time period is a calendar year, here we assume that the time period is thirty years, the half life of a generation. An annual rate of 1% is converted into a thirty-year rate of 34.8%, an annual rate of 2% is converted into a thirty-year rate of 81.1% and an annual rate of 3% is converted into a thirty year rate of 142.7%.</a:t>
            </a:r>
          </a:p>
          <a:p>
            <a:pPr defTabSz="449833">
              <a:spcBef>
                <a:spcPts val="1800"/>
              </a:spcBef>
              <a:defRPr sz="2772"/>
            </a:pPr>
            <a:r>
              <a:t>Two alternative scenarios</a:t>
            </a:r>
          </a:p>
          <a:p>
            <a:pPr defTabSz="449833">
              <a:spcBef>
                <a:spcPts val="1800"/>
              </a:spcBef>
              <a:defRPr sz="2772"/>
            </a:pPr>
            <a:r>
              <a:t>An increase in the pure rate of time preference </a:t>
            </a:r>
            <a:r>
              <a:rPr i="1"/>
              <a:t>ρ</a:t>
            </a:r>
            <a:r>
              <a:t> by 1% (from 0.811 to 0.819)</a:t>
            </a:r>
          </a:p>
          <a:p>
            <a:pPr defTabSz="449833">
              <a:spcBef>
                <a:spcPts val="1800"/>
              </a:spcBef>
              <a:defRPr sz="2772"/>
            </a:pPr>
            <a:r>
              <a:t>An increase in total factor productivity </a:t>
            </a:r>
            <a:r>
              <a:rPr i="1"/>
              <a:t>Α</a:t>
            </a:r>
            <a:r>
              <a:t> by 1% (from 1 to 1.01) </a:t>
            </a:r>
          </a:p>
        </p:txBody>
      </p:sp>
      <p:sp>
        <p:nvSpPr>
          <p:cNvPr id="21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0" name="An increase in the Pure Rate of Time Preference ρ by 1%"/>
          <p:cNvSpPr txBox="1"/>
          <p:nvPr>
            <p:ph type="title"/>
          </p:nvPr>
        </p:nvSpPr>
        <p:spPr>
          <a:prstGeom prst="rect">
            <a:avLst/>
          </a:prstGeom>
        </p:spPr>
        <p:txBody>
          <a:bodyPr/>
          <a:lstStyle/>
          <a:p>
            <a:pPr defTabSz="368045">
              <a:spcBef>
                <a:spcPts val="1000"/>
              </a:spcBef>
              <a:defRPr sz="4410"/>
            </a:pPr>
            <a:r>
              <a:t>An increase in the Pure Rate of Time Preference </a:t>
            </a:r>
            <a:r>
              <a:rPr>
                <a:latin typeface="Bodoni SvtyTwo ITC TT-BookIta"/>
                <a:ea typeface="Bodoni SvtyTwo ITC TT-BookIta"/>
                <a:cs typeface="Bodoni SvtyTwo ITC TT-BookIta"/>
                <a:sym typeface="Bodoni SvtyTwo ITC TT-BookIta"/>
              </a:rPr>
              <a:t>ρ</a:t>
            </a:r>
            <a:r>
              <a:t> by 1%</a:t>
            </a:r>
          </a:p>
        </p:txBody>
      </p:sp>
      <p:pic>
        <p:nvPicPr>
          <p:cNvPr id="221" name="Figure55.pdf" descr="Figure55.pdf"/>
          <p:cNvPicPr>
            <a:picLocks noChangeAspect="1"/>
          </p:cNvPicPr>
          <p:nvPr/>
        </p:nvPicPr>
        <p:blipFill>
          <a:blip r:embed="rId2">
            <a:extLst/>
          </a:blip>
          <a:stretch>
            <a:fillRect/>
          </a:stretch>
        </p:blipFill>
        <p:spPr>
          <a:xfrm>
            <a:off x="1697845" y="2336800"/>
            <a:ext cx="9609110" cy="6680200"/>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4" name="An increase in Total Factor Productivity by 1%"/>
          <p:cNvSpPr txBox="1"/>
          <p:nvPr>
            <p:ph type="title"/>
          </p:nvPr>
        </p:nvSpPr>
        <p:spPr>
          <a:prstGeom prst="rect">
            <a:avLst/>
          </a:prstGeom>
        </p:spPr>
        <p:txBody>
          <a:bodyPr/>
          <a:lstStyle>
            <a:lvl1pPr defTabSz="449833">
              <a:spcBef>
                <a:spcPts val="1200"/>
              </a:spcBef>
              <a:defRPr sz="5390"/>
            </a:lvl1pPr>
          </a:lstStyle>
          <a:p>
            <a:pPr/>
            <a:r>
              <a:t>An increase in Total Factor Productivity by 1%</a:t>
            </a:r>
          </a:p>
        </p:txBody>
      </p:sp>
      <p:pic>
        <p:nvPicPr>
          <p:cNvPr id="225" name="Figure56.pdf" descr="Figure56.pdf"/>
          <p:cNvPicPr>
            <a:picLocks noChangeAspect="1"/>
          </p:cNvPicPr>
          <p:nvPr/>
        </p:nvPicPr>
        <p:blipFill>
          <a:blip r:embed="rId2">
            <a:extLst/>
          </a:blip>
          <a:stretch>
            <a:fillRect/>
          </a:stretch>
        </p:blipFill>
        <p:spPr>
          <a:xfrm>
            <a:off x="1649752" y="2336800"/>
            <a:ext cx="9705296" cy="6680200"/>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The Blanchard Weil Model"/>
          <p:cNvSpPr txBox="1"/>
          <p:nvPr>
            <p:ph type="title"/>
          </p:nvPr>
        </p:nvSpPr>
        <p:spPr>
          <a:prstGeom prst="rect">
            <a:avLst/>
          </a:prstGeom>
        </p:spPr>
        <p:txBody>
          <a:bodyPr/>
          <a:lstStyle>
            <a:lvl1pPr>
              <a:defRPr sz="4400"/>
            </a:lvl1pPr>
          </a:lstStyle>
          <a:p>
            <a:pPr/>
            <a:r>
              <a:t>The Blanchard Weil Model</a:t>
            </a:r>
          </a:p>
        </p:txBody>
      </p:sp>
      <p:sp>
        <p:nvSpPr>
          <p:cNvPr id="228" name="In the Blanchard-Weil model it is assumed that new  households are being born continuously, with each household having an infinite time horizon. All generations of households supply labor and have the same efficiency of labor, regardless of their date of"/>
          <p:cNvSpPr txBox="1"/>
          <p:nvPr>
            <p:ph type="body" idx="1"/>
          </p:nvPr>
        </p:nvSpPr>
        <p:spPr>
          <a:prstGeom prst="rect">
            <a:avLst/>
          </a:prstGeom>
        </p:spPr>
        <p:txBody>
          <a:bodyPr/>
          <a:lstStyle/>
          <a:p>
            <a:pPr defTabSz="578358">
              <a:spcBef>
                <a:spcPts val="500"/>
              </a:spcBef>
              <a:defRPr sz="2970"/>
            </a:pPr>
            <a:r>
              <a:t>In the Blanchard-Weil model it is assumed that new  households are being born continuously, with each household having an infinite time horizon. All generations of households supply labor and have the same efficiency of labor, regardless of their date of birth.</a:t>
            </a:r>
          </a:p>
          <a:p>
            <a:pPr defTabSz="578358">
              <a:spcBef>
                <a:spcPts val="500"/>
              </a:spcBef>
              <a:defRPr sz="2970"/>
            </a:pPr>
            <a:r>
              <a:t>In the original version of this model by Blanchard (1985), at any instant there is a constant probability of death, which is independent of the age of households. In the model of Weil (1989), the probability of death is zero.</a:t>
            </a:r>
          </a:p>
          <a:p>
            <a:pPr defTabSz="578358">
              <a:spcBef>
                <a:spcPts val="500"/>
              </a:spcBef>
              <a:defRPr sz="2970"/>
            </a:pPr>
            <a:r>
              <a:t>Technology and market structure in this model is similar to the previous models we have analyzed so far. We have competitive markets and a neoclassical production function with constant returns to scale.</a:t>
            </a:r>
          </a:p>
        </p:txBody>
      </p:sp>
      <p:sp>
        <p:nvSpPr>
          <p:cNvPr id="22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Savings Behavior in the Blanchard Weil Model"/>
          <p:cNvSpPr txBox="1"/>
          <p:nvPr>
            <p:ph type="title"/>
          </p:nvPr>
        </p:nvSpPr>
        <p:spPr>
          <a:prstGeom prst="rect">
            <a:avLst/>
          </a:prstGeom>
        </p:spPr>
        <p:txBody>
          <a:bodyPr/>
          <a:lstStyle>
            <a:lvl1pPr>
              <a:defRPr sz="4400"/>
            </a:lvl1pPr>
          </a:lstStyle>
          <a:p>
            <a:pPr/>
            <a:r>
              <a:t>Savings Behavior in the Blanchard Weil Model</a:t>
            </a:r>
          </a:p>
        </p:txBody>
      </p:sp>
      <p:sp>
        <p:nvSpPr>
          <p:cNvPr id="232" name="What emerges from the model of perpetual youth is that the main differences of the predictions of overlapping generations models from representative household models result from differences in the age of different households, and not the possibility of d"/>
          <p:cNvSpPr txBox="1"/>
          <p:nvPr>
            <p:ph type="body" idx="1"/>
          </p:nvPr>
        </p:nvSpPr>
        <p:spPr>
          <a:prstGeom prst="rect">
            <a:avLst/>
          </a:prstGeom>
        </p:spPr>
        <p:txBody>
          <a:bodyPr/>
          <a:lstStyle/>
          <a:p>
            <a:pPr>
              <a:spcBef>
                <a:spcPts val="500"/>
              </a:spcBef>
              <a:defRPr sz="3000"/>
            </a:pPr>
            <a:r>
              <a:t>What emerges from the model of perpetual youth is that the main differences of the predictions of overlapping generations models from representative household models result from differences in the age of different households, and not the possibility of death.</a:t>
            </a:r>
          </a:p>
          <a:p>
            <a:pPr>
              <a:spcBef>
                <a:spcPts val="500"/>
              </a:spcBef>
              <a:defRPr sz="3000"/>
            </a:pPr>
          </a:p>
          <a:p>
            <a:pPr>
              <a:spcBef>
                <a:spcPts val="500"/>
              </a:spcBef>
              <a:defRPr sz="3000"/>
            </a:pPr>
            <a:r>
              <a:t>Savings behavior in the Blanchard Weil model implies lower savings compared to a comparable representative household model, as current generations are not concerned about the welfare of future generations.</a:t>
            </a:r>
          </a:p>
          <a:p>
            <a:pPr>
              <a:spcBef>
                <a:spcPts val="500"/>
              </a:spcBef>
              <a:defRPr sz="3000"/>
            </a:pPr>
            <a:r>
              <a:t>Thus, the capital stock and per capita income is lower than that implied by the modified golden rule.</a:t>
            </a:r>
          </a:p>
        </p:txBody>
      </p:sp>
      <p:sp>
        <p:nvSpPr>
          <p:cNvPr id="23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The Blanchard-Weil Model"/>
          <p:cNvSpPr txBox="1"/>
          <p:nvPr>
            <p:ph type="title"/>
          </p:nvPr>
        </p:nvSpPr>
        <p:spPr>
          <a:prstGeom prst="rect">
            <a:avLst/>
          </a:prstGeom>
        </p:spPr>
        <p:txBody>
          <a:bodyPr/>
          <a:lstStyle>
            <a:lvl1pPr>
              <a:defRPr sz="4400"/>
            </a:lvl1pPr>
          </a:lstStyle>
          <a:p>
            <a:pPr/>
            <a:r>
              <a:t>The Blanchard-Weil Model</a:t>
            </a:r>
          </a:p>
        </p:txBody>
      </p:sp>
      <p:sp>
        <p:nvSpPr>
          <p:cNvPr id="236" name="In the Blanchard-Weil model time is assumed continuous. Households have an infinite time horizon (i.e., they are dynasties), but differ in their birth date. Each instant,   new households are born. New households have no connection with old households wh"/>
          <p:cNvSpPr txBox="1"/>
          <p:nvPr>
            <p:ph type="body" idx="1"/>
          </p:nvPr>
        </p:nvSpPr>
        <p:spPr>
          <a:prstGeom prst="rect">
            <a:avLst/>
          </a:prstGeom>
        </p:spPr>
        <p:txBody>
          <a:bodyPr/>
          <a:lstStyle/>
          <a:p>
            <a:pPr defTabSz="315468">
              <a:spcBef>
                <a:spcPts val="200"/>
              </a:spcBef>
              <a:defRPr sz="1620"/>
            </a:pPr>
            <a:r>
              <a:t>In the Blanchard-Weil model time is assumed continuous. Households have an infinite time horizon (i.e., they are dynasties), but differ in their birth date. Each instant, </a:t>
            </a:r>
            <a14:m>
              <m:oMath>
                <m:r>
                  <a:rPr xmlns:a="http://schemas.openxmlformats.org/drawingml/2006/main" sz="1850" i="1">
                    <a:solidFill>
                      <a:srgbClr val="414040"/>
                    </a:solidFill>
                    <a:latin typeface="Cambria Math" panose="02040503050406030204" pitchFamily="18" charset="0"/>
                  </a:rPr>
                  <m:t>n</m:t>
                </m:r>
                <m:r>
                  <a:rPr xmlns:a="http://schemas.openxmlformats.org/drawingml/2006/main" sz="1850" i="1">
                    <a:solidFill>
                      <a:srgbClr val="414040"/>
                    </a:solidFill>
                    <a:latin typeface="Cambria Math" panose="02040503050406030204" pitchFamily="18" charset="0"/>
                  </a:rPr>
                  <m:t>L</m:t>
                </m:r>
              </m:oMath>
            </a14:m>
            <a:r>
              <a:t> new households are born. New households have no connection with old households whatsoever. The typical household born at time </a:t>
            </a:r>
            <a14:m>
              <m:oMath>
                <m:r>
                  <a:rPr xmlns:a="http://schemas.openxmlformats.org/drawingml/2006/main" sz="1200" i="1">
                    <a:solidFill>
                      <a:srgbClr val="414040"/>
                    </a:solidFill>
                    <a:latin typeface="Cambria Math" panose="02040503050406030204" pitchFamily="18" charset="0"/>
                  </a:rPr>
                  <m:t>j</m:t>
                </m:r>
              </m:oMath>
            </a14:m>
            <a:r>
              <a:t> chooses the path of its current and future consumption in order to maximize the intertemporal utility function,</a:t>
            </a:r>
          </a:p>
          <a:p>
            <a:pPr defTabSz="315468">
              <a:spcBef>
                <a:spcPts val="200"/>
              </a:spcBef>
              <a:defRPr sz="1620"/>
            </a:pPr>
            <a:r>
              <a:t>                                                                                           </a:t>
            </a:r>
            <a14:m>
              <m:oMath>
                <m:sSub>
                  <m:e>
                    <m:r>
                      <a:rPr xmlns:a="http://schemas.openxmlformats.org/drawingml/2006/main" sz="1750" i="1">
                        <a:solidFill>
                          <a:srgbClr val="414040"/>
                        </a:solidFill>
                        <a:latin typeface="Cambria Math" panose="02040503050406030204" pitchFamily="18" charset="0"/>
                      </a:rPr>
                      <m:t>U</m:t>
                    </m:r>
                  </m:e>
                  <m:sub>
                    <m:r>
                      <a:rPr xmlns:a="http://schemas.openxmlformats.org/drawingml/2006/main" sz="1750" i="1">
                        <a:solidFill>
                          <a:srgbClr val="414040"/>
                        </a:solidFill>
                        <a:latin typeface="Cambria Math" panose="02040503050406030204" pitchFamily="18" charset="0"/>
                      </a:rPr>
                      <m:t>j</m:t>
                    </m:r>
                  </m:sub>
                </m:sSub>
                <m:r>
                  <a:rPr xmlns:a="http://schemas.openxmlformats.org/drawingml/2006/main" sz="1750" i="1">
                    <a:solidFill>
                      <a:srgbClr val="414040"/>
                    </a:solidFill>
                    <a:latin typeface="Cambria Math" panose="02040503050406030204" pitchFamily="18" charset="0"/>
                  </a:rPr>
                  <m:t>=</m:t>
                </m:r>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j</m:t>
                    </m:r>
                  </m:sub>
                  <m:sup>
                    <m:r>
                      <m:rPr>
                        <m:sty m:val="p"/>
                      </m:rPr>
                      <a:rPr xmlns:a="http://schemas.openxmlformats.org/drawingml/2006/main" sz="1750" i="1">
                        <a:solidFill>
                          <a:srgbClr val="414040"/>
                        </a:solidFill>
                        <a:latin typeface="Cambria Math" panose="02040503050406030204" pitchFamily="18" charset="0"/>
                      </a:rPr>
                      <m:t>∞</m:t>
                    </m:r>
                  </m:sup>
                </m:sSubSup>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r>
                      <a:rPr xmlns:a="http://schemas.openxmlformats.org/drawingml/2006/main" sz="1750" i="1">
                        <a:solidFill>
                          <a:srgbClr val="414040"/>
                        </a:solidFill>
                        <a:latin typeface="Cambria Math" panose="02040503050406030204" pitchFamily="18" charset="0"/>
                      </a:rPr>
                      <m:t>t</m:t>
                    </m:r>
                  </m:sup>
                </m:sSup>
                <m:r>
                  <a:rPr xmlns:a="http://schemas.openxmlformats.org/drawingml/2006/main" sz="1750" i="1">
                    <a:solidFill>
                      <a:srgbClr val="414040"/>
                    </a:solidFill>
                    <a:latin typeface="Cambria Math" panose="02040503050406030204" pitchFamily="18" charset="0"/>
                  </a:rPr>
                  <m:t>u</m:t>
                </m:r>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j</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e>
                </m:d>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t</m:t>
                </m:r>
              </m:oMath>
            </a14:m>
          </a:p>
          <a:p>
            <a:pPr defTabSz="315468">
              <a:spcBef>
                <a:spcPts val="200"/>
              </a:spcBef>
              <a:defRPr sz="1620"/>
            </a:pPr>
            <a:r>
              <a:t>where, </a:t>
            </a:r>
            <a14:m>
              <m:oMath>
                <m:r>
                  <a:rPr xmlns:a="http://schemas.openxmlformats.org/drawingml/2006/main" sz="1900" i="1">
                    <a:solidFill>
                      <a:srgbClr val="414040"/>
                    </a:solidFill>
                    <a:latin typeface="Cambria Math" panose="02040503050406030204" pitchFamily="18" charset="0"/>
                  </a:rPr>
                  <m:t>c</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j</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oMath>
            </a14:m>
            <a:r>
              <a:t>, consumption of household </a:t>
            </a:r>
            <a:r>
              <a:rPr i="1"/>
              <a:t>j</a:t>
            </a:r>
            <a:r>
              <a:t> at instant </a:t>
            </a:r>
            <a:r>
              <a:rPr i="1"/>
              <a:t>t</a:t>
            </a:r>
            <a:r>
              <a:t>, </a:t>
            </a:r>
            <a:r>
              <a:rPr i="1"/>
              <a:t>u</a:t>
            </a:r>
            <a:r>
              <a:t>, he instantaneous concave utility function, </a:t>
            </a:r>
            <a14:m>
              <m:oMath>
                <m:r>
                  <a:rPr xmlns:a="http://schemas.openxmlformats.org/drawingml/2006/main" sz="1750" i="1">
                    <a:solidFill>
                      <a:srgbClr val="414040"/>
                    </a:solidFill>
                    <a:latin typeface="Cambria Math" panose="02040503050406030204" pitchFamily="18" charset="0"/>
                  </a:rPr>
                  <m:t>ρ</m:t>
                </m:r>
              </m:oMath>
            </a14:m>
            <a:r>
              <a:t>, pure rate of time preference.</a:t>
            </a:r>
          </a:p>
          <a:p>
            <a:pPr defTabSz="315468">
              <a:spcBef>
                <a:spcPts val="200"/>
              </a:spcBef>
              <a:defRPr sz="1620"/>
            </a:pPr>
          </a:p>
          <a:p>
            <a:pPr defTabSz="315468">
              <a:spcBef>
                <a:spcPts val="200"/>
              </a:spcBef>
              <a:defRPr sz="1620"/>
            </a:pPr>
            <a:r>
              <a:t>The instantaneous utility function is assumed logarithmic,</a:t>
            </a:r>
          </a:p>
          <a:p>
            <a:pPr defTabSz="315468">
              <a:spcBef>
                <a:spcPts val="200"/>
              </a:spcBef>
              <a:defRPr sz="1620"/>
            </a:pPr>
            <a:r>
              <a:t>                                                                                               </a:t>
            </a:r>
            <a14:m>
              <m:oMath>
                <m:r>
                  <a:rPr xmlns:a="http://schemas.openxmlformats.org/drawingml/2006/main" sz="1750" i="1">
                    <a:solidFill>
                      <a:srgbClr val="414040"/>
                    </a:solidFill>
                    <a:latin typeface="Cambria Math" panose="02040503050406030204" pitchFamily="18" charset="0"/>
                  </a:rPr>
                  <m:t>u</m:t>
                </m:r>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j</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e>
                </m:d>
                <m:r>
                  <a:rPr xmlns:a="http://schemas.openxmlformats.org/drawingml/2006/main" sz="1750" i="1">
                    <a:solidFill>
                      <a:srgbClr val="414040"/>
                    </a:solidFill>
                    <a:latin typeface="Cambria Math" panose="02040503050406030204" pitchFamily="18" charset="0"/>
                  </a:rPr>
                  <m:t>=</m:t>
                </m:r>
                <m:r>
                  <m:rPr>
                    <m:sty m:val="p"/>
                  </m:rPr>
                  <a:rPr xmlns:a="http://schemas.openxmlformats.org/drawingml/2006/main" sz="1750" i="1">
                    <a:solidFill>
                      <a:srgbClr val="414040"/>
                    </a:solidFill>
                    <a:latin typeface="Cambria Math" panose="02040503050406030204" pitchFamily="18" charset="0"/>
                  </a:rPr>
                  <m:t>ln</m:t>
                </m:r>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j</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p>
          <a:p>
            <a:pPr defTabSz="315468">
              <a:spcBef>
                <a:spcPts val="200"/>
              </a:spcBef>
              <a:defRPr sz="1620"/>
            </a:pPr>
            <a:r>
              <a:t>All households have a constant number of members (assumed to be equal to one), with each supplying one unit of labor. All households, irrespective of their date of birth, can borrow and lend freely at the market determined real interest rate </a:t>
            </a:r>
            <a:r>
              <a:rPr i="1"/>
              <a:t>r</a:t>
            </a:r>
            <a:r>
              <a:t>.</a:t>
            </a:r>
          </a:p>
          <a:p>
            <a:pPr defTabSz="315468">
              <a:spcBef>
                <a:spcPts val="200"/>
              </a:spcBef>
              <a:defRPr sz="1620"/>
            </a:pPr>
          </a:p>
          <a:p>
            <a:pPr defTabSz="315468">
              <a:spcBef>
                <a:spcPts val="200"/>
              </a:spcBef>
              <a:defRPr sz="1620"/>
            </a:pPr>
            <a:r>
              <a:t>Moreover, we assume that there is a large number of competitive firms, each with a production function which, in terms of efficiency units of labor takes the form,</a:t>
            </a:r>
          </a:p>
          <a:p>
            <a:pPr defTabSz="315468">
              <a:spcBef>
                <a:spcPts val="200"/>
              </a:spcBef>
              <a:defRPr sz="1620"/>
            </a:pPr>
            <a:r>
              <a:t>                                                                                                    </a:t>
            </a:r>
            <a14:m>
              <m:oMath>
                <m:r>
                  <a:rPr xmlns:a="http://schemas.openxmlformats.org/drawingml/2006/main" sz="1850" i="1">
                    <a:solidFill>
                      <a:srgbClr val="414040"/>
                    </a:solidFill>
                    <a:latin typeface="Cambria Math" panose="02040503050406030204" pitchFamily="18" charset="0"/>
                  </a:rPr>
                  <m:t>y</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A</m:t>
                </m:r>
                <m:r>
                  <a:rPr xmlns:a="http://schemas.openxmlformats.org/drawingml/2006/main" sz="1850" i="1">
                    <a:solidFill>
                      <a:srgbClr val="414040"/>
                    </a:solidFill>
                    <a:latin typeface="Cambria Math" panose="02040503050406030204" pitchFamily="18" charset="0"/>
                  </a:rPr>
                  <m:t>f</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k</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oMath>
            </a14:m>
          </a:p>
          <a:p>
            <a:pPr defTabSz="315468">
              <a:spcBef>
                <a:spcPts val="200"/>
              </a:spcBef>
              <a:defRPr sz="1620"/>
            </a:pPr>
            <a:r>
              <a:t>Markets are competitive and therefore the real interest rate and the real wage defined by the marginal productivity conditions,</a:t>
            </a:r>
          </a:p>
          <a:p>
            <a:pPr defTabSz="315468">
              <a:spcBef>
                <a:spcPts val="200"/>
              </a:spcBef>
              <a:defRPr sz="1620"/>
            </a:pPr>
          </a:p>
          <a:p>
            <a:pPr defTabSz="315468">
              <a:spcBef>
                <a:spcPts val="200"/>
              </a:spcBef>
              <a:defRPr sz="1620"/>
            </a:pPr>
            <a:r>
              <a:t>                                                                                                </a:t>
            </a:r>
            <a14:m>
              <m:oMath>
                <m:r>
                  <a:rPr xmlns:a="http://schemas.openxmlformats.org/drawingml/2006/main" sz="1850" i="1">
                    <a:solidFill>
                      <a:srgbClr val="414040"/>
                    </a:solidFill>
                    <a:latin typeface="Cambria Math" panose="02040503050406030204" pitchFamily="18" charset="0"/>
                  </a:rPr>
                  <m:t>r</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A</m:t>
                </m:r>
                <m:sSup>
                  <m:e>
                    <m:r>
                      <a:rPr xmlns:a="http://schemas.openxmlformats.org/drawingml/2006/main" sz="1850" i="1">
                        <a:solidFill>
                          <a:srgbClr val="414040"/>
                        </a:solidFill>
                        <a:latin typeface="Cambria Math" panose="02040503050406030204" pitchFamily="18" charset="0"/>
                      </a:rPr>
                      <m:t>f</m:t>
                    </m:r>
                  </m:e>
                  <m:sup>
                    <m:r>
                      <a:rPr xmlns:a="http://schemas.openxmlformats.org/drawingml/2006/main" sz="1850" i="1">
                        <a:solidFill>
                          <a:srgbClr val="414040"/>
                        </a:solidFill>
                        <a:latin typeface="Cambria Math" panose="02040503050406030204" pitchFamily="18" charset="0"/>
                      </a:rPr>
                      <m:t>′</m:t>
                    </m:r>
                  </m:sup>
                </m:sSup>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k</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δ</m:t>
                </m:r>
              </m:oMath>
            </a14:m>
            <a:r>
              <a:t>  </a:t>
            </a:r>
          </a:p>
          <a:p>
            <a:pPr defTabSz="315468">
              <a:spcBef>
                <a:spcPts val="200"/>
              </a:spcBef>
              <a:defRPr sz="1620"/>
            </a:pPr>
            <a:r>
              <a:t>                                                                                      </a:t>
            </a:r>
            <a14:m>
              <m:oMath>
                <m:r>
                  <a:rPr xmlns:a="http://schemas.openxmlformats.org/drawingml/2006/main" sz="1850" i="1">
                    <a:solidFill>
                      <a:srgbClr val="414040"/>
                    </a:solidFill>
                    <a:latin typeface="Cambria Math" panose="02040503050406030204" pitchFamily="18" charset="0"/>
                  </a:rPr>
                  <m:t>w</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A</m:t>
                </m:r>
                <m:r>
                  <a:rPr xmlns:a="http://schemas.openxmlformats.org/drawingml/2006/main" sz="1850" i="1">
                    <a:solidFill>
                      <a:srgbClr val="414040"/>
                    </a:solidFill>
                    <a:latin typeface="Cambria Math" panose="02040503050406030204" pitchFamily="18" charset="0"/>
                  </a:rPr>
                  <m:t>f</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k</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k</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A</m:t>
                </m:r>
                <m:sSup>
                  <m:e>
                    <m:r>
                      <a:rPr xmlns:a="http://schemas.openxmlformats.org/drawingml/2006/main" sz="1850" i="1">
                        <a:solidFill>
                          <a:srgbClr val="414040"/>
                        </a:solidFill>
                        <a:latin typeface="Cambria Math" panose="02040503050406030204" pitchFamily="18" charset="0"/>
                      </a:rPr>
                      <m:t>f</m:t>
                    </m:r>
                  </m:e>
                  <m:sup>
                    <m:r>
                      <a:rPr xmlns:a="http://schemas.openxmlformats.org/drawingml/2006/main" sz="1850" i="1">
                        <a:solidFill>
                          <a:srgbClr val="414040"/>
                        </a:solidFill>
                        <a:latin typeface="Cambria Math" panose="02040503050406030204" pitchFamily="18" charset="0"/>
                      </a:rPr>
                      <m:t>′</m:t>
                    </m:r>
                  </m:sup>
                </m:sSup>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k</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oMath>
            </a14:m>
            <a:endParaRPr sz="3000"/>
          </a:p>
        </p:txBody>
      </p:sp>
      <p:sp>
        <p:nvSpPr>
          <p:cNvPr id="2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The Optimisation Problem of Households"/>
          <p:cNvSpPr txBox="1"/>
          <p:nvPr>
            <p:ph type="title"/>
          </p:nvPr>
        </p:nvSpPr>
        <p:spPr>
          <a:prstGeom prst="rect">
            <a:avLst/>
          </a:prstGeom>
        </p:spPr>
        <p:txBody>
          <a:bodyPr/>
          <a:lstStyle>
            <a:lvl1pPr>
              <a:defRPr sz="4400"/>
            </a:lvl1pPr>
          </a:lstStyle>
          <a:p>
            <a:pPr/>
            <a:r>
              <a:t>The Optimisation Problem of Households</a:t>
            </a:r>
          </a:p>
        </p:txBody>
      </p:sp>
      <p:sp>
        <p:nvSpPr>
          <p:cNvPr id="24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1" name="Household j maximizes its intertemporal utility function,…"/>
          <p:cNvSpPr txBox="1"/>
          <p:nvPr>
            <p:ph type="body" idx="1"/>
          </p:nvPr>
        </p:nvSpPr>
        <p:spPr>
          <a:prstGeom prst="rect">
            <a:avLst/>
          </a:prstGeom>
        </p:spPr>
        <p:txBody>
          <a:bodyPr/>
          <a:lstStyle/>
          <a:p>
            <a:pPr defTabSz="327152">
              <a:spcBef>
                <a:spcPts val="200"/>
              </a:spcBef>
              <a:defRPr sz="1679"/>
            </a:pPr>
            <a:r>
              <a:t> Household </a:t>
            </a:r>
            <a:r>
              <a:rPr i="1"/>
              <a:t>j</a:t>
            </a:r>
            <a:r>
              <a:t> maximizes its intertemporal utility function,</a:t>
            </a:r>
          </a:p>
          <a:p>
            <a:pPr defTabSz="327152">
              <a:spcBef>
                <a:spcPts val="200"/>
              </a:spcBef>
              <a:defRPr sz="1679"/>
            </a:pPr>
            <a:r>
              <a:t>                                                                                  </a:t>
            </a:r>
            <a14:m>
              <m:oMath>
                <m:sSub>
                  <m:e>
                    <m:r>
                      <a:rPr xmlns:a="http://schemas.openxmlformats.org/drawingml/2006/main" sz="1800" i="1">
                        <a:solidFill>
                          <a:srgbClr val="414040"/>
                        </a:solidFill>
                        <a:latin typeface="Cambria Math" panose="02040503050406030204" pitchFamily="18" charset="0"/>
                      </a:rPr>
                      <m:t>U</m:t>
                    </m:r>
                  </m:e>
                  <m:sub>
                    <m:r>
                      <a:rPr xmlns:a="http://schemas.openxmlformats.org/drawingml/2006/main" sz="1800" i="1">
                        <a:solidFill>
                          <a:srgbClr val="414040"/>
                        </a:solidFill>
                        <a:latin typeface="Cambria Math" panose="02040503050406030204" pitchFamily="18" charset="0"/>
                      </a:rPr>
                      <m:t>j</m:t>
                    </m:r>
                  </m:sub>
                </m:sSub>
                <m:r>
                  <a:rPr xmlns:a="http://schemas.openxmlformats.org/drawingml/2006/main" sz="1800" i="1">
                    <a:solidFill>
                      <a:srgbClr val="414040"/>
                    </a:solidFill>
                    <a:latin typeface="Cambria Math" panose="02040503050406030204" pitchFamily="18" charset="0"/>
                  </a:rPr>
                  <m:t>=</m:t>
                </m:r>
                <m:sSubSup>
                  <m:e>
                    <m:r>
                      <a:rPr xmlns:a="http://schemas.openxmlformats.org/drawingml/2006/main" sz="1800" i="1">
                        <a:solidFill>
                          <a:srgbClr val="414040"/>
                        </a:solidFill>
                        <a:latin typeface="Cambria Math" panose="02040503050406030204" pitchFamily="18" charset="0"/>
                      </a:rPr>
                      <m:t>∫</m:t>
                    </m:r>
                  </m:e>
                  <m:sub>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j</m:t>
                    </m:r>
                  </m:sub>
                  <m:sup>
                    <m:r>
                      <m:rPr>
                        <m:sty m:val="p"/>
                      </m:rPr>
                      <a:rPr xmlns:a="http://schemas.openxmlformats.org/drawingml/2006/main" sz="1800" i="1">
                        <a:solidFill>
                          <a:srgbClr val="414040"/>
                        </a:solidFill>
                        <a:latin typeface="Cambria Math" panose="02040503050406030204" pitchFamily="18" charset="0"/>
                      </a:rPr>
                      <m:t>∞</m:t>
                    </m:r>
                  </m:sup>
                </m:sSubSup>
                <m:sSup>
                  <m:e>
                    <m:r>
                      <a:rPr xmlns:a="http://schemas.openxmlformats.org/drawingml/2006/main" sz="1800" i="1">
                        <a:solidFill>
                          <a:srgbClr val="414040"/>
                        </a:solidFill>
                        <a:latin typeface="Cambria Math" panose="02040503050406030204" pitchFamily="18" charset="0"/>
                      </a:rPr>
                      <m:t>e</m:t>
                    </m:r>
                  </m:e>
                  <m:su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ρ</m:t>
                    </m:r>
                    <m:r>
                      <a:rPr xmlns:a="http://schemas.openxmlformats.org/drawingml/2006/main" sz="1800" i="1">
                        <a:solidFill>
                          <a:srgbClr val="414040"/>
                        </a:solidFill>
                        <a:latin typeface="Cambria Math" panose="02040503050406030204" pitchFamily="18" charset="0"/>
                      </a:rPr>
                      <m:t>t</m:t>
                    </m:r>
                  </m:sup>
                </m:sSup>
                <m:r>
                  <a:rPr xmlns:a="http://schemas.openxmlformats.org/drawingml/2006/main" sz="1800" i="1">
                    <a:solidFill>
                      <a:srgbClr val="414040"/>
                    </a:solidFill>
                    <a:latin typeface="Cambria Math" panose="02040503050406030204" pitchFamily="18" charset="0"/>
                  </a:rPr>
                  <m:t>u</m:t>
                </m:r>
                <m:d>
                  <m:dPr>
                    <m:ctrlPr>
                      <a:rPr xmlns:a="http://schemas.openxmlformats.org/drawingml/2006/main" sz="1800" i="1">
                        <a:solidFill>
                          <a:srgbClr val="414040"/>
                        </a:solidFill>
                        <a:latin typeface="Cambria Math" panose="02040503050406030204" pitchFamily="18" charset="0"/>
                      </a:rPr>
                    </m:ctrlPr>
                  </m:dPr>
                  <m:e>
                    <m:r>
                      <a:rPr xmlns:a="http://schemas.openxmlformats.org/drawingml/2006/main" sz="1800" i="1">
                        <a:solidFill>
                          <a:srgbClr val="414040"/>
                        </a:solidFill>
                        <a:latin typeface="Cambria Math" panose="02040503050406030204" pitchFamily="18" charset="0"/>
                      </a:rPr>
                      <m:t>c</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j</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e>
                </m:d>
                <m:r>
                  <a:rPr xmlns:a="http://schemas.openxmlformats.org/drawingml/2006/main" sz="1800" i="1">
                    <a:solidFill>
                      <a:srgbClr val="414040"/>
                    </a:solidFill>
                    <a:latin typeface="Cambria Math" panose="02040503050406030204" pitchFamily="18" charset="0"/>
                  </a:rPr>
                  <m:t>d</m:t>
                </m:r>
                <m:r>
                  <a:rPr xmlns:a="http://schemas.openxmlformats.org/drawingml/2006/main" sz="1800" i="1">
                    <a:solidFill>
                      <a:srgbClr val="414040"/>
                    </a:solidFill>
                    <a:latin typeface="Cambria Math" panose="02040503050406030204" pitchFamily="18" charset="0"/>
                  </a:rPr>
                  <m:t>t</m:t>
                </m:r>
              </m:oMath>
            </a14:m>
          </a:p>
          <a:p>
            <a:pPr defTabSz="327152">
              <a:spcBef>
                <a:spcPts val="200"/>
              </a:spcBef>
              <a:defRPr sz="1679"/>
            </a:pPr>
            <a:r>
              <a:t>under the constraint,</a:t>
            </a:r>
          </a:p>
          <a:p>
            <a:pPr defTabSz="327152">
              <a:spcBef>
                <a:spcPts val="200"/>
              </a:spcBef>
              <a:defRPr sz="1679"/>
            </a:pPr>
            <a:r>
              <a:t>                                                                      </a:t>
            </a:r>
            <a14:m>
              <m:oMath>
                <m:limUpp>
                  <m:e>
                    <m:r>
                      <a:rPr xmlns:a="http://schemas.openxmlformats.org/drawingml/2006/main" sz="1850" i="1">
                        <a:solidFill>
                          <a:srgbClr val="414040"/>
                        </a:solidFill>
                        <a:latin typeface="Cambria Math" panose="02040503050406030204" pitchFamily="18" charset="0"/>
                      </a:rPr>
                      <m:t>k</m:t>
                    </m:r>
                  </m:e>
                  <m:lim>
                    <m:r>
                      <a:rPr xmlns:a="http://schemas.openxmlformats.org/drawingml/2006/main" sz="1850" i="1">
                        <a:solidFill>
                          <a:srgbClr val="414040"/>
                        </a:solidFill>
                        <a:latin typeface="Cambria Math" panose="02040503050406030204" pitchFamily="18" charset="0"/>
                      </a:rPr>
                      <m:t>·</m:t>
                    </m:r>
                  </m:lim>
                </m:limUpp>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j</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r</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k</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j</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w</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h</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c</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j</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oMath>
            </a14:m>
          </a:p>
          <a:p>
            <a:pPr defTabSz="327152">
              <a:spcBef>
                <a:spcPts val="200"/>
              </a:spcBef>
              <a:defRPr sz="1679"/>
            </a:pPr>
            <a:r>
              <a:t>where </a:t>
            </a:r>
            <a14:m>
              <m:oMath>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j</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j</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0</m:t>
                </m:r>
              </m:oMath>
            </a14:m>
            <a:r>
              <a:t>.</a:t>
            </a:r>
          </a:p>
          <a:p>
            <a:pPr defTabSz="327152">
              <a:spcBef>
                <a:spcPts val="200"/>
              </a:spcBef>
              <a:defRPr sz="1679"/>
            </a:pPr>
          </a:p>
          <a:p>
            <a:pPr defTabSz="327152">
              <a:spcBef>
                <a:spcPts val="200"/>
              </a:spcBef>
              <a:defRPr sz="1679"/>
            </a:pPr>
            <a:r>
              <a:t>From the first-order conditions for a maximum, we get the Euler equation for consumption,</a:t>
            </a:r>
          </a:p>
          <a:p>
            <a:pPr defTabSz="327152">
              <a:spcBef>
                <a:spcPts val="200"/>
              </a:spcBef>
              <a:defRPr sz="1679"/>
            </a:pPr>
            <a:r>
              <a:t>                                                                                   </a:t>
            </a:r>
            <a14:m>
              <m:oMath>
                <m:limUpp>
                  <m:e>
                    <m:r>
                      <a:rPr xmlns:a="http://schemas.openxmlformats.org/drawingml/2006/main" sz="1850" i="1">
                        <a:solidFill>
                          <a:srgbClr val="414040"/>
                        </a:solidFill>
                        <a:latin typeface="Cambria Math" panose="02040503050406030204" pitchFamily="18" charset="0"/>
                      </a:rPr>
                      <m:t>c</m:t>
                    </m:r>
                  </m:e>
                  <m:lim>
                    <m:r>
                      <a:rPr xmlns:a="http://schemas.openxmlformats.org/drawingml/2006/main" sz="1850" i="1">
                        <a:solidFill>
                          <a:srgbClr val="414040"/>
                        </a:solidFill>
                        <a:latin typeface="Cambria Math" panose="02040503050406030204" pitchFamily="18" charset="0"/>
                      </a:rPr>
                      <m:t>·</m:t>
                    </m:r>
                  </m:lim>
                </m:limUpp>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j</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r</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ρ</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c</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j</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oMath>
            </a14:m>
          </a:p>
          <a:p>
            <a:pPr defTabSz="327152">
              <a:spcBef>
                <a:spcPts val="200"/>
              </a:spcBef>
              <a:defRPr sz="1679"/>
            </a:pPr>
            <a:r>
              <a:t>Integrating the Euler equation over time, and using the fact that the present value of consumption is equal to initial assets plus the present value of labor income for all households, we get the consumption function,</a:t>
            </a:r>
          </a:p>
          <a:p>
            <a:pPr defTabSz="327152">
              <a:spcBef>
                <a:spcPts val="200"/>
              </a:spcBef>
              <a:defRPr sz="1679"/>
            </a:pPr>
          </a:p>
          <a:p>
            <a:pPr defTabSz="327152">
              <a:spcBef>
                <a:spcPts val="200"/>
              </a:spcBef>
              <a:defRPr sz="1679"/>
            </a:pPr>
            <a:r>
              <a:t>                                                                                </a:t>
            </a:r>
            <a14:m>
              <m:oMath>
                <m:r>
                  <a:rPr xmlns:a="http://schemas.openxmlformats.org/drawingml/2006/main" sz="1850" i="1">
                    <a:solidFill>
                      <a:srgbClr val="414040"/>
                    </a:solidFill>
                    <a:latin typeface="Cambria Math" panose="02040503050406030204" pitchFamily="18" charset="0"/>
                  </a:rPr>
                  <m:t>c</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j</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ρ</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k</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j</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W</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j</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m:t>
                </m:r>
              </m:oMath>
            </a14:m>
          </a:p>
          <a:p>
            <a:pPr defTabSz="327152">
              <a:spcBef>
                <a:spcPts val="200"/>
              </a:spcBef>
              <a:defRPr sz="1679"/>
            </a:pPr>
          </a:p>
          <a:p>
            <a:pPr defTabSz="327152">
              <a:spcBef>
                <a:spcPts val="200"/>
              </a:spcBef>
              <a:defRPr sz="1679"/>
            </a:pPr>
            <a:r>
              <a:t>where, </a:t>
            </a:r>
            <a14:m>
              <m:oMath>
                <m:r>
                  <a:rPr xmlns:a="http://schemas.openxmlformats.org/drawingml/2006/main" sz="1800" i="1">
                    <a:solidFill>
                      <a:srgbClr val="414040"/>
                    </a:solidFill>
                    <a:latin typeface="Cambria Math" panose="02040503050406030204" pitchFamily="18" charset="0"/>
                  </a:rPr>
                  <m:t>W</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j</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m:t>
                </m:r>
                <m:sSubSup>
                  <m:e>
                    <m:r>
                      <a:rPr xmlns:a="http://schemas.openxmlformats.org/drawingml/2006/main" sz="1800" i="1">
                        <a:solidFill>
                          <a:srgbClr val="414040"/>
                        </a:solidFill>
                        <a:latin typeface="Cambria Math" panose="02040503050406030204" pitchFamily="18" charset="0"/>
                      </a:rPr>
                      <m:t>∫</m:t>
                    </m:r>
                  </m:e>
                  <m:sub>
                    <m:r>
                      <a:rPr xmlns:a="http://schemas.openxmlformats.org/drawingml/2006/main" sz="1800" i="1">
                        <a:solidFill>
                          <a:srgbClr val="414040"/>
                        </a:solidFill>
                        <a:latin typeface="Cambria Math" panose="02040503050406030204" pitchFamily="18" charset="0"/>
                      </a:rPr>
                      <m:t>v</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sub>
                  <m:sup>
                    <m:r>
                      <m:rPr>
                        <m:sty m:val="p"/>
                      </m:rPr>
                      <a:rPr xmlns:a="http://schemas.openxmlformats.org/drawingml/2006/main" sz="1800" i="1">
                        <a:solidFill>
                          <a:srgbClr val="414040"/>
                        </a:solidFill>
                        <a:latin typeface="Cambria Math" panose="02040503050406030204" pitchFamily="18" charset="0"/>
                      </a:rPr>
                      <m:t>∞</m:t>
                    </m:r>
                  </m:sup>
                </m:sSubSup>
                <m:sSup>
                  <m:e>
                    <m:r>
                      <a:rPr xmlns:a="http://schemas.openxmlformats.org/drawingml/2006/main" sz="1800" i="1">
                        <a:solidFill>
                          <a:srgbClr val="414040"/>
                        </a:solidFill>
                        <a:latin typeface="Cambria Math" panose="02040503050406030204" pitchFamily="18" charset="0"/>
                      </a:rPr>
                      <m:t>e</m:t>
                    </m:r>
                  </m:e>
                  <m:sup>
                    <m:r>
                      <a:rPr xmlns:a="http://schemas.openxmlformats.org/drawingml/2006/main" sz="1800" i="1">
                        <a:solidFill>
                          <a:srgbClr val="414040"/>
                        </a:solidFill>
                        <a:latin typeface="Cambria Math" panose="02040503050406030204" pitchFamily="18" charset="0"/>
                      </a:rPr>
                      <m:t>-</m:t>
                    </m:r>
                    <m:sSubSup>
                      <m:e>
                        <m:r>
                          <a:rPr xmlns:a="http://schemas.openxmlformats.org/drawingml/2006/main" sz="1800" i="1">
                            <a:solidFill>
                              <a:srgbClr val="414040"/>
                            </a:solidFill>
                            <a:latin typeface="Cambria Math" panose="02040503050406030204" pitchFamily="18" charset="0"/>
                          </a:rPr>
                          <m:t>∫</m:t>
                        </m:r>
                      </m:e>
                      <m:sub>
                        <m:r>
                          <a:rPr xmlns:a="http://schemas.openxmlformats.org/drawingml/2006/main" sz="1800" i="1">
                            <a:solidFill>
                              <a:srgbClr val="414040"/>
                            </a:solidFill>
                            <a:latin typeface="Cambria Math" panose="02040503050406030204" pitchFamily="18" charset="0"/>
                          </a:rPr>
                          <m:t>x</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sub>
                      <m:sup>
                        <m:r>
                          <a:rPr xmlns:a="http://schemas.openxmlformats.org/drawingml/2006/main" sz="1800" i="1">
                            <a:solidFill>
                              <a:srgbClr val="414040"/>
                            </a:solidFill>
                            <a:latin typeface="Cambria Math" panose="02040503050406030204" pitchFamily="18" charset="0"/>
                          </a:rPr>
                          <m:t>v</m:t>
                        </m:r>
                      </m:sup>
                    </m:sSubSup>
                    <m:r>
                      <a:rPr xmlns:a="http://schemas.openxmlformats.org/drawingml/2006/main" sz="1800" i="1">
                        <a:solidFill>
                          <a:srgbClr val="414040"/>
                        </a:solidFill>
                        <a:latin typeface="Cambria Math" panose="02040503050406030204" pitchFamily="18" charset="0"/>
                      </a:rPr>
                      <m:t>r</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x</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d</m:t>
                    </m:r>
                    <m:r>
                      <a:rPr xmlns:a="http://schemas.openxmlformats.org/drawingml/2006/main" sz="1800" i="1">
                        <a:solidFill>
                          <a:srgbClr val="414040"/>
                        </a:solidFill>
                        <a:latin typeface="Cambria Math" panose="02040503050406030204" pitchFamily="18" charset="0"/>
                      </a:rPr>
                      <m:t>x</m:t>
                    </m:r>
                  </m:sup>
                </m:sSup>
                <m:r>
                  <a:rPr xmlns:a="http://schemas.openxmlformats.org/drawingml/2006/main" sz="1800" i="1">
                    <a:solidFill>
                      <a:srgbClr val="414040"/>
                    </a:solidFill>
                    <a:latin typeface="Cambria Math" panose="02040503050406030204" pitchFamily="18" charset="0"/>
                  </a:rPr>
                  <m:t>w</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v</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h</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v</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d</m:t>
                </m:r>
                <m:r>
                  <a:rPr xmlns:a="http://schemas.openxmlformats.org/drawingml/2006/main" sz="1800" i="1">
                    <a:solidFill>
                      <a:srgbClr val="414040"/>
                    </a:solidFill>
                    <a:latin typeface="Cambria Math" panose="02040503050406030204" pitchFamily="18" charset="0"/>
                  </a:rPr>
                  <m:t>v</m:t>
                </m:r>
                <m:r>
                  <a:rPr xmlns:a="http://schemas.openxmlformats.org/drawingml/2006/main" sz="1800" i="1">
                    <a:solidFill>
                      <a:srgbClr val="414040"/>
                    </a:solidFill>
                    <a:latin typeface="Cambria Math" panose="02040503050406030204" pitchFamily="18" charset="0"/>
                  </a:rPr>
                  <m:t>=</m:t>
                </m:r>
                <m:limUpp>
                  <m:e>
                    <m:r>
                      <a:rPr xmlns:a="http://schemas.openxmlformats.org/drawingml/2006/main" sz="1800" i="1">
                        <a:solidFill>
                          <a:srgbClr val="414040"/>
                        </a:solidFill>
                        <a:latin typeface="Cambria Math" panose="02040503050406030204" pitchFamily="18" charset="0"/>
                      </a:rPr>
                      <m:t>W</m:t>
                    </m:r>
                  </m:e>
                  <m:lim>
                    <m:r>
                      <a:rPr xmlns:a="http://schemas.openxmlformats.org/drawingml/2006/main" sz="1800" i="1">
                        <a:solidFill>
                          <a:srgbClr val="414040"/>
                        </a:solidFill>
                        <a:latin typeface="Cambria Math" panose="02040503050406030204" pitchFamily="18" charset="0"/>
                      </a:rPr>
                      <m:t>̂</m:t>
                    </m:r>
                  </m:lim>
                </m:limUpp>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oMath>
            </a14:m>
            <a:r>
              <a:t>  is the present value at time </a:t>
            </a:r>
            <a:r>
              <a:rPr i="1"/>
              <a:t>t</a:t>
            </a:r>
            <a:r>
              <a:t> of labor income (human capital). </a:t>
            </a:r>
          </a:p>
          <a:p>
            <a:pPr defTabSz="327152">
              <a:spcBef>
                <a:spcPts val="200"/>
              </a:spcBef>
              <a:defRPr sz="1679"/>
            </a:pPr>
            <a:r>
              <a:t>We can confirm that the present value of labor income is the same for all households, irrespective of their birth date, because the real wage is the same for all households, as is labor efficiency, while all households supply one unit of labor per instant.</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Aggregation Across Generations"/>
          <p:cNvSpPr txBox="1"/>
          <p:nvPr>
            <p:ph type="title"/>
          </p:nvPr>
        </p:nvSpPr>
        <p:spPr>
          <a:prstGeom prst="rect">
            <a:avLst/>
          </a:prstGeom>
        </p:spPr>
        <p:txBody>
          <a:bodyPr/>
          <a:lstStyle/>
          <a:p>
            <a:pPr/>
            <a:r>
              <a:t>Aggregation Across Generations</a:t>
            </a:r>
          </a:p>
        </p:txBody>
      </p:sp>
      <p:sp>
        <p:nvSpPr>
          <p:cNvPr id="244" name="The aggregate variables  ,   and   will be determined by the integral of the variables that correspond to every generation of households at time t, i.e., for every  . For every generation   its size, equal to  , is taken into account. Obviously, younger "/>
          <p:cNvSpPr txBox="1"/>
          <p:nvPr>
            <p:ph type="body" idx="1"/>
          </p:nvPr>
        </p:nvSpPr>
        <p:spPr>
          <a:prstGeom prst="rect">
            <a:avLst/>
          </a:prstGeom>
        </p:spPr>
        <p:txBody>
          <a:bodyPr/>
          <a:lstStyle/>
          <a:p>
            <a:pPr defTabSz="257047">
              <a:spcBef>
                <a:spcPts val="1000"/>
              </a:spcBef>
              <a:defRPr sz="1584"/>
            </a:pPr>
            <a:r>
              <a:t>The aggregate variables </a:t>
            </a:r>
            <a14:m>
              <m:oMath>
                <m:r>
                  <a:rPr xmlns:a="http://schemas.openxmlformats.org/drawingml/2006/main" sz="1900" i="1">
                    <a:solidFill>
                      <a:srgbClr val="414040"/>
                    </a:solidFill>
                    <a:latin typeface="Cambria Math" panose="02040503050406030204" pitchFamily="18" charset="0"/>
                  </a:rPr>
                  <m:t>C</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oMath>
            </a14:m>
            <a:r>
              <a:t>, </a:t>
            </a:r>
            <a14:m>
              <m:oMath>
                <m:r>
                  <a:rPr xmlns:a="http://schemas.openxmlformats.org/drawingml/2006/main" sz="1800" i="1">
                    <a:solidFill>
                      <a:srgbClr val="414040"/>
                    </a:solidFill>
                    <a:latin typeface="Cambria Math" panose="02040503050406030204" pitchFamily="18" charset="0"/>
                  </a:rPr>
                  <m:t>K</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oMath>
            </a14:m>
            <a:r>
              <a:t> and </a:t>
            </a:r>
            <a14:m>
              <m:oMath>
                <m:r>
                  <a:rPr xmlns:a="http://schemas.openxmlformats.org/drawingml/2006/main" sz="1900" i="1">
                    <a:solidFill>
                      <a:srgbClr val="414040"/>
                    </a:solidFill>
                    <a:latin typeface="Cambria Math" panose="02040503050406030204" pitchFamily="18" charset="0"/>
                  </a:rPr>
                  <m:t>W</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oMath>
            </a14:m>
            <a:r>
              <a:t> will be determined by the integral of the variables that correspond to every generation of households at time </a:t>
            </a:r>
            <a:r>
              <a:rPr i="1"/>
              <a:t>t</a:t>
            </a:r>
            <a:r>
              <a:t>, i.e., for every </a:t>
            </a:r>
            <a14:m>
              <m:oMath>
                <m:r>
                  <a:rPr xmlns:a="http://schemas.openxmlformats.org/drawingml/2006/main" sz="1600" i="1">
                    <a:solidFill>
                      <a:srgbClr val="414040"/>
                    </a:solidFill>
                    <a:latin typeface="Cambria Math" panose="02040503050406030204" pitchFamily="18" charset="0"/>
                  </a:rPr>
                  <m:t>j</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oMath>
            </a14:m>
            <a:r>
              <a:t>. For every generation </a:t>
            </a:r>
            <a14:m>
              <m:oMath>
                <m:r>
                  <a:rPr xmlns:a="http://schemas.openxmlformats.org/drawingml/2006/main" sz="1150" i="1">
                    <a:solidFill>
                      <a:srgbClr val="414040"/>
                    </a:solidFill>
                    <a:latin typeface="Cambria Math" panose="02040503050406030204" pitchFamily="18" charset="0"/>
                  </a:rPr>
                  <m:t>j</m:t>
                </m:r>
              </m:oMath>
            </a14:m>
            <a:r>
              <a:rPr i="1"/>
              <a:t> </a:t>
            </a:r>
            <a:r>
              <a:t>its size, equal to </a:t>
            </a:r>
            <a14:m>
              <m:oMath>
                <m:r>
                  <a:rPr xmlns:a="http://schemas.openxmlformats.org/drawingml/2006/main" sz="1800" i="1">
                    <a:solidFill>
                      <a:srgbClr val="414040"/>
                    </a:solidFill>
                    <a:latin typeface="Cambria Math" panose="02040503050406030204" pitchFamily="18" charset="0"/>
                  </a:rPr>
                  <m:t>n</m:t>
                </m:r>
                <m:sSup>
                  <m:e>
                    <m:r>
                      <a:rPr xmlns:a="http://schemas.openxmlformats.org/drawingml/2006/main" sz="1800" i="1">
                        <a:solidFill>
                          <a:srgbClr val="414040"/>
                        </a:solidFill>
                        <a:latin typeface="Cambria Math" panose="02040503050406030204" pitchFamily="18" charset="0"/>
                      </a:rPr>
                      <m:t>e</m:t>
                    </m:r>
                  </m:e>
                  <m:sup>
                    <m:r>
                      <a:rPr xmlns:a="http://schemas.openxmlformats.org/drawingml/2006/main" sz="1800" i="1">
                        <a:solidFill>
                          <a:srgbClr val="414040"/>
                        </a:solidFill>
                        <a:latin typeface="Cambria Math" panose="02040503050406030204" pitchFamily="18" charset="0"/>
                      </a:rPr>
                      <m:t>n</m:t>
                    </m:r>
                    <m:r>
                      <a:rPr xmlns:a="http://schemas.openxmlformats.org/drawingml/2006/main" sz="1800" i="1">
                        <a:solidFill>
                          <a:srgbClr val="414040"/>
                        </a:solidFill>
                        <a:latin typeface="Cambria Math" panose="02040503050406030204" pitchFamily="18" charset="0"/>
                      </a:rPr>
                      <m:t>j</m:t>
                    </m:r>
                  </m:sup>
                </m:sSup>
              </m:oMath>
            </a14:m>
            <a:r>
              <a:t>, is taken into account. Obviously, younger generations are more numerous than older generations.</a:t>
            </a:r>
          </a:p>
          <a:p>
            <a:pPr defTabSz="257047">
              <a:spcBef>
                <a:spcPts val="1000"/>
              </a:spcBef>
              <a:defRPr sz="1584"/>
            </a:pPr>
            <a:r>
              <a:t>As a result, aggregate consumption and aggregate physical and human capital are given by,</a:t>
            </a:r>
          </a:p>
          <a:p>
            <a:pPr defTabSz="257047">
              <a:spcBef>
                <a:spcPts val="1000"/>
              </a:spcBef>
              <a:defRPr sz="1584"/>
            </a:pPr>
            <a14:m>
              <m:oMath>
                <m:r>
                  <a:rPr xmlns:a="http://schemas.openxmlformats.org/drawingml/2006/main" sz="1700" i="1">
                    <a:solidFill>
                      <a:srgbClr val="414040"/>
                    </a:solidFill>
                    <a:latin typeface="Cambria Math" panose="02040503050406030204" pitchFamily="18" charset="0"/>
                  </a:rPr>
                  <m:t>C</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j</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m:rPr>
                        <m:sty m:val="p"/>
                      </m:rPr>
                      <a:rPr xmlns:a="http://schemas.openxmlformats.org/drawingml/2006/main" sz="1700" i="1">
                        <a:solidFill>
                          <a:srgbClr val="414040"/>
                        </a:solidFill>
                        <a:latin typeface="Cambria Math" panose="02040503050406030204" pitchFamily="18" charset="0"/>
                      </a:rPr>
                      <m:t>∞</m:t>
                    </m:r>
                  </m:sub>
                  <m:sup>
                    <m:r>
                      <a:rPr xmlns:a="http://schemas.openxmlformats.org/drawingml/2006/main" sz="1700" i="1">
                        <a:solidFill>
                          <a:srgbClr val="414040"/>
                        </a:solidFill>
                        <a:latin typeface="Cambria Math" panose="02040503050406030204" pitchFamily="18" charset="0"/>
                      </a:rPr>
                      <m:t>t</m:t>
                    </m:r>
                  </m:sup>
                </m:sSubSup>
                <m:r>
                  <a:rPr xmlns:a="http://schemas.openxmlformats.org/drawingml/2006/main" sz="1700" i="1">
                    <a:solidFill>
                      <a:srgbClr val="414040"/>
                    </a:solidFill>
                    <a:latin typeface="Cambria Math" panose="02040503050406030204" pitchFamily="18" charset="0"/>
                  </a:rPr>
                  <m:t>n</m:t>
                </m:r>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j</m:t>
                    </m:r>
                  </m:sup>
                </m:sSup>
                <m:r>
                  <a:rPr xmlns:a="http://schemas.openxmlformats.org/drawingml/2006/main" sz="1700" i="1">
                    <a:solidFill>
                      <a:srgbClr val="414040"/>
                    </a:solidFill>
                    <a:latin typeface="Cambria Math" panose="02040503050406030204" pitchFamily="18" charset="0"/>
                  </a:rPr>
                  <m:t>c</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j</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d</m:t>
                </m:r>
                <m:r>
                  <a:rPr xmlns:a="http://schemas.openxmlformats.org/drawingml/2006/main" sz="1700" i="1">
                    <a:solidFill>
                      <a:srgbClr val="414040"/>
                    </a:solidFill>
                    <a:latin typeface="Cambria Math" panose="02040503050406030204" pitchFamily="18" charset="0"/>
                  </a:rPr>
                  <m:t>j</m:t>
                </m:r>
              </m:oMath>
            </a14:m>
            <a:r>
              <a:t>, </a:t>
            </a:r>
            <a14:m>
              <m:oMath>
                <m:r>
                  <a:rPr xmlns:a="http://schemas.openxmlformats.org/drawingml/2006/main" sz="1700" i="1">
                    <a:solidFill>
                      <a:srgbClr val="414040"/>
                    </a:solidFill>
                    <a:latin typeface="Cambria Math" panose="02040503050406030204" pitchFamily="18" charset="0"/>
                  </a:rPr>
                  <m:t>K</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j</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m:rPr>
                        <m:sty m:val="p"/>
                      </m:rPr>
                      <a:rPr xmlns:a="http://schemas.openxmlformats.org/drawingml/2006/main" sz="1700" i="1">
                        <a:solidFill>
                          <a:srgbClr val="414040"/>
                        </a:solidFill>
                        <a:latin typeface="Cambria Math" panose="02040503050406030204" pitchFamily="18" charset="0"/>
                      </a:rPr>
                      <m:t>∞</m:t>
                    </m:r>
                  </m:sub>
                  <m:sup>
                    <m:r>
                      <a:rPr xmlns:a="http://schemas.openxmlformats.org/drawingml/2006/main" sz="1700" i="1">
                        <a:solidFill>
                          <a:srgbClr val="414040"/>
                        </a:solidFill>
                        <a:latin typeface="Cambria Math" panose="02040503050406030204" pitchFamily="18" charset="0"/>
                      </a:rPr>
                      <m:t>t</m:t>
                    </m:r>
                  </m:sup>
                </m:sSubSup>
                <m:r>
                  <a:rPr xmlns:a="http://schemas.openxmlformats.org/drawingml/2006/main" sz="1700" i="1">
                    <a:solidFill>
                      <a:srgbClr val="414040"/>
                    </a:solidFill>
                    <a:latin typeface="Cambria Math" panose="02040503050406030204" pitchFamily="18" charset="0"/>
                  </a:rPr>
                  <m:t>n</m:t>
                </m:r>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j</m:t>
                    </m:r>
                  </m:sup>
                </m:sSup>
                <m:r>
                  <a:rPr xmlns:a="http://schemas.openxmlformats.org/drawingml/2006/main" sz="1700" i="1">
                    <a:solidFill>
                      <a:srgbClr val="414040"/>
                    </a:solidFill>
                    <a:latin typeface="Cambria Math" panose="02040503050406030204" pitchFamily="18" charset="0"/>
                  </a:rPr>
                  <m:t>k</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j</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d</m:t>
                </m:r>
                <m:r>
                  <a:rPr xmlns:a="http://schemas.openxmlformats.org/drawingml/2006/main" sz="1700" i="1">
                    <a:solidFill>
                      <a:srgbClr val="414040"/>
                    </a:solidFill>
                    <a:latin typeface="Cambria Math" panose="02040503050406030204" pitchFamily="18" charset="0"/>
                  </a:rPr>
                  <m:t>j</m:t>
                </m:r>
              </m:oMath>
            </a14:m>
            <a:r>
              <a:t>, </a:t>
            </a:r>
            <a14:m>
              <m:oMath>
                <m:r>
                  <a:rPr xmlns:a="http://schemas.openxmlformats.org/drawingml/2006/main" sz="1700" i="1">
                    <a:solidFill>
                      <a:srgbClr val="414040"/>
                    </a:solidFill>
                    <a:latin typeface="Cambria Math" panose="02040503050406030204" pitchFamily="18" charset="0"/>
                  </a:rPr>
                  <m:t>W</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j</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m:rPr>
                        <m:sty m:val="p"/>
                      </m:rPr>
                      <a:rPr xmlns:a="http://schemas.openxmlformats.org/drawingml/2006/main" sz="1700" i="1">
                        <a:solidFill>
                          <a:srgbClr val="414040"/>
                        </a:solidFill>
                        <a:latin typeface="Cambria Math" panose="02040503050406030204" pitchFamily="18" charset="0"/>
                      </a:rPr>
                      <m:t>∞</m:t>
                    </m:r>
                  </m:sub>
                  <m:sup>
                    <m:r>
                      <a:rPr xmlns:a="http://schemas.openxmlformats.org/drawingml/2006/main" sz="1700" i="1">
                        <a:solidFill>
                          <a:srgbClr val="414040"/>
                        </a:solidFill>
                        <a:latin typeface="Cambria Math" panose="02040503050406030204" pitchFamily="18" charset="0"/>
                      </a:rPr>
                      <m:t>t</m:t>
                    </m:r>
                  </m:sup>
                </m:sSubSup>
                <m:r>
                  <a:rPr xmlns:a="http://schemas.openxmlformats.org/drawingml/2006/main" sz="1700" i="1">
                    <a:solidFill>
                      <a:srgbClr val="414040"/>
                    </a:solidFill>
                    <a:latin typeface="Cambria Math" panose="02040503050406030204" pitchFamily="18" charset="0"/>
                  </a:rPr>
                  <m:t>n</m:t>
                </m:r>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j</m:t>
                    </m:r>
                  </m:sup>
                </m:sSup>
                <m:r>
                  <a:rPr xmlns:a="http://schemas.openxmlformats.org/drawingml/2006/main" sz="1700" i="1">
                    <a:solidFill>
                      <a:srgbClr val="414040"/>
                    </a:solidFill>
                    <a:latin typeface="Cambria Math" panose="02040503050406030204" pitchFamily="18" charset="0"/>
                  </a:rPr>
                  <m:t>W</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j</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d</m:t>
                </m:r>
                <m:r>
                  <a:rPr xmlns:a="http://schemas.openxmlformats.org/drawingml/2006/main" sz="1700" i="1">
                    <a:solidFill>
                      <a:srgbClr val="414040"/>
                    </a:solidFill>
                    <a:latin typeface="Cambria Math" panose="02040503050406030204" pitchFamily="18" charset="0"/>
                  </a:rPr>
                  <m:t>j</m:t>
                </m:r>
                <m:r>
                  <a:rPr xmlns:a="http://schemas.openxmlformats.org/drawingml/2006/main" sz="1700" i="1">
                    <a:solidFill>
                      <a:srgbClr val="414040"/>
                    </a:solidFill>
                    <a:latin typeface="Cambria Math" panose="02040503050406030204" pitchFamily="18" charset="0"/>
                  </a:rPr>
                  <m:t>=</m:t>
                </m:r>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t</m:t>
                    </m:r>
                  </m:sup>
                </m:sSup>
                <m:limUpp>
                  <m:e>
                    <m:r>
                      <a:rPr xmlns:a="http://schemas.openxmlformats.org/drawingml/2006/main" sz="1700" i="1">
                        <a:solidFill>
                          <a:srgbClr val="414040"/>
                        </a:solidFill>
                        <a:latin typeface="Cambria Math" panose="02040503050406030204" pitchFamily="18" charset="0"/>
                      </a:rPr>
                      <m:t>W</m:t>
                    </m:r>
                  </m:e>
                  <m:lim>
                    <m:r>
                      <a:rPr xmlns:a="http://schemas.openxmlformats.org/drawingml/2006/main" sz="1700" i="1">
                        <a:solidFill>
                          <a:srgbClr val="414040"/>
                        </a:solidFill>
                        <a:latin typeface="Cambria Math" panose="02040503050406030204" pitchFamily="18" charset="0"/>
                      </a:rPr>
                      <m:t>_</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oMath>
            </a14:m>
          </a:p>
          <a:p>
            <a:pPr defTabSz="257047">
              <a:spcBef>
                <a:spcPts val="1000"/>
              </a:spcBef>
              <a:defRPr sz="1584"/>
            </a:pPr>
            <a:r>
              <a:t>From the the consumption function of individual households it follows that,</a:t>
            </a:r>
          </a:p>
          <a:p>
            <a:pPr defTabSz="257047">
              <a:spcBef>
                <a:spcPts val="1000"/>
              </a:spcBef>
              <a:defRPr sz="1584"/>
            </a:pPr>
            <a14:m>
              <m:oMathPara>
                <m:oMathParaPr>
                  <m:jc m:val="left"/>
                </m:oMathParaPr>
                <m:oMath>
                  <m:r>
                    <a:rPr xmlns:a="http://schemas.openxmlformats.org/drawingml/2006/main" sz="1700" i="1">
                      <a:solidFill>
                        <a:srgbClr val="414040"/>
                      </a:solidFill>
                      <a:latin typeface="Cambria Math" panose="02040503050406030204" pitchFamily="18" charset="0"/>
                    </a:rPr>
                    <m:t>C</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ρ</m:t>
                  </m:r>
                  <m:d>
                    <m:dPr>
                      <m:ctrlPr>
                        <a:rPr xmlns:a="http://schemas.openxmlformats.org/drawingml/2006/main" sz="1700" i="1">
                          <a:solidFill>
                            <a:srgbClr val="414040"/>
                          </a:solidFill>
                          <a:latin typeface="Cambria Math" panose="02040503050406030204" pitchFamily="18" charset="0"/>
                        </a:rPr>
                      </m:ctrlPr>
                    </m:dPr>
                    <m:e>
                      <m:r>
                        <a:rPr xmlns:a="http://schemas.openxmlformats.org/drawingml/2006/main" sz="1700" i="1">
                          <a:solidFill>
                            <a:srgbClr val="414040"/>
                          </a:solidFill>
                          <a:latin typeface="Cambria Math" panose="02040503050406030204" pitchFamily="18" charset="0"/>
                        </a:rPr>
                        <m:t>K</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W</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e>
                  </m:d>
                </m:oMath>
              </m:oMathPara>
            </a14:m>
          </a:p>
          <a:p>
            <a:pPr defTabSz="257047">
              <a:spcBef>
                <a:spcPts val="1000"/>
              </a:spcBef>
              <a:defRPr sz="1584"/>
            </a:pPr>
            <a:r>
              <a:t>Differentiating with respect to time it follows that,</a:t>
            </a:r>
          </a:p>
          <a:p>
            <a:pPr defTabSz="257047">
              <a:spcBef>
                <a:spcPts val="1000"/>
              </a:spcBef>
              <a:defRPr sz="1584"/>
            </a:pPr>
            <a14:m>
              <m:oMathPara>
                <m:oMathParaPr>
                  <m:jc m:val="left"/>
                </m:oMathParaPr>
                <m:oMath>
                  <m:limUpp>
                    <m:e>
                      <m:r>
                        <a:rPr xmlns:a="http://schemas.openxmlformats.org/drawingml/2006/main" sz="1700" i="1">
                          <a:solidFill>
                            <a:srgbClr val="414040"/>
                          </a:solidFill>
                          <a:latin typeface="Cambria Math" panose="02040503050406030204" pitchFamily="18" charset="0"/>
                        </a:rPr>
                        <m:t>C</m:t>
                      </m:r>
                    </m:e>
                    <m:lim>
                      <m:r>
                        <a:rPr xmlns:a="http://schemas.openxmlformats.org/drawingml/2006/main" sz="1700" i="1">
                          <a:solidFill>
                            <a:srgbClr val="414040"/>
                          </a:solidFill>
                          <a:latin typeface="Cambria Math" panose="02040503050406030204" pitchFamily="18" charset="0"/>
                        </a:rPr>
                        <m:t>·</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ρ</m:t>
                  </m:r>
                  <m:d>
                    <m:dPr>
                      <m:ctrlPr>
                        <a:rPr xmlns:a="http://schemas.openxmlformats.org/drawingml/2006/main" sz="1700" i="1">
                          <a:solidFill>
                            <a:srgbClr val="414040"/>
                          </a:solidFill>
                          <a:latin typeface="Cambria Math" panose="02040503050406030204" pitchFamily="18" charset="0"/>
                        </a:rPr>
                      </m:ctrlPr>
                    </m:dPr>
                    <m:e>
                      <m:limUpp>
                        <m:e>
                          <m:r>
                            <a:rPr xmlns:a="http://schemas.openxmlformats.org/drawingml/2006/main" sz="1700" i="1">
                              <a:solidFill>
                                <a:srgbClr val="414040"/>
                              </a:solidFill>
                              <a:latin typeface="Cambria Math" panose="02040503050406030204" pitchFamily="18" charset="0"/>
                            </a:rPr>
                            <m:t>K</m:t>
                          </m:r>
                        </m:e>
                        <m:lim>
                          <m:r>
                            <a:rPr xmlns:a="http://schemas.openxmlformats.org/drawingml/2006/main" sz="1700" i="1">
                              <a:solidFill>
                                <a:srgbClr val="414040"/>
                              </a:solidFill>
                              <a:latin typeface="Cambria Math" panose="02040503050406030204" pitchFamily="18" charset="0"/>
                            </a:rPr>
                            <m:t>·</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limUpp>
                        <m:e>
                          <m:r>
                            <a:rPr xmlns:a="http://schemas.openxmlformats.org/drawingml/2006/main" sz="1700" i="1">
                              <a:solidFill>
                                <a:srgbClr val="414040"/>
                              </a:solidFill>
                              <a:latin typeface="Cambria Math" panose="02040503050406030204" pitchFamily="18" charset="0"/>
                            </a:rPr>
                            <m:t>W</m:t>
                          </m:r>
                        </m:e>
                        <m:lim>
                          <m:r>
                            <a:rPr xmlns:a="http://schemas.openxmlformats.org/drawingml/2006/main" sz="1700" i="1">
                              <a:solidFill>
                                <a:srgbClr val="414040"/>
                              </a:solidFill>
                              <a:latin typeface="Cambria Math" panose="02040503050406030204" pitchFamily="18" charset="0"/>
                            </a:rPr>
                            <m:t>·</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e>
                  </m:d>
                </m:oMath>
              </m:oMathPara>
            </a14:m>
          </a:p>
          <a:p>
            <a:pPr defTabSz="257047">
              <a:spcBef>
                <a:spcPts val="1000"/>
              </a:spcBef>
              <a:defRPr sz="1584"/>
            </a:pPr>
            <a:r>
              <a:t>Since, </a:t>
            </a:r>
            <a14:m>
              <m:oMath>
                <m:limUpp>
                  <m:e>
                    <m:r>
                      <a:rPr xmlns:a="http://schemas.openxmlformats.org/drawingml/2006/main" sz="1750" i="1">
                        <a:solidFill>
                          <a:srgbClr val="414040"/>
                        </a:solidFill>
                        <a:latin typeface="Cambria Math" panose="02040503050406030204" pitchFamily="18" charset="0"/>
                      </a:rPr>
                      <m:t>K</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w</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h</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t</m:t>
                    </m:r>
                  </m:sup>
                </m:s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r>
              <a:t> and </a:t>
            </a:r>
            <a14:m>
              <m:oMath>
                <m:limUpp>
                  <m:e>
                    <m:r>
                      <a:rPr xmlns:a="http://schemas.openxmlformats.org/drawingml/2006/main" sz="1750" i="1">
                        <a:solidFill>
                          <a:srgbClr val="414040"/>
                        </a:solidFill>
                        <a:latin typeface="Cambria Math" panose="02040503050406030204" pitchFamily="18" charset="0"/>
                      </a:rPr>
                      <m:t>W</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W</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w</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h</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t</m:t>
                    </m:r>
                  </m:sup>
                </m:sSup>
              </m:oMath>
            </a14:m>
            <a:r>
              <a:t>, it follows that,</a:t>
            </a:r>
          </a:p>
          <a:p>
            <a:pPr defTabSz="257047">
              <a:spcBef>
                <a:spcPts val="1000"/>
              </a:spcBef>
              <a:defRPr sz="1584"/>
            </a:pPr>
            <a14:m>
              <m:oMathPara>
                <m:oMathParaPr>
                  <m:jc m:val="left"/>
                </m:oMathParaPr>
                <m:oMath>
                  <m:limUpp>
                    <m:e>
                      <m:r>
                        <a:rPr xmlns:a="http://schemas.openxmlformats.org/drawingml/2006/main" sz="1750" i="1">
                          <a:solidFill>
                            <a:srgbClr val="414040"/>
                          </a:solidFill>
                          <a:latin typeface="Cambria Math" panose="02040503050406030204" pitchFamily="18" charset="0"/>
                        </a:rPr>
                        <m:t>C</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ρ</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m:oMathPara>
            </a14:m>
          </a:p>
          <a:p>
            <a:pPr defTabSz="257047">
              <a:spcBef>
                <a:spcPts val="1000"/>
              </a:spcBef>
              <a:defRPr sz="1584"/>
            </a:pPr>
            <a:r>
              <a:t>This describes the evolution of aggregate consumption over time. To the extent that the real interest rate exceeds the pure rate of time preference, all households accumulate capital which leads to an increase in their consumption. In addition, because of the addition of new households at a rate </a:t>
            </a:r>
            <a14:m>
              <m:oMath>
                <m:r>
                  <a:rPr xmlns:a="http://schemas.openxmlformats.org/drawingml/2006/main" sz="1850" i="1">
                    <a:solidFill>
                      <a:srgbClr val="414040"/>
                    </a:solidFill>
                    <a:latin typeface="Cambria Math" panose="02040503050406030204" pitchFamily="18" charset="0"/>
                  </a:rPr>
                  <m:t>n</m:t>
                </m:r>
              </m:oMath>
            </a14:m>
            <a:r>
              <a:t>, aggregate consumption increases because of the additional consumption of these households. Finally, since a proportion </a:t>
            </a:r>
            <a14:m>
              <m:oMath>
                <m:r>
                  <a:rPr xmlns:a="http://schemas.openxmlformats.org/drawingml/2006/main" sz="1850" i="1">
                    <a:solidFill>
                      <a:srgbClr val="414040"/>
                    </a:solidFill>
                    <a:latin typeface="Cambria Math" panose="02040503050406030204" pitchFamily="18" charset="0"/>
                  </a:rPr>
                  <m:t>n</m:t>
                </m:r>
              </m:oMath>
            </a14:m>
            <a:r>
              <a:t> of households, the youngest generation born at </a:t>
            </a:r>
            <a14:m>
              <m:oMath>
                <m:r>
                  <a:rPr xmlns:a="http://schemas.openxmlformats.org/drawingml/2006/main" sz="1850" i="1">
                    <a:solidFill>
                      <a:srgbClr val="414040"/>
                    </a:solidFill>
                    <a:latin typeface="Cambria Math" panose="02040503050406030204" pitchFamily="18" charset="0"/>
                  </a:rPr>
                  <m:t>t</m:t>
                </m:r>
              </m:oMath>
            </a14:m>
            <a:r>
              <a:t>, own no capital, one has to subtract from their consumption, the part which corresponds to the possession of capital. This explains why the last term </a:t>
            </a:r>
            <a14:m>
              <m:oMath>
                <m:r>
                  <a:rPr xmlns:a="http://schemas.openxmlformats.org/drawingml/2006/main" sz="1800" i="1">
                    <a:solidFill>
                      <a:srgbClr val="414040"/>
                    </a:solidFill>
                    <a:latin typeface="Cambria Math" panose="02040503050406030204" pitchFamily="18" charset="0"/>
                  </a:rPr>
                  <m:t>n</m:t>
                </m:r>
                <m:r>
                  <a:rPr xmlns:a="http://schemas.openxmlformats.org/drawingml/2006/main" sz="1800" i="1">
                    <a:solidFill>
                      <a:srgbClr val="414040"/>
                    </a:solidFill>
                    <a:latin typeface="Cambria Math" panose="02040503050406030204" pitchFamily="18" charset="0"/>
                  </a:rPr>
                  <m:t>ρ</m:t>
                </m:r>
                <m:r>
                  <a:rPr xmlns:a="http://schemas.openxmlformats.org/drawingml/2006/main" sz="1800" i="1">
                    <a:solidFill>
                      <a:srgbClr val="414040"/>
                    </a:solidFill>
                    <a:latin typeface="Cambria Math" panose="02040503050406030204" pitchFamily="18" charset="0"/>
                  </a:rPr>
                  <m:t>K</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t</m:t>
                </m:r>
                <m:r>
                  <a:rPr xmlns:a="http://schemas.openxmlformats.org/drawingml/2006/main" sz="1800" i="1">
                    <a:solidFill>
                      <a:srgbClr val="414040"/>
                    </a:solidFill>
                    <a:latin typeface="Cambria Math" panose="02040503050406030204" pitchFamily="18" charset="0"/>
                  </a:rPr>
                  <m:t>)</m:t>
                </m:r>
              </m:oMath>
            </a14:m>
            <a:r>
              <a:t> enters with a minus sign. Generation </a:t>
            </a:r>
            <a14:m>
              <m:oMath>
                <m:r>
                  <a:rPr xmlns:a="http://schemas.openxmlformats.org/drawingml/2006/main" sz="1850" i="1">
                    <a:solidFill>
                      <a:srgbClr val="414040"/>
                    </a:solidFill>
                    <a:latin typeface="Cambria Math" panose="02040503050406030204" pitchFamily="18" charset="0"/>
                  </a:rPr>
                  <m:t>t</m:t>
                </m:r>
              </m:oMath>
            </a14:m>
            <a:r>
              <a:t> consumes only </a:t>
            </a:r>
            <a14:m>
              <m:oMath>
                <m:r>
                  <a:rPr xmlns:a="http://schemas.openxmlformats.org/drawingml/2006/main" sz="1750" i="1">
                    <a:solidFill>
                      <a:srgbClr val="414040"/>
                    </a:solidFill>
                    <a:latin typeface="Cambria Math" panose="02040503050406030204" pitchFamily="18" charset="0"/>
                  </a:rPr>
                  <m:t>ρ</m:t>
                </m:r>
                <m:r>
                  <a:rPr xmlns:a="http://schemas.openxmlformats.org/drawingml/2006/main" sz="1750" i="1">
                    <a:solidFill>
                      <a:srgbClr val="414040"/>
                    </a:solidFill>
                    <a:latin typeface="Cambria Math" panose="02040503050406030204" pitchFamily="18" charset="0"/>
                  </a:rPr>
                  <m:t>W</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r>
              <a:t> since it owns no capital.</a:t>
            </a:r>
            <a:endParaRPr sz="3600"/>
          </a:p>
        </p:txBody>
      </p:sp>
      <p:sp>
        <p:nvSpPr>
          <p:cNvPr id="24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The Adjustment of Capital and Consumption in the Blanchard Weil Model"/>
          <p:cNvSpPr txBox="1"/>
          <p:nvPr>
            <p:ph type="title"/>
          </p:nvPr>
        </p:nvSpPr>
        <p:spPr>
          <a:prstGeom prst="rect">
            <a:avLst/>
          </a:prstGeom>
        </p:spPr>
        <p:txBody>
          <a:bodyPr/>
          <a:lstStyle>
            <a:lvl1pPr defTabSz="514095">
              <a:spcBef>
                <a:spcPts val="1400"/>
              </a:spcBef>
              <a:defRPr sz="3872"/>
            </a:lvl1pPr>
          </a:lstStyle>
          <a:p>
            <a:pPr/>
            <a:r>
              <a:t>The Adjustment of Capital and Consumption in the Blanchard Weil Model</a:t>
            </a:r>
          </a:p>
        </p:txBody>
      </p:sp>
      <p:sp>
        <p:nvSpPr>
          <p:cNvPr id="24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9" name="Consumption and the capital stock per efficiency unit of labor are defined as,…"/>
          <p:cNvSpPr txBox="1"/>
          <p:nvPr>
            <p:ph type="body" idx="1"/>
          </p:nvPr>
        </p:nvSpPr>
        <p:spPr>
          <a:prstGeom prst="rect">
            <a:avLst/>
          </a:prstGeom>
        </p:spPr>
        <p:txBody>
          <a:bodyPr/>
          <a:lstStyle/>
          <a:p>
            <a:pPr defTabSz="525779">
              <a:spcBef>
                <a:spcPts val="400"/>
              </a:spcBef>
              <a:defRPr sz="2700"/>
            </a:pPr>
            <a:r>
              <a:t>Consumption and the capital stock per efficiency unit of labor are defined as,</a:t>
            </a:r>
          </a:p>
          <a:p>
            <a:pPr defTabSz="525779">
              <a:spcBef>
                <a:spcPts val="400"/>
              </a:spcBef>
              <a:defRPr sz="2700"/>
            </a:pPr>
            <a:r>
              <a:t>             </a:t>
            </a:r>
            <a14:m>
              <m:oMath>
                <m:r>
                  <a:rPr xmlns:a="http://schemas.openxmlformats.org/drawingml/2006/main" sz="2950" i="1">
                    <a:solidFill>
                      <a:srgbClr val="414040"/>
                    </a:solidFill>
                    <a:latin typeface="Cambria Math" panose="02040503050406030204" pitchFamily="18" charset="0"/>
                  </a:rPr>
                  <m:t>c</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f>
                  <m:fPr>
                    <m:ctrlPr>
                      <a:rPr xmlns:a="http://schemas.openxmlformats.org/drawingml/2006/main" sz="2950" i="1">
                        <a:solidFill>
                          <a:srgbClr val="414040"/>
                        </a:solidFill>
                        <a:latin typeface="Cambria Math" panose="02040503050406030204" pitchFamily="18" charset="0"/>
                      </a:rPr>
                    </m:ctrlPr>
                    <m:type m:val="bar"/>
                  </m:fPr>
                  <m:num>
                    <m:r>
                      <a:rPr xmlns:a="http://schemas.openxmlformats.org/drawingml/2006/main" sz="2950" i="1">
                        <a:solidFill>
                          <a:srgbClr val="414040"/>
                        </a:solidFill>
                        <a:latin typeface="Cambria Math" panose="02040503050406030204" pitchFamily="18" charset="0"/>
                      </a:rPr>
                      <m:t>C</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num>
                  <m:den>
                    <m:r>
                      <a:rPr xmlns:a="http://schemas.openxmlformats.org/drawingml/2006/main" sz="2950" i="1">
                        <a:solidFill>
                          <a:srgbClr val="414040"/>
                        </a:solidFill>
                        <a:latin typeface="Cambria Math" panose="02040503050406030204" pitchFamily="18" charset="0"/>
                      </a:rPr>
                      <m:t>h</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L</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den>
                </m:f>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C</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sSup>
                  <m:e>
                    <m:r>
                      <a:rPr xmlns:a="http://schemas.openxmlformats.org/drawingml/2006/main" sz="2950" i="1">
                        <a:solidFill>
                          <a:srgbClr val="414040"/>
                        </a:solidFill>
                        <a:latin typeface="Cambria Math" panose="02040503050406030204" pitchFamily="18" charset="0"/>
                      </a:rPr>
                      <m:t>e</m:t>
                    </m:r>
                  </m:e>
                  <m:sup>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n</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g</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sup>
                </m:sSup>
              </m:oMath>
            </a14:m>
            <a:r>
              <a:t> and </a:t>
            </a:r>
            <a14:m>
              <m:oMath>
                <m:r>
                  <a:rPr xmlns:a="http://schemas.openxmlformats.org/drawingml/2006/main" sz="2950" i="1">
                    <a:solidFill>
                      <a:srgbClr val="414040"/>
                    </a:solidFill>
                    <a:latin typeface="Cambria Math" panose="02040503050406030204" pitchFamily="18" charset="0"/>
                  </a:rPr>
                  <m:t>k</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f>
                  <m:fPr>
                    <m:ctrlPr>
                      <a:rPr xmlns:a="http://schemas.openxmlformats.org/drawingml/2006/main" sz="2950" i="1">
                        <a:solidFill>
                          <a:srgbClr val="414040"/>
                        </a:solidFill>
                        <a:latin typeface="Cambria Math" panose="02040503050406030204" pitchFamily="18" charset="0"/>
                      </a:rPr>
                    </m:ctrlPr>
                    <m:type m:val="bar"/>
                  </m:fPr>
                  <m:num>
                    <m:r>
                      <a:rPr xmlns:a="http://schemas.openxmlformats.org/drawingml/2006/main" sz="2950" i="1">
                        <a:solidFill>
                          <a:srgbClr val="414040"/>
                        </a:solidFill>
                        <a:latin typeface="Cambria Math" panose="02040503050406030204" pitchFamily="18" charset="0"/>
                      </a:rPr>
                      <m:t>K</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num>
                  <m:den>
                    <m:r>
                      <a:rPr xmlns:a="http://schemas.openxmlformats.org/drawingml/2006/main" sz="2950" i="1">
                        <a:solidFill>
                          <a:srgbClr val="414040"/>
                        </a:solidFill>
                        <a:latin typeface="Cambria Math" panose="02040503050406030204" pitchFamily="18" charset="0"/>
                      </a:rPr>
                      <m:t>h</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L</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den>
                </m:f>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K</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sSup>
                  <m:e>
                    <m:r>
                      <a:rPr xmlns:a="http://schemas.openxmlformats.org/drawingml/2006/main" sz="2950" i="1">
                        <a:solidFill>
                          <a:srgbClr val="414040"/>
                        </a:solidFill>
                        <a:latin typeface="Cambria Math" panose="02040503050406030204" pitchFamily="18" charset="0"/>
                      </a:rPr>
                      <m:t>e</m:t>
                    </m:r>
                  </m:e>
                  <m:sup>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n</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g</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sup>
                </m:sSup>
              </m:oMath>
            </a14:m>
          </a:p>
          <a:p>
            <a:pPr defTabSz="525779">
              <a:spcBef>
                <a:spcPts val="400"/>
              </a:spcBef>
              <a:defRPr sz="2700"/>
            </a:pPr>
            <a:r>
              <a:t>It then follows from the evolution of aggregate consumption that,</a:t>
            </a:r>
          </a:p>
          <a:p>
            <a:pPr defTabSz="525779">
              <a:spcBef>
                <a:spcPts val="400"/>
              </a:spcBef>
              <a:defRPr sz="2700"/>
            </a:pPr>
            <a:r>
              <a:t>                                     </a:t>
            </a:r>
            <a14:m>
              <m:oMath>
                <m:limUpp>
                  <m:e>
                    <m:r>
                      <a:rPr xmlns:a="http://schemas.openxmlformats.org/drawingml/2006/main" sz="2950" i="1">
                        <a:solidFill>
                          <a:srgbClr val="414040"/>
                        </a:solidFill>
                        <a:latin typeface="Cambria Math" panose="02040503050406030204" pitchFamily="18" charset="0"/>
                      </a:rPr>
                      <m:t>c</m:t>
                    </m:r>
                  </m:e>
                  <m:lim>
                    <m:r>
                      <a:rPr xmlns:a="http://schemas.openxmlformats.org/drawingml/2006/main" sz="2950" i="1">
                        <a:solidFill>
                          <a:srgbClr val="414040"/>
                        </a:solidFill>
                        <a:latin typeface="Cambria Math" panose="02040503050406030204" pitchFamily="18" charset="0"/>
                      </a:rPr>
                      <m:t>·</m:t>
                    </m:r>
                  </m:lim>
                </m:limUpp>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r</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ρ</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g</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c</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n</m:t>
                </m:r>
                <m:r>
                  <a:rPr xmlns:a="http://schemas.openxmlformats.org/drawingml/2006/main" sz="2950" i="1">
                    <a:solidFill>
                      <a:srgbClr val="414040"/>
                    </a:solidFill>
                    <a:latin typeface="Cambria Math" panose="02040503050406030204" pitchFamily="18" charset="0"/>
                  </a:rPr>
                  <m:t>ρ</m:t>
                </m:r>
                <m:r>
                  <a:rPr xmlns:a="http://schemas.openxmlformats.org/drawingml/2006/main" sz="2950" i="1">
                    <a:solidFill>
                      <a:srgbClr val="414040"/>
                    </a:solidFill>
                    <a:latin typeface="Cambria Math" panose="02040503050406030204" pitchFamily="18" charset="0"/>
                  </a:rPr>
                  <m:t>k</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oMath>
            </a14:m>
          </a:p>
          <a:p>
            <a:pPr defTabSz="525779">
              <a:spcBef>
                <a:spcPts val="400"/>
              </a:spcBef>
              <a:defRPr sz="2700"/>
            </a:pPr>
            <a:r>
              <a:t>Using the marginal productivity condition this can be rewritten as,</a:t>
            </a:r>
          </a:p>
          <a:p>
            <a:pPr defTabSz="525779">
              <a:spcBef>
                <a:spcPts val="400"/>
              </a:spcBef>
              <a:defRPr sz="2700"/>
            </a:pPr>
            <a:r>
              <a:t>                               </a:t>
            </a:r>
            <a14:m>
              <m:oMath>
                <m:limUpp>
                  <m:e>
                    <m:r>
                      <a:rPr xmlns:a="http://schemas.openxmlformats.org/drawingml/2006/main" sz="2950" i="1">
                        <a:solidFill>
                          <a:srgbClr val="414040"/>
                        </a:solidFill>
                        <a:latin typeface="Cambria Math" panose="02040503050406030204" pitchFamily="18" charset="0"/>
                      </a:rPr>
                      <m:t>c</m:t>
                    </m:r>
                  </m:e>
                  <m:lim>
                    <m:r>
                      <a:rPr xmlns:a="http://schemas.openxmlformats.org/drawingml/2006/main" sz="2950" i="1">
                        <a:solidFill>
                          <a:srgbClr val="414040"/>
                        </a:solidFill>
                        <a:latin typeface="Cambria Math" panose="02040503050406030204" pitchFamily="18" charset="0"/>
                      </a:rPr>
                      <m:t>·</m:t>
                    </m:r>
                  </m:lim>
                </m:limUpp>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A</m:t>
                </m:r>
                <m:sSup>
                  <m:e>
                    <m:r>
                      <a:rPr xmlns:a="http://schemas.openxmlformats.org/drawingml/2006/main" sz="2950" i="1">
                        <a:solidFill>
                          <a:srgbClr val="414040"/>
                        </a:solidFill>
                        <a:latin typeface="Cambria Math" panose="02040503050406030204" pitchFamily="18" charset="0"/>
                      </a:rPr>
                      <m:t>f</m:t>
                    </m:r>
                  </m:e>
                  <m:sup>
                    <m:r>
                      <a:rPr xmlns:a="http://schemas.openxmlformats.org/drawingml/2006/main" sz="2950" i="1">
                        <a:solidFill>
                          <a:srgbClr val="414040"/>
                        </a:solidFill>
                        <a:latin typeface="Cambria Math" panose="02040503050406030204" pitchFamily="18" charset="0"/>
                      </a:rPr>
                      <m:t>′</m:t>
                    </m:r>
                  </m:sup>
                </m:sSup>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k</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δ</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ρ</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g</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c</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n</m:t>
                </m:r>
                <m:r>
                  <a:rPr xmlns:a="http://schemas.openxmlformats.org/drawingml/2006/main" sz="2950" i="1">
                    <a:solidFill>
                      <a:srgbClr val="414040"/>
                    </a:solidFill>
                    <a:latin typeface="Cambria Math" panose="02040503050406030204" pitchFamily="18" charset="0"/>
                  </a:rPr>
                  <m:t>ρ</m:t>
                </m:r>
                <m:r>
                  <a:rPr xmlns:a="http://schemas.openxmlformats.org/drawingml/2006/main" sz="2950" i="1">
                    <a:solidFill>
                      <a:srgbClr val="414040"/>
                    </a:solidFill>
                    <a:latin typeface="Cambria Math" panose="02040503050406030204" pitchFamily="18" charset="0"/>
                  </a:rPr>
                  <m:t>k</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oMath>
            </a14:m>
          </a:p>
          <a:p>
            <a:pPr defTabSz="525779">
              <a:spcBef>
                <a:spcPts val="400"/>
              </a:spcBef>
              <a:defRPr sz="2700"/>
            </a:pPr>
            <a:r>
              <a:t>From the accumulation equation for the capital stock and the marginal productivity conditions it follows that,</a:t>
            </a:r>
          </a:p>
          <a:p>
            <a:pPr defTabSz="525779">
              <a:spcBef>
                <a:spcPts val="400"/>
              </a:spcBef>
              <a:defRPr sz="2700"/>
            </a:pPr>
            <a:r>
              <a:t>                                </a:t>
            </a:r>
            <a14:m>
              <m:oMath>
                <m:limUpp>
                  <m:e>
                    <m:r>
                      <a:rPr xmlns:a="http://schemas.openxmlformats.org/drawingml/2006/main" sz="2950" i="1">
                        <a:solidFill>
                          <a:srgbClr val="414040"/>
                        </a:solidFill>
                        <a:latin typeface="Cambria Math" panose="02040503050406030204" pitchFamily="18" charset="0"/>
                      </a:rPr>
                      <m:t>k</m:t>
                    </m:r>
                  </m:e>
                  <m:lim>
                    <m:r>
                      <a:rPr xmlns:a="http://schemas.openxmlformats.org/drawingml/2006/main" sz="2950" i="1">
                        <a:solidFill>
                          <a:srgbClr val="414040"/>
                        </a:solidFill>
                        <a:latin typeface="Cambria Math" panose="02040503050406030204" pitchFamily="18" charset="0"/>
                      </a:rPr>
                      <m:t>·</m:t>
                    </m:r>
                  </m:lim>
                </m:limUpp>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A</m:t>
                </m:r>
                <m:r>
                  <a:rPr xmlns:a="http://schemas.openxmlformats.org/drawingml/2006/main" sz="2950" i="1">
                    <a:solidFill>
                      <a:srgbClr val="414040"/>
                    </a:solidFill>
                    <a:latin typeface="Cambria Math" panose="02040503050406030204" pitchFamily="18" charset="0"/>
                  </a:rPr>
                  <m:t>f</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k</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c</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n</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g</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δ</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k</m:t>
                </m:r>
                <m:r>
                  <a:rPr xmlns:a="http://schemas.openxmlformats.org/drawingml/2006/main" sz="2950" i="1">
                    <a:solidFill>
                      <a:srgbClr val="414040"/>
                    </a:solidFill>
                    <a:latin typeface="Cambria Math" panose="02040503050406030204" pitchFamily="18" charset="0"/>
                  </a:rPr>
                  <m:t>(</m:t>
                </m:r>
                <m:r>
                  <a:rPr xmlns:a="http://schemas.openxmlformats.org/drawingml/2006/main" sz="2950" i="1">
                    <a:solidFill>
                      <a:srgbClr val="414040"/>
                    </a:solidFill>
                    <a:latin typeface="Cambria Math" panose="02040503050406030204" pitchFamily="18" charset="0"/>
                  </a:rPr>
                  <m:t>t</m:t>
                </m:r>
                <m:r>
                  <a:rPr xmlns:a="http://schemas.openxmlformats.org/drawingml/2006/main" sz="2950" i="1">
                    <a:solidFill>
                      <a:srgbClr val="414040"/>
                    </a:solidFill>
                    <a:latin typeface="Cambria Math" panose="02040503050406030204" pitchFamily="18" charset="0"/>
                  </a:rPr>
                  <m:t>)</m:t>
                </m:r>
              </m:oMath>
            </a14:m>
          </a:p>
          <a:p>
            <a:pPr defTabSz="525779">
              <a:spcBef>
                <a:spcPts val="400"/>
              </a:spcBef>
              <a:defRPr sz="2700"/>
            </a:pPr>
            <a:r>
              <a:t>The last two equations can be used to determine the evolution of consumption and capital (per efficiency unit of labor) in the Blanchard-Weil model.</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The Balanced Growth Path"/>
          <p:cNvSpPr txBox="1"/>
          <p:nvPr>
            <p:ph type="title"/>
          </p:nvPr>
        </p:nvSpPr>
        <p:spPr>
          <a:prstGeom prst="rect">
            <a:avLst/>
          </a:prstGeom>
        </p:spPr>
        <p:txBody>
          <a:bodyPr/>
          <a:lstStyle/>
          <a:p>
            <a:pPr/>
            <a:r>
              <a:t>The Balanced Growth Path</a:t>
            </a:r>
          </a:p>
        </p:txBody>
      </p:sp>
      <p:sp>
        <p:nvSpPr>
          <p:cNvPr id="252" name="On the balanced growth path, we shall have that,…"/>
          <p:cNvSpPr txBox="1"/>
          <p:nvPr>
            <p:ph type="body" idx="1"/>
          </p:nvPr>
        </p:nvSpPr>
        <p:spPr>
          <a:prstGeom prst="rect">
            <a:avLst/>
          </a:prstGeom>
        </p:spPr>
        <p:txBody>
          <a:bodyPr/>
          <a:lstStyle/>
          <a:p>
            <a:pPr defTabSz="403097">
              <a:spcBef>
                <a:spcPts val="1600"/>
              </a:spcBef>
              <a:defRPr sz="2484"/>
            </a:pPr>
            <a:r>
              <a:t>On the balanced growth path, we shall have that,</a:t>
            </a:r>
          </a:p>
          <a:p>
            <a:pPr defTabSz="403097">
              <a:spcBef>
                <a:spcPts val="1600"/>
              </a:spcBef>
              <a:defRPr sz="2484"/>
            </a:pPr>
            <a14:m>
              <m:oMathPara>
                <m:oMathParaPr>
                  <m:jc m:val="left"/>
                </m:oMathParaPr>
                <m:oMath>
                  <m:limUpp>
                    <m:e>
                      <m:r>
                        <a:rPr xmlns:a="http://schemas.openxmlformats.org/drawingml/2006/main" sz="2750" i="1">
                          <a:solidFill>
                            <a:srgbClr val="414040"/>
                          </a:solidFill>
                          <a:latin typeface="Cambria Math" panose="02040503050406030204" pitchFamily="18" charset="0"/>
                        </a:rPr>
                        <m:t>c</m:t>
                      </m:r>
                    </m:e>
                    <m:lim>
                      <m:r>
                        <a:rPr xmlns:a="http://schemas.openxmlformats.org/drawingml/2006/main" sz="2750" i="1">
                          <a:solidFill>
                            <a:srgbClr val="414040"/>
                          </a:solidFill>
                          <a:latin typeface="Cambria Math" panose="02040503050406030204" pitchFamily="18" charset="0"/>
                        </a:rPr>
                        <m:t>·</m:t>
                      </m:r>
                    </m:lim>
                  </m:limUpp>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m:t>
                  </m:r>
                  <m:limUpp>
                    <m:e>
                      <m:r>
                        <a:rPr xmlns:a="http://schemas.openxmlformats.org/drawingml/2006/main" sz="2750" i="1">
                          <a:solidFill>
                            <a:srgbClr val="414040"/>
                          </a:solidFill>
                          <a:latin typeface="Cambria Math" panose="02040503050406030204" pitchFamily="18" charset="0"/>
                        </a:rPr>
                        <m:t>k</m:t>
                      </m:r>
                    </m:e>
                    <m:lim>
                      <m:r>
                        <a:rPr xmlns:a="http://schemas.openxmlformats.org/drawingml/2006/main" sz="2750" i="1">
                          <a:solidFill>
                            <a:srgbClr val="414040"/>
                          </a:solidFill>
                          <a:latin typeface="Cambria Math" panose="02040503050406030204" pitchFamily="18" charset="0"/>
                        </a:rPr>
                        <m:t>·</m:t>
                      </m:r>
                    </m:lim>
                  </m:limUpp>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0</m:t>
                  </m:r>
                </m:oMath>
              </m:oMathPara>
            </a14:m>
          </a:p>
          <a:p>
            <a:pPr defTabSz="403097">
              <a:spcBef>
                <a:spcPts val="1600"/>
              </a:spcBef>
              <a:defRPr sz="2484"/>
            </a:pPr>
            <a:r>
              <a:t>From the modified Euler equation for consumption, the condition that consumption per efficiency unit of labor is constant, is given by,</a:t>
            </a:r>
          </a:p>
          <a:p>
            <a:pPr defTabSz="403097">
              <a:spcBef>
                <a:spcPts val="1600"/>
              </a:spcBef>
              <a:defRPr sz="2484"/>
            </a:pPr>
            <a14:m>
              <m:oMathPara>
                <m:oMathParaPr>
                  <m:jc m:val="left"/>
                </m:oMathParaPr>
                <m:oMath>
                  <m:r>
                    <a:rPr xmlns:a="http://schemas.openxmlformats.org/drawingml/2006/main" sz="2700" i="1">
                      <a:solidFill>
                        <a:srgbClr val="414040"/>
                      </a:solidFill>
                      <a:latin typeface="Cambria Math" panose="02040503050406030204" pitchFamily="18" charset="0"/>
                    </a:rPr>
                    <m:t>c</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t</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m:t>
                  </m:r>
                  <m:f>
                    <m:fPr>
                      <m:ctrlPr>
                        <a:rPr xmlns:a="http://schemas.openxmlformats.org/drawingml/2006/main" sz="2700" i="1">
                          <a:solidFill>
                            <a:srgbClr val="414040"/>
                          </a:solidFill>
                          <a:latin typeface="Cambria Math" panose="02040503050406030204" pitchFamily="18" charset="0"/>
                        </a:rPr>
                      </m:ctrlPr>
                      <m:type m:val="bar"/>
                    </m:fPr>
                    <m:num>
                      <m:r>
                        <a:rPr xmlns:a="http://schemas.openxmlformats.org/drawingml/2006/main" sz="2700" i="1">
                          <a:solidFill>
                            <a:srgbClr val="414040"/>
                          </a:solidFill>
                          <a:latin typeface="Cambria Math" panose="02040503050406030204" pitchFamily="18" charset="0"/>
                        </a:rPr>
                        <m:t>n</m:t>
                      </m:r>
                      <m:r>
                        <a:rPr xmlns:a="http://schemas.openxmlformats.org/drawingml/2006/main" sz="2700" i="1">
                          <a:solidFill>
                            <a:srgbClr val="414040"/>
                          </a:solidFill>
                          <a:latin typeface="Cambria Math" panose="02040503050406030204" pitchFamily="18" charset="0"/>
                        </a:rPr>
                        <m:t>ρ</m:t>
                      </m:r>
                      <m:r>
                        <a:rPr xmlns:a="http://schemas.openxmlformats.org/drawingml/2006/main" sz="2700" i="1">
                          <a:solidFill>
                            <a:srgbClr val="414040"/>
                          </a:solidFill>
                          <a:latin typeface="Cambria Math" panose="02040503050406030204" pitchFamily="18" charset="0"/>
                        </a:rPr>
                        <m:t>k</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t</m:t>
                      </m:r>
                      <m:r>
                        <a:rPr xmlns:a="http://schemas.openxmlformats.org/drawingml/2006/main" sz="2700" i="1">
                          <a:solidFill>
                            <a:srgbClr val="414040"/>
                          </a:solidFill>
                          <a:latin typeface="Cambria Math" panose="02040503050406030204" pitchFamily="18" charset="0"/>
                        </a:rPr>
                        <m:t>)</m:t>
                      </m:r>
                    </m:num>
                    <m:den>
                      <m:r>
                        <a:rPr xmlns:a="http://schemas.openxmlformats.org/drawingml/2006/main" sz="2700" i="1">
                          <a:solidFill>
                            <a:srgbClr val="414040"/>
                          </a:solidFill>
                          <a:latin typeface="Cambria Math" panose="02040503050406030204" pitchFamily="18" charset="0"/>
                        </a:rPr>
                        <m:t>A</m:t>
                      </m:r>
                      <m:sSup>
                        <m:e>
                          <m:r>
                            <a:rPr xmlns:a="http://schemas.openxmlformats.org/drawingml/2006/main" sz="2700" i="1">
                              <a:solidFill>
                                <a:srgbClr val="414040"/>
                              </a:solidFill>
                              <a:latin typeface="Cambria Math" panose="02040503050406030204" pitchFamily="18" charset="0"/>
                            </a:rPr>
                            <m:t>f</m:t>
                          </m:r>
                        </m:e>
                        <m:sup>
                          <m:r>
                            <a:rPr xmlns:a="http://schemas.openxmlformats.org/drawingml/2006/main" sz="2700" i="1">
                              <a:solidFill>
                                <a:srgbClr val="414040"/>
                              </a:solidFill>
                              <a:latin typeface="Cambria Math" panose="02040503050406030204" pitchFamily="18" charset="0"/>
                            </a:rPr>
                            <m:t>′</m:t>
                          </m:r>
                        </m:sup>
                      </m:sSup>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k</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t</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δ</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ρ</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g</m:t>
                      </m:r>
                    </m:den>
                  </m:f>
                </m:oMath>
              </m:oMathPara>
            </a14:m>
          </a:p>
          <a:p>
            <a:pPr defTabSz="403097">
              <a:spcBef>
                <a:spcPts val="1600"/>
              </a:spcBef>
              <a:defRPr sz="2484"/>
            </a:pPr>
            <a:r>
              <a:t>From the capital accumulation equation, the condition that capital per efficiency unit of labor is constant, is given by,</a:t>
            </a:r>
          </a:p>
          <a:p>
            <a:pPr defTabSz="403097">
              <a:spcBef>
                <a:spcPts val="1600"/>
              </a:spcBef>
              <a:defRPr sz="2484"/>
            </a:pPr>
            <a14:m>
              <m:oMathPara>
                <m:oMathParaPr>
                  <m:jc m:val="left"/>
                </m:oMathParaPr>
                <m:oMath>
                  <m:r>
                    <a:rPr xmlns:a="http://schemas.openxmlformats.org/drawingml/2006/main" sz="2750" i="1">
                      <a:solidFill>
                        <a:srgbClr val="414040"/>
                      </a:solidFill>
                      <a:latin typeface="Cambria Math" panose="02040503050406030204" pitchFamily="18" charset="0"/>
                    </a:rPr>
                    <m:t>c</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A</m:t>
                  </m:r>
                  <m:r>
                    <a:rPr xmlns:a="http://schemas.openxmlformats.org/drawingml/2006/main" sz="2750" i="1">
                      <a:solidFill>
                        <a:srgbClr val="414040"/>
                      </a:solidFill>
                      <a:latin typeface="Cambria Math" panose="02040503050406030204" pitchFamily="18" charset="0"/>
                    </a:rPr>
                    <m:t>f</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k</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n</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g</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δ</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k</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t</m:t>
                  </m:r>
                  <m:r>
                    <a:rPr xmlns:a="http://schemas.openxmlformats.org/drawingml/2006/main" sz="2750" i="1">
                      <a:solidFill>
                        <a:srgbClr val="414040"/>
                      </a:solidFill>
                      <a:latin typeface="Cambria Math" panose="02040503050406030204" pitchFamily="18" charset="0"/>
                    </a:rPr>
                    <m:t>)</m:t>
                  </m:r>
                </m:oMath>
              </m:oMathPara>
            </a14:m>
          </a:p>
          <a:p>
            <a:pPr defTabSz="403097">
              <a:spcBef>
                <a:spcPts val="1600"/>
              </a:spcBef>
              <a:defRPr sz="2484"/>
            </a:pPr>
            <a:r>
              <a:t>The balanced growth path (steady state) is defined from the simultaneous satisfaction of these two conditions. </a:t>
            </a:r>
          </a:p>
        </p:txBody>
      </p:sp>
      <p:sp>
        <p:nvSpPr>
          <p:cNvPr id="25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Dynamic Adjustment towards the Balanced Growth Path in the Blanchard Weil Model"/>
          <p:cNvSpPr txBox="1"/>
          <p:nvPr>
            <p:ph type="title"/>
          </p:nvPr>
        </p:nvSpPr>
        <p:spPr>
          <a:prstGeom prst="rect">
            <a:avLst/>
          </a:prstGeom>
        </p:spPr>
        <p:txBody>
          <a:bodyPr/>
          <a:lstStyle>
            <a:lvl1pPr defTabSz="514095">
              <a:spcBef>
                <a:spcPts val="1400"/>
              </a:spcBef>
              <a:defRPr sz="3872"/>
            </a:lvl1pPr>
          </a:lstStyle>
          <a:p>
            <a:pPr/>
            <a:r>
              <a:t>Dynamic Adjustment towards the Balanced Growth Path in the Blanchard Weil Model</a:t>
            </a:r>
          </a:p>
        </p:txBody>
      </p:sp>
      <p:sp>
        <p:nvSpPr>
          <p:cNvPr id="25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57" name="Figure57.pdf" descr="Figure57.pdf"/>
          <p:cNvPicPr>
            <a:picLocks noChangeAspect="1"/>
          </p:cNvPicPr>
          <p:nvPr/>
        </p:nvPicPr>
        <p:blipFill>
          <a:blip r:embed="rId2">
            <a:extLst/>
          </a:blip>
          <a:stretch>
            <a:fillRect/>
          </a:stretch>
        </p:blipFill>
        <p:spPr>
          <a:xfrm>
            <a:off x="2173667" y="2324100"/>
            <a:ext cx="8657466" cy="6705600"/>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Effects on a Permanent Increase in the Pure Rate of Time Preference"/>
          <p:cNvSpPr txBox="1"/>
          <p:nvPr>
            <p:ph type="title"/>
          </p:nvPr>
        </p:nvSpPr>
        <p:spPr>
          <a:prstGeom prst="rect">
            <a:avLst/>
          </a:prstGeom>
        </p:spPr>
        <p:txBody>
          <a:bodyPr/>
          <a:lstStyle>
            <a:lvl1pPr defTabSz="449833">
              <a:spcBef>
                <a:spcPts val="1200"/>
              </a:spcBef>
              <a:defRPr sz="3850"/>
            </a:lvl1pPr>
          </a:lstStyle>
          <a:p>
            <a:pPr/>
            <a:r>
              <a:t>Effects on a Permanent Increase in the Pure Rate of Time Preference</a:t>
            </a:r>
          </a:p>
        </p:txBody>
      </p:sp>
      <p:sp>
        <p:nvSpPr>
          <p:cNvPr id="26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61" name="Figure58.pdf" descr="Figure58.pdf"/>
          <p:cNvPicPr>
            <a:picLocks noChangeAspect="1"/>
          </p:cNvPicPr>
          <p:nvPr/>
        </p:nvPicPr>
        <p:blipFill>
          <a:blip r:embed="rId2">
            <a:extLst/>
          </a:blip>
          <a:stretch>
            <a:fillRect/>
          </a:stretch>
        </p:blipFill>
        <p:spPr>
          <a:xfrm>
            <a:off x="2205447" y="2348714"/>
            <a:ext cx="8593906" cy="6656372"/>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Effects on a Permanent Increase in the Rate of Population Growth"/>
          <p:cNvSpPr txBox="1"/>
          <p:nvPr>
            <p:ph type="title"/>
          </p:nvPr>
        </p:nvSpPr>
        <p:spPr>
          <a:prstGeom prst="rect">
            <a:avLst/>
          </a:prstGeom>
        </p:spPr>
        <p:txBody>
          <a:bodyPr/>
          <a:lstStyle>
            <a:lvl1pPr defTabSz="449833">
              <a:spcBef>
                <a:spcPts val="1200"/>
              </a:spcBef>
              <a:defRPr sz="3850"/>
            </a:lvl1pPr>
          </a:lstStyle>
          <a:p>
            <a:pPr/>
            <a:r>
              <a:t>Effects on a Permanent Increase in the Rate of Population Growth</a:t>
            </a:r>
          </a:p>
        </p:txBody>
      </p:sp>
      <p:sp>
        <p:nvSpPr>
          <p:cNvPr id="26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65" name="Figure59.pdf" descr="Figure59.pdf"/>
          <p:cNvPicPr>
            <a:picLocks noChangeAspect="1"/>
          </p:cNvPicPr>
          <p:nvPr/>
        </p:nvPicPr>
        <p:blipFill>
          <a:blip r:embed="rId2">
            <a:extLst/>
          </a:blip>
          <a:stretch>
            <a:fillRect/>
          </a:stretch>
        </p:blipFill>
        <p:spPr>
          <a:xfrm>
            <a:off x="2098269" y="2265700"/>
            <a:ext cx="8808262" cy="6822400"/>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The Blanchard-Weil Model in Discrete Time"/>
          <p:cNvSpPr txBox="1"/>
          <p:nvPr>
            <p:ph type="title"/>
          </p:nvPr>
        </p:nvSpPr>
        <p:spPr>
          <a:prstGeom prst="rect">
            <a:avLst/>
          </a:prstGeom>
        </p:spPr>
        <p:txBody>
          <a:bodyPr/>
          <a:lstStyle>
            <a:lvl1pPr defTabSz="467359">
              <a:spcBef>
                <a:spcPts val="1200"/>
              </a:spcBef>
              <a:defRPr sz="5600"/>
            </a:lvl1pPr>
          </a:lstStyle>
          <a:p>
            <a:pPr/>
            <a:r>
              <a:t>The Blanchard-Weil Model in Discrete Time</a:t>
            </a:r>
          </a:p>
        </p:txBody>
      </p:sp>
      <p:sp>
        <p:nvSpPr>
          <p:cNvPr id="26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9" name="It is straigthforward to show that, in terms of efficiency units of labor, the discrete time versions of the consumption growth equation and the capital accumulation equation of the Blanchard-Weil model take the form,…"/>
          <p:cNvSpPr txBox="1"/>
          <p:nvPr>
            <p:ph type="body" idx="1"/>
          </p:nvPr>
        </p:nvSpPr>
        <p:spPr>
          <a:prstGeom prst="rect">
            <a:avLst/>
          </a:prstGeom>
        </p:spPr>
        <p:txBody>
          <a:bodyPr/>
          <a:lstStyle/>
          <a:p>
            <a:pPr defTabSz="303783">
              <a:spcBef>
                <a:spcPts val="1200"/>
              </a:spcBef>
              <a:defRPr sz="1871"/>
            </a:pPr>
            <a:r>
              <a:t>It is straigthforward to show that, in terms of efficiency units of labor, the discrete time versions of the consumption growth equation and the capital accumulation equation of the Blanchard-Weil model take the form,</a:t>
            </a:r>
          </a:p>
          <a:p>
            <a:pPr defTabSz="303783">
              <a:spcBef>
                <a:spcPts val="1200"/>
              </a:spcBef>
              <a:defRPr sz="1871"/>
            </a:pPr>
            <a:r>
              <a:t>                                                      </a:t>
            </a:r>
            <a14:m>
              <m:oMath>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A</m:t>
                    </m:r>
                    <m:sSup>
                      <m:e>
                        <m:r>
                          <a:rPr xmlns:a="http://schemas.openxmlformats.org/drawingml/2006/main" sz="2050" i="1">
                            <a:solidFill>
                              <a:srgbClr val="414040"/>
                            </a:solidFill>
                            <a:latin typeface="Cambria Math" panose="02040503050406030204" pitchFamily="18" charset="0"/>
                          </a:rPr>
                          <m:t>f</m:t>
                        </m:r>
                      </m:e>
                      <m:sup>
                        <m:r>
                          <a:rPr xmlns:a="http://schemas.openxmlformats.org/drawingml/2006/main" sz="2050" i="1">
                            <a:solidFill>
                              <a:srgbClr val="414040"/>
                            </a:solidFill>
                            <a:latin typeface="Cambria Math" panose="02040503050406030204" pitchFamily="18" charset="0"/>
                          </a:rPr>
                          <m:t>′</m:t>
                        </m:r>
                      </m:sup>
                    </m:sSup>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k</m:t>
                        </m:r>
                      </m:e>
                      <m:sub>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δ</m:t>
                    </m:r>
                  </m:num>
                  <m:den>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ρ</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m:t>
                    </m:r>
                  </m:den>
                </m:f>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t</m:t>
                    </m:r>
                  </m:sub>
                </m:sSub>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n</m:t>
                    </m:r>
                    <m:r>
                      <a:rPr xmlns:a="http://schemas.openxmlformats.org/drawingml/2006/main" sz="2050" i="1">
                        <a:solidFill>
                          <a:srgbClr val="414040"/>
                        </a:solidFill>
                        <a:latin typeface="Cambria Math" panose="02040503050406030204" pitchFamily="18" charset="0"/>
                      </a:rPr>
                      <m:t>ρ</m:t>
                    </m:r>
                  </m:num>
                  <m:den>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n</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ρ</m:t>
                    </m:r>
                    <m:r>
                      <a:rPr xmlns:a="http://schemas.openxmlformats.org/drawingml/2006/main" sz="2050" i="1">
                        <a:solidFill>
                          <a:srgbClr val="414040"/>
                        </a:solidFill>
                        <a:latin typeface="Cambria Math" panose="02040503050406030204" pitchFamily="18" charset="0"/>
                      </a:rPr>
                      <m:t>)</m:t>
                    </m:r>
                  </m:den>
                </m:f>
                <m:sSub>
                  <m:e>
                    <m:r>
                      <a:rPr xmlns:a="http://schemas.openxmlformats.org/drawingml/2006/main" sz="2050" i="1">
                        <a:solidFill>
                          <a:srgbClr val="414040"/>
                        </a:solidFill>
                        <a:latin typeface="Cambria Math" panose="02040503050406030204" pitchFamily="18" charset="0"/>
                      </a:rPr>
                      <m:t>k</m:t>
                    </m:r>
                  </m:e>
                  <m:sub>
                    <m:r>
                      <a:rPr xmlns:a="http://schemas.openxmlformats.org/drawingml/2006/main" sz="2050" i="1">
                        <a:solidFill>
                          <a:srgbClr val="414040"/>
                        </a:solidFill>
                        <a:latin typeface="Cambria Math" panose="02040503050406030204" pitchFamily="18" charset="0"/>
                      </a:rPr>
                      <m:t>t</m:t>
                    </m:r>
                  </m:sub>
                </m:sSub>
              </m:oMath>
            </a14:m>
          </a:p>
          <a:p>
            <a:pPr defTabSz="303783">
              <a:spcBef>
                <a:spcPts val="1200"/>
              </a:spcBef>
              <a:defRPr sz="1871"/>
            </a:pPr>
            <a:r>
              <a:t>                                                           </a:t>
            </a:r>
            <a14:m>
              <m:oMath>
                <m:sSub>
                  <m:e>
                    <m:r>
                      <a:rPr xmlns:a="http://schemas.openxmlformats.org/drawingml/2006/main" sz="2050" i="1">
                        <a:solidFill>
                          <a:srgbClr val="414040"/>
                        </a:solidFill>
                        <a:latin typeface="Cambria Math" panose="02040503050406030204" pitchFamily="18" charset="0"/>
                      </a:rPr>
                      <m:t>k</m:t>
                    </m:r>
                  </m:e>
                  <m:sub>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n</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m:t>
                    </m:r>
                  </m:den>
                </m:f>
                <m:d>
                  <m:dPr>
                    <m:ctrlPr>
                      <a:rPr xmlns:a="http://schemas.openxmlformats.org/drawingml/2006/main" sz="2050" i="1">
                        <a:solidFill>
                          <a:srgbClr val="414040"/>
                        </a:solidFill>
                        <a:latin typeface="Cambria Math" panose="02040503050406030204" pitchFamily="18" charset="0"/>
                      </a:rPr>
                    </m:ctrlPr>
                  </m:dPr>
                  <m:e>
                    <m:r>
                      <a:rPr xmlns:a="http://schemas.openxmlformats.org/drawingml/2006/main" sz="2050" i="1">
                        <a:solidFill>
                          <a:srgbClr val="414040"/>
                        </a:solidFill>
                        <a:latin typeface="Cambria Math" panose="02040503050406030204" pitchFamily="18" charset="0"/>
                      </a:rPr>
                      <m:t>A</m:t>
                    </m:r>
                    <m:r>
                      <a:rPr xmlns:a="http://schemas.openxmlformats.org/drawingml/2006/main" sz="2050" i="1">
                        <a:solidFill>
                          <a:srgbClr val="414040"/>
                        </a:solidFill>
                        <a:latin typeface="Cambria Math" panose="02040503050406030204" pitchFamily="18" charset="0"/>
                      </a:rPr>
                      <m:t>f</m:t>
                    </m:r>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k</m:t>
                        </m:r>
                      </m:e>
                      <m:sub>
                        <m:r>
                          <a:rPr xmlns:a="http://schemas.openxmlformats.org/drawingml/2006/main" sz="2050" i="1">
                            <a:solidFill>
                              <a:srgbClr val="414040"/>
                            </a:solidFill>
                            <a:latin typeface="Cambria Math" panose="02040503050406030204" pitchFamily="18" charset="0"/>
                          </a:rPr>
                          <m:t>t</m:t>
                        </m:r>
                      </m:sub>
                    </m:sSub>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δ</m:t>
                    </m:r>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k</m:t>
                        </m:r>
                      </m:e>
                      <m:sub>
                        <m:r>
                          <a:rPr xmlns:a="http://schemas.openxmlformats.org/drawingml/2006/main" sz="2050" i="1">
                            <a:solidFill>
                              <a:srgbClr val="414040"/>
                            </a:solidFill>
                            <a:latin typeface="Cambria Math" panose="02040503050406030204" pitchFamily="18" charset="0"/>
                          </a:rPr>
                          <m:t>t</m:t>
                        </m:r>
                      </m:sub>
                    </m:sSub>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t</m:t>
                        </m:r>
                      </m:sub>
                    </m:sSub>
                  </m:e>
                </m:d>
              </m:oMath>
            </a14:m>
          </a:p>
          <a:p>
            <a:pPr defTabSz="303783">
              <a:spcBef>
                <a:spcPts val="1200"/>
              </a:spcBef>
              <a:defRPr sz="1871"/>
            </a:pPr>
            <a:r>
              <a:t>For a Cobb-Douglas production function they take the form,</a:t>
            </a:r>
          </a:p>
          <a:p>
            <a:pPr defTabSz="303783">
              <a:spcBef>
                <a:spcPts val="1200"/>
              </a:spcBef>
              <a:defRPr sz="1871"/>
            </a:pPr>
            <a:r>
              <a:t>                                                      </a:t>
            </a:r>
            <a14:m>
              <m:oMath>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α</m:t>
                    </m:r>
                    <m:r>
                      <a:rPr xmlns:a="http://schemas.openxmlformats.org/drawingml/2006/main" sz="2050" i="1">
                        <a:solidFill>
                          <a:srgbClr val="414040"/>
                        </a:solidFill>
                        <a:latin typeface="Cambria Math" panose="02040503050406030204" pitchFamily="18" charset="0"/>
                      </a:rPr>
                      <m:t>A</m:t>
                    </m:r>
                    <m:sSubSup>
                      <m:e>
                        <m:r>
                          <a:rPr xmlns:a="http://schemas.openxmlformats.org/drawingml/2006/main" sz="2050" i="1">
                            <a:solidFill>
                              <a:srgbClr val="414040"/>
                            </a:solidFill>
                            <a:latin typeface="Cambria Math" panose="02040503050406030204" pitchFamily="18" charset="0"/>
                          </a:rPr>
                          <m:t>k</m:t>
                        </m:r>
                      </m:e>
                      <m:sub>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b>
                      <m:sup>
                        <m:r>
                          <a:rPr xmlns:a="http://schemas.openxmlformats.org/drawingml/2006/main" sz="2050" i="1">
                            <a:solidFill>
                              <a:srgbClr val="414040"/>
                            </a:solidFill>
                            <a:latin typeface="Cambria Math" panose="02040503050406030204" pitchFamily="18" charset="0"/>
                          </a:rPr>
                          <m:t>α</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p>
                    </m:sSubSu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δ</m:t>
                    </m:r>
                  </m:num>
                  <m:den>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ρ</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m:t>
                    </m:r>
                  </m:den>
                </m:f>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t</m:t>
                    </m:r>
                  </m:sub>
                </m:sSub>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n</m:t>
                    </m:r>
                    <m:r>
                      <a:rPr xmlns:a="http://schemas.openxmlformats.org/drawingml/2006/main" sz="2050" i="1">
                        <a:solidFill>
                          <a:srgbClr val="414040"/>
                        </a:solidFill>
                        <a:latin typeface="Cambria Math" panose="02040503050406030204" pitchFamily="18" charset="0"/>
                      </a:rPr>
                      <m:t>ρ</m:t>
                    </m:r>
                  </m:num>
                  <m:den>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n</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ρ</m:t>
                    </m:r>
                    <m:r>
                      <a:rPr xmlns:a="http://schemas.openxmlformats.org/drawingml/2006/main" sz="2050" i="1">
                        <a:solidFill>
                          <a:srgbClr val="414040"/>
                        </a:solidFill>
                        <a:latin typeface="Cambria Math" panose="02040503050406030204" pitchFamily="18" charset="0"/>
                      </a:rPr>
                      <m:t>)</m:t>
                    </m:r>
                  </m:den>
                </m:f>
                <m:sSub>
                  <m:e>
                    <m:r>
                      <a:rPr xmlns:a="http://schemas.openxmlformats.org/drawingml/2006/main" sz="2050" i="1">
                        <a:solidFill>
                          <a:srgbClr val="414040"/>
                        </a:solidFill>
                        <a:latin typeface="Cambria Math" panose="02040503050406030204" pitchFamily="18" charset="0"/>
                      </a:rPr>
                      <m:t>k</m:t>
                    </m:r>
                  </m:e>
                  <m:sub>
                    <m:r>
                      <a:rPr xmlns:a="http://schemas.openxmlformats.org/drawingml/2006/main" sz="2050" i="1">
                        <a:solidFill>
                          <a:srgbClr val="414040"/>
                        </a:solidFill>
                        <a:latin typeface="Cambria Math" panose="02040503050406030204" pitchFamily="18" charset="0"/>
                      </a:rPr>
                      <m:t>t</m:t>
                    </m:r>
                  </m:sub>
                </m:sSub>
              </m:oMath>
            </a14:m>
          </a:p>
          <a:p>
            <a:pPr defTabSz="303783">
              <a:spcBef>
                <a:spcPts val="1200"/>
              </a:spcBef>
              <a:defRPr sz="1871"/>
            </a:pPr>
            <a:r>
              <a:t>                                                             </a:t>
            </a:r>
            <a14:m>
              <m:oMath>
                <m:sSub>
                  <m:e>
                    <m:r>
                      <a:rPr xmlns:a="http://schemas.openxmlformats.org/drawingml/2006/main" sz="2050" i="1">
                        <a:solidFill>
                          <a:srgbClr val="414040"/>
                        </a:solidFill>
                        <a:latin typeface="Cambria Math" panose="02040503050406030204" pitchFamily="18" charset="0"/>
                      </a:rPr>
                      <m:t>k</m:t>
                    </m:r>
                  </m:e>
                  <m:sub>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sub>
                </m:sSub>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r>
                      <a:rPr xmlns:a="http://schemas.openxmlformats.org/drawingml/2006/main" sz="2050" i="1">
                        <a:solidFill>
                          <a:srgbClr val="414040"/>
                        </a:solidFill>
                        <a:latin typeface="Cambria Math" panose="02040503050406030204" pitchFamily="18" charset="0"/>
                      </a:rPr>
                      <m:t>1</m:t>
                    </m:r>
                  </m:num>
                  <m:den>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n</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g</m:t>
                    </m:r>
                    <m:r>
                      <a:rPr xmlns:a="http://schemas.openxmlformats.org/drawingml/2006/main" sz="2050" i="1">
                        <a:solidFill>
                          <a:srgbClr val="414040"/>
                        </a:solidFill>
                        <a:latin typeface="Cambria Math" panose="02040503050406030204" pitchFamily="18" charset="0"/>
                      </a:rPr>
                      <m:t>)</m:t>
                    </m:r>
                  </m:den>
                </m:f>
                <m:d>
                  <m:dPr>
                    <m:ctrlPr>
                      <a:rPr xmlns:a="http://schemas.openxmlformats.org/drawingml/2006/main" sz="2050" i="1">
                        <a:solidFill>
                          <a:srgbClr val="414040"/>
                        </a:solidFill>
                        <a:latin typeface="Cambria Math" panose="02040503050406030204" pitchFamily="18" charset="0"/>
                      </a:rPr>
                    </m:ctrlPr>
                  </m:dPr>
                  <m:e>
                    <m:r>
                      <a:rPr xmlns:a="http://schemas.openxmlformats.org/drawingml/2006/main" sz="2050" i="1">
                        <a:solidFill>
                          <a:srgbClr val="414040"/>
                        </a:solidFill>
                        <a:latin typeface="Cambria Math" panose="02040503050406030204" pitchFamily="18" charset="0"/>
                      </a:rPr>
                      <m:t>A</m:t>
                    </m:r>
                    <m:sSubSup>
                      <m:e>
                        <m:r>
                          <a:rPr xmlns:a="http://schemas.openxmlformats.org/drawingml/2006/main" sz="2050" i="1">
                            <a:solidFill>
                              <a:srgbClr val="414040"/>
                            </a:solidFill>
                            <a:latin typeface="Cambria Math" panose="02040503050406030204" pitchFamily="18" charset="0"/>
                          </a:rPr>
                          <m:t>k</m:t>
                        </m:r>
                      </m:e>
                      <m:sub>
                        <m:r>
                          <a:rPr xmlns:a="http://schemas.openxmlformats.org/drawingml/2006/main" sz="2050" i="1">
                            <a:solidFill>
                              <a:srgbClr val="414040"/>
                            </a:solidFill>
                            <a:latin typeface="Cambria Math" panose="02040503050406030204" pitchFamily="18" charset="0"/>
                          </a:rPr>
                          <m:t>t</m:t>
                        </m:r>
                      </m:sub>
                      <m:sup>
                        <m:r>
                          <a:rPr xmlns:a="http://schemas.openxmlformats.org/drawingml/2006/main" sz="2050" i="1">
                            <a:solidFill>
                              <a:srgbClr val="414040"/>
                            </a:solidFill>
                            <a:latin typeface="Cambria Math" panose="02040503050406030204" pitchFamily="18" charset="0"/>
                          </a:rPr>
                          <m:t>α</m:t>
                        </m:r>
                      </m:sup>
                    </m:sSubSu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1</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δ</m:t>
                    </m:r>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k</m:t>
                        </m:r>
                      </m:e>
                      <m:sub>
                        <m:r>
                          <a:rPr xmlns:a="http://schemas.openxmlformats.org/drawingml/2006/main" sz="2050" i="1">
                            <a:solidFill>
                              <a:srgbClr val="414040"/>
                            </a:solidFill>
                            <a:latin typeface="Cambria Math" panose="02040503050406030204" pitchFamily="18" charset="0"/>
                          </a:rPr>
                          <m:t>t</m:t>
                        </m:r>
                      </m:sub>
                    </m:sSub>
                    <m:r>
                      <a:rPr xmlns:a="http://schemas.openxmlformats.org/drawingml/2006/main" sz="2050" i="1">
                        <a:solidFill>
                          <a:srgbClr val="414040"/>
                        </a:solidFill>
                        <a:latin typeface="Cambria Math" panose="02040503050406030204" pitchFamily="18" charset="0"/>
                      </a:rPr>
                      <m:t>-</m:t>
                    </m:r>
                    <m:sSub>
                      <m:e>
                        <m:r>
                          <a:rPr xmlns:a="http://schemas.openxmlformats.org/drawingml/2006/main" sz="2050" i="1">
                            <a:solidFill>
                              <a:srgbClr val="414040"/>
                            </a:solidFill>
                            <a:latin typeface="Cambria Math" panose="02040503050406030204" pitchFamily="18" charset="0"/>
                          </a:rPr>
                          <m:t>c</m:t>
                        </m:r>
                      </m:e>
                      <m:sub>
                        <m:r>
                          <a:rPr xmlns:a="http://schemas.openxmlformats.org/drawingml/2006/main" sz="2050" i="1">
                            <a:solidFill>
                              <a:srgbClr val="414040"/>
                            </a:solidFill>
                            <a:latin typeface="Cambria Math" panose="02040503050406030204" pitchFamily="18" charset="0"/>
                          </a:rPr>
                          <m:t>t</m:t>
                        </m:r>
                      </m:sub>
                    </m:sSub>
                  </m:e>
                </m:d>
              </m:oMath>
            </a14:m>
          </a:p>
          <a:p>
            <a:pPr defTabSz="303783">
              <a:spcBef>
                <a:spcPts val="1200"/>
              </a:spcBef>
              <a:defRPr sz="1871"/>
            </a:pPr>
            <a:r>
              <a:t>These last two equations can determine the adjustment path for consumption and capital per efficiency unit of labor. After we determine the adjustment path for these two variables, the path of real output can be calculated from the production function, and the paths of the real interest rate and the real wage from the marginal productivity conditions for capital and labor.</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Details on the Dynamic Simulation"/>
          <p:cNvSpPr txBox="1"/>
          <p:nvPr>
            <p:ph type="title"/>
          </p:nvPr>
        </p:nvSpPr>
        <p:spPr>
          <a:prstGeom prst="rect">
            <a:avLst/>
          </a:prstGeom>
        </p:spPr>
        <p:txBody>
          <a:bodyPr/>
          <a:lstStyle/>
          <a:p>
            <a:pPr/>
            <a:r>
              <a:t>Details on the Dynamic Simulation</a:t>
            </a:r>
          </a:p>
        </p:txBody>
      </p:sp>
      <p:sp>
        <p:nvSpPr>
          <p:cNvPr id="27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3" name="Assumptions about parameters…"/>
          <p:cNvSpPr txBox="1"/>
          <p:nvPr>
            <p:ph type="body" idx="1"/>
          </p:nvPr>
        </p:nvSpPr>
        <p:spPr>
          <a:prstGeom prst="rect">
            <a:avLst/>
          </a:prstGeom>
        </p:spPr>
        <p:txBody>
          <a:bodyPr/>
          <a:lstStyle/>
          <a:p>
            <a:pPr defTabSz="514095">
              <a:spcBef>
                <a:spcPts val="2100"/>
              </a:spcBef>
              <a:defRPr sz="3168"/>
            </a:pPr>
            <a:r>
              <a:t>Assumptions about parameters</a:t>
            </a:r>
          </a:p>
          <a:p>
            <a:pPr defTabSz="514095">
              <a:spcBef>
                <a:spcPts val="2100"/>
              </a:spcBef>
              <a:defRPr i="1" sz="3168"/>
            </a:pPr>
            <a:r>
              <a:t>Α=1, α=0.333, ρ=0.02, n=0.01, g=0.02, δ=0.03</a:t>
            </a:r>
          </a:p>
          <a:p>
            <a:pPr defTabSz="514095">
              <a:spcBef>
                <a:spcPts val="2100"/>
              </a:spcBef>
              <a:defRPr sz="3168"/>
            </a:pPr>
            <a:r>
              <a:t>Three alternative scenarios</a:t>
            </a:r>
          </a:p>
          <a:p>
            <a:pPr marL="581151" indent="-581151" defTabSz="514095">
              <a:spcBef>
                <a:spcPts val="2100"/>
              </a:spcBef>
              <a:buSzPct val="100000"/>
              <a:buAutoNum type="arabicPeriod" startAt="1"/>
              <a:defRPr sz="3168"/>
            </a:pPr>
            <a:r>
              <a:t>An increase in the pure rate of time preference </a:t>
            </a:r>
            <a:r>
              <a:rPr i="1"/>
              <a:t>ρ </a:t>
            </a:r>
            <a:r>
              <a:t>by 1% (from 0.02 to 0.0202)</a:t>
            </a:r>
          </a:p>
          <a:p>
            <a:pPr marL="581151" indent="-581151" defTabSz="514095">
              <a:spcBef>
                <a:spcPts val="2100"/>
              </a:spcBef>
              <a:buSzPct val="100000"/>
              <a:buAutoNum type="arabicPeriod" startAt="1"/>
              <a:defRPr sz="3168"/>
            </a:pPr>
            <a:r>
              <a:t>An increase in the rate of population growth </a:t>
            </a:r>
            <a:r>
              <a:rPr i="1"/>
              <a:t>n</a:t>
            </a:r>
            <a:r>
              <a:t> by 1% (from 0.01 to 0.0101)</a:t>
            </a:r>
          </a:p>
          <a:p>
            <a:pPr marL="581151" indent="-581151" defTabSz="514095">
              <a:spcBef>
                <a:spcPts val="2100"/>
              </a:spcBef>
              <a:buSzPct val="100000"/>
              <a:buAutoNum type="arabicPeriod" startAt="1"/>
              <a:defRPr sz="3168"/>
            </a:pPr>
            <a:r>
              <a:t>An increase in total factor productivity </a:t>
            </a:r>
            <a:r>
              <a:rPr i="1"/>
              <a:t>Α </a:t>
            </a:r>
            <a:r>
              <a:t>by 1% (from 1 to 1.01) </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6" name="An Increase in the Pure Rate of Time Preference ρ by 1%"/>
          <p:cNvSpPr txBox="1"/>
          <p:nvPr>
            <p:ph type="title"/>
          </p:nvPr>
        </p:nvSpPr>
        <p:spPr>
          <a:prstGeom prst="rect">
            <a:avLst/>
          </a:prstGeom>
        </p:spPr>
        <p:txBody>
          <a:bodyPr/>
          <a:lstStyle/>
          <a:p>
            <a:pPr defTabSz="368045">
              <a:spcBef>
                <a:spcPts val="1000"/>
              </a:spcBef>
              <a:defRPr sz="4410"/>
            </a:pPr>
            <a:r>
              <a:t>An Increase in the Pure Rate of Time Preference </a:t>
            </a:r>
            <a:r>
              <a:rPr>
                <a:latin typeface="Bodoni SvtyTwo ITC TT-BookIta"/>
                <a:ea typeface="Bodoni SvtyTwo ITC TT-BookIta"/>
                <a:cs typeface="Bodoni SvtyTwo ITC TT-BookIta"/>
                <a:sym typeface="Bodoni SvtyTwo ITC TT-BookIta"/>
              </a:rPr>
              <a:t>ρ</a:t>
            </a:r>
            <a:r>
              <a:t> by 1%</a:t>
            </a:r>
          </a:p>
        </p:txBody>
      </p:sp>
      <p:pic>
        <p:nvPicPr>
          <p:cNvPr id="277" name="Figure510.pdf" descr="Figure510.pdf"/>
          <p:cNvPicPr>
            <a:picLocks noChangeAspect="1"/>
          </p:cNvPicPr>
          <p:nvPr/>
        </p:nvPicPr>
        <p:blipFill>
          <a:blip r:embed="rId2">
            <a:extLst/>
          </a:blip>
          <a:stretch>
            <a:fillRect/>
          </a:stretch>
        </p:blipFill>
        <p:spPr>
          <a:xfrm>
            <a:off x="1730726" y="2336800"/>
            <a:ext cx="9543348" cy="6680200"/>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0" name="An Increase in the Pure Rate of Time Preference ρ by 1%"/>
          <p:cNvSpPr txBox="1"/>
          <p:nvPr>
            <p:ph type="title"/>
          </p:nvPr>
        </p:nvSpPr>
        <p:spPr>
          <a:prstGeom prst="rect">
            <a:avLst/>
          </a:prstGeom>
        </p:spPr>
        <p:txBody>
          <a:bodyPr/>
          <a:lstStyle/>
          <a:p>
            <a:pPr defTabSz="368045">
              <a:spcBef>
                <a:spcPts val="1000"/>
              </a:spcBef>
              <a:defRPr sz="4410"/>
            </a:pPr>
            <a:r>
              <a:t>An Increase in the Pure Rate of Time Preference </a:t>
            </a:r>
            <a:r>
              <a:rPr>
                <a:latin typeface="Bodoni SvtyTwo ITC TT-BookIta"/>
                <a:ea typeface="Bodoni SvtyTwo ITC TT-BookIta"/>
                <a:cs typeface="Bodoni SvtyTwo ITC TT-BookIta"/>
                <a:sym typeface="Bodoni SvtyTwo ITC TT-BookIta"/>
              </a:rPr>
              <a:t>ρ</a:t>
            </a:r>
            <a:r>
              <a:t> by 1%</a:t>
            </a:r>
          </a:p>
        </p:txBody>
      </p:sp>
      <p:sp>
        <p:nvSpPr>
          <p:cNvPr id="281" name="The economy is on its original balanced growth path, and after period 1 the pure rate of time preference of households   rises permanently and unexpectedly by 1%, from 0.02 to 0.0202. This increase leads directly to an increase in consumption, a decline "/>
          <p:cNvSpPr txBox="1"/>
          <p:nvPr>
            <p:ph type="body" idx="1"/>
          </p:nvPr>
        </p:nvSpPr>
        <p:spPr>
          <a:prstGeom prst="rect">
            <a:avLst/>
          </a:prstGeom>
        </p:spPr>
        <p:txBody>
          <a:bodyPr/>
          <a:lstStyle/>
          <a:p>
            <a:pPr defTabSz="397256">
              <a:spcBef>
                <a:spcPts val="1600"/>
              </a:spcBef>
              <a:defRPr sz="2448"/>
            </a:pPr>
            <a:r>
              <a:t>The economy is on its original balanced growth path, and after period 1 the pure rate of time preference of households </a:t>
            </a:r>
            <a14:m>
              <m:oMath>
                <m:r>
                  <a:rPr xmlns:a="http://schemas.openxmlformats.org/drawingml/2006/main" sz="2650" i="1">
                    <a:solidFill>
                      <a:srgbClr val="414040"/>
                    </a:solidFill>
                    <a:latin typeface="Cambria Math" panose="02040503050406030204" pitchFamily="18" charset="0"/>
                  </a:rPr>
                  <m:t>ρ</m:t>
                </m:r>
              </m:oMath>
            </a14:m>
            <a:r>
              <a:t> rises permanently and unexpectedly by 1%, from 0.02 to 0.0202. This increase leads directly to an increase in consumption, a decline in the savings rate, a gradual decumulation of physical capital, a gradual decline in output, a gradual decline in real wages and a gradual increase in the real interest rate. The reason for declining real wages is the gradual reduction of the marginal product of labor caused by the falling capital stock, while the reason for the increasing real interest rate is that the marginal product of capital gradually increases because of the decumulation of capital. The economy gradually converges to a new balanced growth path. On the new balanced growth path, capital per efficiency unit of labor is lower by around 0.4%, output and real wages by 0.1%, consumption by 0.03% (due to the decline in the saving rate), while the real interest rate has increased by 0.02 percentage points, the same as the increase in the pure rate of time preference. The steady state savings rate, which is endogenous in this model, falls, from 28.0% to 27.9%.</a:t>
            </a:r>
            <a:endParaRPr sz="3600"/>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4" name="An Increase in the Rate of Population Growth n by 1%"/>
          <p:cNvSpPr txBox="1"/>
          <p:nvPr>
            <p:ph type="title"/>
          </p:nvPr>
        </p:nvSpPr>
        <p:spPr>
          <a:prstGeom prst="rect">
            <a:avLst/>
          </a:prstGeom>
        </p:spPr>
        <p:txBody>
          <a:bodyPr/>
          <a:lstStyle/>
          <a:p>
            <a:pPr defTabSz="385572">
              <a:spcBef>
                <a:spcPts val="1000"/>
              </a:spcBef>
              <a:defRPr sz="4620"/>
            </a:pPr>
            <a:r>
              <a:t>An Increase in the Rate of Population Growth </a:t>
            </a:r>
            <a:r>
              <a:rPr>
                <a:latin typeface="Bodoni SvtyTwo ITC TT-BookIta"/>
                <a:ea typeface="Bodoni SvtyTwo ITC TT-BookIta"/>
                <a:cs typeface="Bodoni SvtyTwo ITC TT-BookIta"/>
                <a:sym typeface="Bodoni SvtyTwo ITC TT-BookIta"/>
              </a:rPr>
              <a:t>n</a:t>
            </a:r>
            <a:r>
              <a:t> by 1%</a:t>
            </a:r>
          </a:p>
        </p:txBody>
      </p:sp>
      <p:pic>
        <p:nvPicPr>
          <p:cNvPr id="285" name="Figure511.pdf" descr="Figure511.pdf"/>
          <p:cNvPicPr>
            <a:picLocks noChangeAspect="1"/>
          </p:cNvPicPr>
          <p:nvPr/>
        </p:nvPicPr>
        <p:blipFill>
          <a:blip r:embed="rId2">
            <a:extLst/>
          </a:blip>
          <a:stretch>
            <a:fillRect/>
          </a:stretch>
        </p:blipFill>
        <p:spPr>
          <a:xfrm>
            <a:off x="1690282" y="2324100"/>
            <a:ext cx="9624236" cy="6680200"/>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8" name="An Increase in the Rate of Population Growth n by 1%"/>
          <p:cNvSpPr txBox="1"/>
          <p:nvPr>
            <p:ph type="title"/>
          </p:nvPr>
        </p:nvSpPr>
        <p:spPr>
          <a:prstGeom prst="rect">
            <a:avLst/>
          </a:prstGeom>
        </p:spPr>
        <p:txBody>
          <a:bodyPr/>
          <a:lstStyle/>
          <a:p>
            <a:pPr defTabSz="385572">
              <a:spcBef>
                <a:spcPts val="1000"/>
              </a:spcBef>
              <a:defRPr sz="4620"/>
            </a:pPr>
            <a:r>
              <a:t>An Increase in the Rate of Population Growth </a:t>
            </a:r>
            <a:r>
              <a:rPr>
                <a:latin typeface="Bodoni SvtyTwo ITC TT-BookIta"/>
                <a:ea typeface="Bodoni SvtyTwo ITC TT-BookIta"/>
                <a:cs typeface="Bodoni SvtyTwo ITC TT-BookIta"/>
                <a:sym typeface="Bodoni SvtyTwo ITC TT-BookIta"/>
              </a:rPr>
              <a:t>n</a:t>
            </a:r>
            <a:r>
              <a:t> by 1%</a:t>
            </a:r>
          </a:p>
        </p:txBody>
      </p:sp>
      <p:sp>
        <p:nvSpPr>
          <p:cNvPr id="289" name="The economy is on its original balanced growth path, and after period 1 the rate of population growth   rises permanently and unexpectedly by 1%, from 0.01 to 0.0101. This increase leads directly to a decline in consumption, an increase in the savings ra"/>
          <p:cNvSpPr txBox="1"/>
          <p:nvPr>
            <p:ph type="body" idx="1"/>
          </p:nvPr>
        </p:nvSpPr>
        <p:spPr>
          <a:prstGeom prst="rect">
            <a:avLst/>
          </a:prstGeom>
        </p:spPr>
        <p:txBody>
          <a:bodyPr/>
          <a:lstStyle/>
          <a:p>
            <a:pPr defTabSz="379729">
              <a:spcBef>
                <a:spcPts val="1500"/>
              </a:spcBef>
              <a:defRPr sz="2340"/>
            </a:pPr>
            <a:r>
              <a:t>The economy is on its original balanced growth path, and after period 1 the rate of population growth </a:t>
            </a:r>
            <a14:m>
              <m:oMath>
                <m:r>
                  <a:rPr xmlns:a="http://schemas.openxmlformats.org/drawingml/2006/main" sz="2750" i="1">
                    <a:solidFill>
                      <a:srgbClr val="414040"/>
                    </a:solidFill>
                    <a:latin typeface="Cambria Math" panose="02040503050406030204" pitchFamily="18" charset="0"/>
                  </a:rPr>
                  <m:t>n</m:t>
                </m:r>
              </m:oMath>
            </a14:m>
            <a:r>
              <a:t> rises permanently and unexpectedly by 1%, from 0.01 to 0.0101. This increase leads directly to a decline in consumption, an increase in the savings rate, but a gradual decumulation of capital, as the decline in consumption is smaller than the one required to keep capital per efficiency unit of labor constant. The gradual decline in capital leads to a gradual decline in output, a gradual decline in real wages and a gradual increase in the real interest rate. The reason for declining real wages is the gradual reduction of the marginal product of labor caused by the falling capital stock, while the reason for the increasing real interest rate is that the marginal product of capital gradually increases because of the decumulation of capital. The economy gradually converges to a new balanced growth path. On the new balanced growth path, capital per efficiency unit of labor is lower by around 0.03%, output and real wages by 0.01%, consumption by 0.07% (due to the increase in the saving rate), while the real interest rate has increased by 0.01 percentage points. The steady state savings rate, which is endogenous in this model, rises, from 27.97% to 28.01%.</a:t>
            </a:r>
            <a:endParaRPr sz="3600"/>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2" name="An Increase in Total Factor Productivity A by 1%"/>
          <p:cNvSpPr txBox="1"/>
          <p:nvPr>
            <p:ph type="title"/>
          </p:nvPr>
        </p:nvSpPr>
        <p:spPr>
          <a:prstGeom prst="rect">
            <a:avLst/>
          </a:prstGeom>
        </p:spPr>
        <p:txBody>
          <a:bodyPr/>
          <a:lstStyle/>
          <a:p>
            <a:pPr defTabSz="426466">
              <a:spcBef>
                <a:spcPts val="1100"/>
              </a:spcBef>
              <a:defRPr sz="5110"/>
            </a:pPr>
            <a:r>
              <a:t>An Increase in Total Factor Productivity </a:t>
            </a:r>
            <a:r>
              <a:rPr>
                <a:latin typeface="Bodoni SvtyTwo ITC TT-BookIta"/>
                <a:ea typeface="Bodoni SvtyTwo ITC TT-BookIta"/>
                <a:cs typeface="Bodoni SvtyTwo ITC TT-BookIta"/>
                <a:sym typeface="Bodoni SvtyTwo ITC TT-BookIta"/>
              </a:rPr>
              <a:t>A</a:t>
            </a:r>
            <a:r>
              <a:t> by 1%</a:t>
            </a:r>
          </a:p>
        </p:txBody>
      </p:sp>
      <p:pic>
        <p:nvPicPr>
          <p:cNvPr id="293" name="Figure512.pdf" descr="Figure512.pdf"/>
          <p:cNvPicPr>
            <a:picLocks noChangeAspect="1"/>
          </p:cNvPicPr>
          <p:nvPr/>
        </p:nvPicPr>
        <p:blipFill>
          <a:blip r:embed="rId2">
            <a:extLst/>
          </a:blip>
          <a:stretch>
            <a:fillRect/>
          </a:stretch>
        </p:blipFill>
        <p:spPr>
          <a:xfrm>
            <a:off x="1702096" y="2336800"/>
            <a:ext cx="9600608" cy="6680200"/>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6" name="An Increase in Total Factor Productivity A by 1%"/>
          <p:cNvSpPr txBox="1"/>
          <p:nvPr>
            <p:ph type="title"/>
          </p:nvPr>
        </p:nvSpPr>
        <p:spPr>
          <a:prstGeom prst="rect">
            <a:avLst/>
          </a:prstGeom>
        </p:spPr>
        <p:txBody>
          <a:bodyPr/>
          <a:lstStyle/>
          <a:p>
            <a:pPr defTabSz="426466">
              <a:spcBef>
                <a:spcPts val="1100"/>
              </a:spcBef>
              <a:defRPr sz="5110"/>
            </a:pPr>
            <a:r>
              <a:t>An Increase in Total Factor Productivity </a:t>
            </a:r>
            <a:r>
              <a:rPr>
                <a:latin typeface="Bodoni SvtyTwo ITC TT-BookIta"/>
                <a:ea typeface="Bodoni SvtyTwo ITC TT-BookIta"/>
                <a:cs typeface="Bodoni SvtyTwo ITC TT-BookIta"/>
                <a:sym typeface="Bodoni SvtyTwo ITC TT-BookIta"/>
              </a:rPr>
              <a:t>A</a:t>
            </a:r>
            <a:r>
              <a:t> by 1%</a:t>
            </a:r>
          </a:p>
        </p:txBody>
      </p:sp>
      <p:sp>
        <p:nvSpPr>
          <p:cNvPr id="297" name="The economy is initially on its original balanced growth path. After period 1 total factor productivity   rises permanently and unexpectedly by 1%, from 1 to 1.01. This increase leads to an immediate increase in production, consumption, savings and the m"/>
          <p:cNvSpPr txBox="1"/>
          <p:nvPr>
            <p:ph type="body" idx="1"/>
          </p:nvPr>
        </p:nvSpPr>
        <p:spPr>
          <a:prstGeom prst="rect">
            <a:avLst/>
          </a:prstGeom>
        </p:spPr>
        <p:txBody>
          <a:bodyPr/>
          <a:lstStyle/>
          <a:p>
            <a:pPr defTabSz="379729">
              <a:spcBef>
                <a:spcPts val="1500"/>
              </a:spcBef>
              <a:defRPr sz="2340"/>
            </a:pPr>
            <a:r>
              <a:t>The economy is initially on its original balanced growth path. After period 1 total factor productivity </a:t>
            </a:r>
            <a14:m>
              <m:oMath>
                <m:r>
                  <a:rPr xmlns:a="http://schemas.openxmlformats.org/drawingml/2006/main" sz="2550" i="1">
                    <a:solidFill>
                      <a:srgbClr val="414040"/>
                    </a:solidFill>
                    <a:latin typeface="Cambria Math" panose="02040503050406030204" pitchFamily="18" charset="0"/>
                  </a:rPr>
                  <m:t>A</m:t>
                </m:r>
              </m:oMath>
            </a14:m>
            <a:r>
              <a:t> rises permanently and unexpectedly by 1%, from 1 to 1.01. This increase leads to an immediate increase in production, consumption, savings and the marginal product of both labor (the real wage) and capital (the real interest rate). The increase in savings causes a gradual accumulation of capital, which leads to a further gradual increase in production and consumption, a further gradual increase in the real wage, but a gradual fall in real interest rates. The reason for the falling real interest rate is the gradual reduction of the marginal product of capital caused by the accumulation of capital. The economy gradually converges to a new balanced growth path. In this capital per efficiency unit of labor has increased by about 1.5%, output, consumption and real wages are also higher by 1.5%, while the real interest rate has returned to a level very near its original equilibrium. The reason why an increase in total factor productivity by 1% leads to an increase in real income by 1.5%, i.e., more than 1%, is that productivity growth causes a temporary increase in the savings rate and capital accumulation, which in turn causes additional induced increases in real incomes and consumption.</a:t>
            </a:r>
            <a:endParaRPr sz="3600"/>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Conclusions"/>
          <p:cNvSpPr txBox="1"/>
          <p:nvPr>
            <p:ph type="title"/>
          </p:nvPr>
        </p:nvSpPr>
        <p:spPr>
          <a:prstGeom prst="rect">
            <a:avLst/>
          </a:prstGeom>
        </p:spPr>
        <p:txBody>
          <a:bodyPr/>
          <a:lstStyle>
            <a:lvl1pPr>
              <a:defRPr sz="5000"/>
            </a:lvl1pPr>
          </a:lstStyle>
          <a:p>
            <a:pPr/>
            <a:r>
              <a:t>Conclusions</a:t>
            </a:r>
          </a:p>
        </p:txBody>
      </p:sp>
      <p:sp>
        <p:nvSpPr>
          <p:cNvPr id="300" name="Aggregate savings behavior in overlapping generations models is not characterized by social efficiency, as in the representative household model. Besides in economies where there is no representative household, comparing welfare across different househol"/>
          <p:cNvSpPr txBox="1"/>
          <p:nvPr>
            <p:ph type="body" idx="1"/>
          </p:nvPr>
        </p:nvSpPr>
        <p:spPr>
          <a:prstGeom prst="rect">
            <a:avLst/>
          </a:prstGeom>
        </p:spPr>
        <p:txBody>
          <a:bodyPr/>
          <a:lstStyle/>
          <a:p>
            <a:pPr defTabSz="443991">
              <a:spcBef>
                <a:spcPts val="400"/>
              </a:spcBef>
              <a:defRPr sz="2280"/>
            </a:pPr>
            <a:r>
              <a:t>Aggregate savings behavior in overlapping generations models is not characterized by social efficiency, as in the representative household model. Besides in economies where there is no representative household, comparing welfare across different households is largely arbitrary.</a:t>
            </a:r>
          </a:p>
          <a:p>
            <a:pPr defTabSz="443991">
              <a:spcBef>
                <a:spcPts val="400"/>
              </a:spcBef>
              <a:defRPr sz="2280"/>
            </a:pPr>
            <a:r>
              <a:t>In any case, although the dynamic behavior of models of overlapping generations is largely similar to the dynamic behavior of the representative household model, there is no guarantee of efficiency in overlapping generations models. Thus, in these models there is scope for policy interventions that would result in greater social efficiency as the competitive equilibrium does not necessarily lead to optimal results. Furthermore, in the Diamond model, there is the theoretical possibility of dynamic inefficiency, although empirical considerations suggest that this possibility is unlikely.</a:t>
            </a:r>
          </a:p>
          <a:p>
            <a:pPr defTabSz="443991">
              <a:spcBef>
                <a:spcPts val="400"/>
              </a:spcBef>
              <a:defRPr sz="2280"/>
            </a:pPr>
            <a:r>
              <a:t>Because the competitive equilibrium does not result in an optimal savings behavior in overlapping generations models, such models also have different properties than the representative household model, regarding both the short run and the long run effects of budgetary (fiscal) policies and monetary policies that affect the rate of growth of the money supply.</a:t>
            </a:r>
          </a:p>
        </p:txBody>
      </p:sp>
      <p:sp>
        <p:nvSpPr>
          <p:cNvPr id="30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