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3" name="Shape 133"/>
          <p:cNvSpPr/>
          <p:nvPr>
            <p:ph type="sldImg"/>
          </p:nvPr>
        </p:nvSpPr>
        <p:spPr>
          <a:xfrm>
            <a:off x="1143000" y="685800"/>
            <a:ext cx="4572000" cy="3429000"/>
          </a:xfrm>
          <a:prstGeom prst="rect">
            <a:avLst/>
          </a:prstGeom>
        </p:spPr>
        <p:txBody>
          <a:bodyPr/>
          <a:lstStyle/>
          <a:p>
            <a:pPr/>
          </a:p>
        </p:txBody>
      </p:sp>
      <p:sp>
        <p:nvSpPr>
          <p:cNvPr id="134" name="Shape 13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4"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7"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8"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9"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20"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7"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1"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2"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3"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4"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5"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2" name="Title Text"/>
          <p:cNvSpPr txBox="1"/>
          <p:nvPr>
            <p:ph type="title"/>
          </p:nvPr>
        </p:nvSpPr>
        <p:spPr>
          <a:xfrm>
            <a:off x="508000" y="3670300"/>
            <a:ext cx="11988800" cy="2413000"/>
          </a:xfrm>
          <a:prstGeom prst="rect">
            <a:avLst/>
          </a:prstGeom>
        </p:spPr>
        <p:txBody>
          <a:bodyPr/>
          <a:lstStyle/>
          <a:p>
            <a:pPr/>
            <a:r>
              <a:t>Title Text</a:t>
            </a:r>
          </a:p>
        </p:txBody>
      </p:sp>
      <p:sp>
        <p:nvSpPr>
          <p:cNvPr id="4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50"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2"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3"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4"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5"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3" name="Title Text"/>
          <p:cNvSpPr txBox="1"/>
          <p:nvPr>
            <p:ph type="title"/>
          </p:nvPr>
        </p:nvSpPr>
        <p:spPr>
          <a:prstGeom prst="rect">
            <a:avLst/>
          </a:prstGeom>
        </p:spPr>
        <p:txBody>
          <a:bodyPr/>
          <a:lstStyle/>
          <a:p>
            <a:pPr/>
            <a:r>
              <a:t>Title Text</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1" name="Title Text"/>
          <p:cNvSpPr txBox="1"/>
          <p:nvPr>
            <p:ph type="title"/>
          </p:nvPr>
        </p:nvSpPr>
        <p:spPr>
          <a:prstGeom prst="rect">
            <a:avLst/>
          </a:prstGeom>
        </p:spPr>
        <p:txBody>
          <a:bodyPr/>
          <a:lstStyle/>
          <a:p>
            <a:pPr/>
            <a:r>
              <a:t>Title Text</a:t>
            </a:r>
          </a:p>
        </p:txBody>
      </p:sp>
      <p:sp>
        <p:nvSpPr>
          <p:cNvPr id="72"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3" name="Slide Number"/>
          <p:cNvSpPr txBox="1"/>
          <p:nvPr>
            <p:ph type="sldNum" sz="quarter" idx="2"/>
          </p:nvPr>
        </p:nvSpPr>
        <p:spPr>
          <a:xfrm>
            <a:off x="125094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0"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1"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2"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3" name="Title Text"/>
          <p:cNvSpPr txBox="1"/>
          <p:nvPr>
            <p:ph type="title"/>
          </p:nvPr>
        </p:nvSpPr>
        <p:spPr>
          <a:prstGeom prst="rect">
            <a:avLst/>
          </a:prstGeom>
        </p:spPr>
        <p:txBody>
          <a:bodyPr/>
          <a:lstStyle/>
          <a:p>
            <a:pPr/>
            <a:r>
              <a:t>Title Text</a:t>
            </a:r>
          </a:p>
        </p:txBody>
      </p:sp>
      <p:sp>
        <p:nvSpPr>
          <p:cNvPr id="84"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2"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0"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101"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2"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10"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11"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2"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20"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7"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Slide Number"/>
          <p:cNvSpPr txBox="1"/>
          <p:nvPr>
            <p:ph type="sldNum" sz="quarter" idx="2"/>
          </p:nvPr>
        </p:nvSpPr>
        <p:spPr>
          <a:xfrm>
            <a:off x="12191999" y="90805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
        <p:nvSpPr>
          <p:cNvPr id="6"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Athens University of Economics and Business"/>
          <p:cNvSpPr txBox="1"/>
          <p:nvPr>
            <p:ph type="body" idx="13"/>
          </p:nvPr>
        </p:nvSpPr>
        <p:spPr>
          <a:prstGeom prst="rect">
            <a:avLst/>
          </a:prstGeom>
        </p:spPr>
        <p:txBody>
          <a:bodyPr/>
          <a:lstStyle/>
          <a:p>
            <a:pPr/>
            <a:r>
              <a:t>Athens University of Economics and Business</a:t>
            </a:r>
          </a:p>
        </p:txBody>
      </p:sp>
      <p:sp>
        <p:nvSpPr>
          <p:cNvPr id="137" name="4. The Solow Model: Savings, Investment and Economic Growth"/>
          <p:cNvSpPr txBox="1"/>
          <p:nvPr>
            <p:ph type="ctrTitle"/>
          </p:nvPr>
        </p:nvSpPr>
        <p:spPr>
          <a:prstGeom prst="rect">
            <a:avLst/>
          </a:prstGeom>
        </p:spPr>
        <p:txBody>
          <a:bodyPr/>
          <a:lstStyle>
            <a:lvl1pPr defTabSz="449833">
              <a:spcBef>
                <a:spcPts val="1200"/>
              </a:spcBef>
              <a:defRPr sz="5390"/>
            </a:lvl1pPr>
          </a:lstStyle>
          <a:p>
            <a:pPr/>
            <a:r>
              <a:t>4. The Solow Model: Savings, Investment and Economic Growth</a:t>
            </a:r>
          </a:p>
        </p:txBody>
      </p:sp>
      <p:sp>
        <p:nvSpPr>
          <p:cNvPr id="138" name="Dynamic Macroeconomics…"/>
          <p:cNvSpPr txBox="1"/>
          <p:nvPr>
            <p:ph type="subTitle" sz="quarter" idx="1"/>
          </p:nvPr>
        </p:nvSpPr>
        <p:spPr>
          <a:xfrm>
            <a:off x="8279705" y="4141134"/>
            <a:ext cx="4241801" cy="2413001"/>
          </a:xfrm>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9"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The Solow Model"/>
          <p:cNvSpPr txBox="1"/>
          <p:nvPr>
            <p:ph type="title"/>
          </p:nvPr>
        </p:nvSpPr>
        <p:spPr>
          <a:prstGeom prst="rect">
            <a:avLst/>
          </a:prstGeom>
        </p:spPr>
        <p:txBody>
          <a:bodyPr/>
          <a:lstStyle/>
          <a:p>
            <a:pPr/>
            <a:r>
              <a:t>The Solow Model</a:t>
            </a:r>
          </a:p>
        </p:txBody>
      </p:sp>
      <p:sp>
        <p:nvSpPr>
          <p:cNvPr id="142" name="The starting point for the analysis of the process of long run growth is the Solow (1956) model.…"/>
          <p:cNvSpPr txBox="1"/>
          <p:nvPr>
            <p:ph type="body" idx="1"/>
          </p:nvPr>
        </p:nvSpPr>
        <p:spPr>
          <a:prstGeom prst="rect">
            <a:avLst/>
          </a:prstGeom>
        </p:spPr>
        <p:txBody>
          <a:bodyPr/>
          <a:lstStyle/>
          <a:p>
            <a:pPr defTabSz="484886">
              <a:spcBef>
                <a:spcPts val="1900"/>
              </a:spcBef>
              <a:defRPr sz="2988"/>
            </a:pPr>
            <a:r>
              <a:t>The starting point for the analysis of the process of long run growth is the Solow (1956) model.</a:t>
            </a:r>
          </a:p>
          <a:p>
            <a:pPr defTabSz="484886">
              <a:spcBef>
                <a:spcPts val="1900"/>
              </a:spcBef>
              <a:defRPr sz="2988"/>
            </a:pPr>
            <a:r>
              <a:t>This model is based on a neoclassical production function and the assumption of a constant exogenous savings rate.</a:t>
            </a:r>
          </a:p>
          <a:p>
            <a:pPr defTabSz="484886">
              <a:spcBef>
                <a:spcPts val="1900"/>
              </a:spcBef>
              <a:defRPr sz="2988"/>
            </a:pPr>
            <a:r>
              <a:t>Given that in a closed economy savings are equal to investment, the process of capital accumulation depends on the savings rate which determines the investment rate.</a:t>
            </a:r>
          </a:p>
          <a:p>
            <a:pPr defTabSz="484886">
              <a:spcBef>
                <a:spcPts val="1900"/>
              </a:spcBef>
              <a:defRPr sz="2988"/>
            </a:pPr>
            <a:r>
              <a:t>In this model, capital accumulation per worker continues until savings per employee are equated with depreciation and the additional investment required to maintain a constant ratio of capital to labor.</a:t>
            </a:r>
          </a:p>
        </p:txBody>
      </p:sp>
      <p:sp>
        <p:nvSpPr>
          <p:cNvPr id="143"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Exogenous Technical Progress"/>
          <p:cNvSpPr txBox="1"/>
          <p:nvPr>
            <p:ph type="title"/>
          </p:nvPr>
        </p:nvSpPr>
        <p:spPr>
          <a:prstGeom prst="rect">
            <a:avLst/>
          </a:prstGeom>
        </p:spPr>
        <p:txBody>
          <a:bodyPr/>
          <a:lstStyle/>
          <a:p>
            <a:pPr/>
            <a:r>
              <a:t>Exogenous Technical Progress</a:t>
            </a:r>
          </a:p>
        </p:txBody>
      </p:sp>
      <p:sp>
        <p:nvSpPr>
          <p:cNvPr id="146" name="In the case where technical progress raises labor productivity continuously at a constant exogenous rate, then capital accumulation per efficiency unit of labor continues until savings per efficiency unit of labor are equated to depreciation plus the add"/>
          <p:cNvSpPr txBox="1"/>
          <p:nvPr>
            <p:ph type="body" idx="1"/>
          </p:nvPr>
        </p:nvSpPr>
        <p:spPr>
          <a:prstGeom prst="rect">
            <a:avLst/>
          </a:prstGeom>
        </p:spPr>
        <p:txBody>
          <a:bodyPr/>
          <a:lstStyle/>
          <a:p>
            <a:pPr defTabSz="379729">
              <a:spcBef>
                <a:spcPts val="1500"/>
              </a:spcBef>
              <a:defRPr sz="2340"/>
            </a:pPr>
            <a:r>
              <a:t>In the case where technical progress raises labor productivity continuously at a constant exogenous rate, then capital accumulation per efficiency unit of labor continues until savings per efficiency unit of labor are equated to depreciation plus the additional investment required to provide for population growth and the rate of technical progress.</a:t>
            </a:r>
          </a:p>
          <a:p>
            <a:pPr defTabSz="379729">
              <a:spcBef>
                <a:spcPts val="1500"/>
              </a:spcBef>
              <a:defRPr sz="2340"/>
            </a:pPr>
            <a:r>
              <a:t>In the long-run equilibrium of this model, alternatively referred to as the </a:t>
            </a:r>
            <a:r>
              <a:rPr i="1"/>
              <a:t>steady state</a:t>
            </a:r>
            <a:r>
              <a:t> or the </a:t>
            </a:r>
            <a:r>
              <a:rPr i="1"/>
              <a:t>balanced growth path</a:t>
            </a:r>
            <a:r>
              <a:t>, economic growth is exogenous and equal to the rate of population growth plus the rate of technical progress. Essentially, in the long-run equilibrium, per capita output grows at the exogenous rate of technical progress.</a:t>
            </a:r>
          </a:p>
          <a:p>
            <a:pPr defTabSz="379729">
              <a:spcBef>
                <a:spcPts val="1500"/>
              </a:spcBef>
              <a:defRPr sz="2340"/>
            </a:pPr>
            <a:r>
              <a:t>During the adjustment process towards the balanced growth path, an economy that has a low initial capital stock, has a growth rate which is higher than the long-run growth rate. Capital accumulates at a rate which exceeds the sum of the rate of growth of population and the rate of technical progress. For an economy that has a high initial capital stock, the growth rate is below the long-run growth rate, as capital accumulates at a rate that falls short of the sum of the rate of growth of population and the rate of technical progress.</a:t>
            </a:r>
          </a:p>
        </p:txBody>
      </p:sp>
      <p:sp>
        <p:nvSpPr>
          <p:cNvPr id="147"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Convergence"/>
          <p:cNvSpPr txBox="1"/>
          <p:nvPr>
            <p:ph type="title"/>
          </p:nvPr>
        </p:nvSpPr>
        <p:spPr>
          <a:prstGeom prst="rect">
            <a:avLst/>
          </a:prstGeom>
        </p:spPr>
        <p:txBody>
          <a:bodyPr/>
          <a:lstStyle/>
          <a:p>
            <a:pPr/>
            <a:r>
              <a:t>Convergence</a:t>
            </a:r>
          </a:p>
        </p:txBody>
      </p:sp>
      <p:sp>
        <p:nvSpPr>
          <p:cNvPr id="150" name="This model predicts that economies converge to a unique balanced growth path. A “poor” economy, it terms of its initial capital stock, and a “rich” economy, in terms of its initial capital stock, converge to the same balanced growth path, provided that t"/>
          <p:cNvSpPr txBox="1"/>
          <p:nvPr>
            <p:ph type="body" idx="1"/>
          </p:nvPr>
        </p:nvSpPr>
        <p:spPr>
          <a:prstGeom prst="rect">
            <a:avLst/>
          </a:prstGeom>
        </p:spPr>
        <p:txBody>
          <a:bodyPr/>
          <a:lstStyle/>
          <a:p>
            <a:pPr defTabSz="443991">
              <a:spcBef>
                <a:spcPts val="1800"/>
              </a:spcBef>
              <a:defRPr sz="2736"/>
            </a:pPr>
            <a:r>
              <a:t>This model predicts that economies </a:t>
            </a:r>
            <a:r>
              <a:rPr i="1"/>
              <a:t>converge</a:t>
            </a:r>
            <a:r>
              <a:t> to a unique balanced growth path. A “poor” economy, it terms of its initial capital stock, and a “rich” economy, in terms of its initial capital stock, converge to the same balanced growth path, provided that they are characterized by the same savings rate and the same technological and demographic parameters.</a:t>
            </a:r>
          </a:p>
          <a:p>
            <a:pPr defTabSz="443991">
              <a:spcBef>
                <a:spcPts val="1800"/>
              </a:spcBef>
              <a:defRPr sz="2736"/>
            </a:pPr>
            <a:r>
              <a:t>However, if two economies have different savings rates, different total factor productivity, different initial labor efficiency, different rates of population growth or a different depreciation rate of capital, they will converge to different balanced growth paths. </a:t>
            </a:r>
            <a:r>
              <a:rPr i="1"/>
              <a:t>Convergence in this model is conditional</a:t>
            </a:r>
            <a:r>
              <a:t>, and the conditions are related to the structural characteristics of different economies, such as their savings and investment rates, total factor productivity, the rate of population growth and the rate of technical progress.</a:t>
            </a:r>
          </a:p>
        </p:txBody>
      </p:sp>
      <p:sp>
        <p:nvSpPr>
          <p:cNvPr id="151"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The Determinants of Per Capita Income and Output per worker"/>
          <p:cNvSpPr txBox="1"/>
          <p:nvPr>
            <p:ph type="title"/>
          </p:nvPr>
        </p:nvSpPr>
        <p:spPr>
          <a:prstGeom prst="rect">
            <a:avLst/>
          </a:prstGeom>
        </p:spPr>
        <p:txBody>
          <a:bodyPr/>
          <a:lstStyle>
            <a:lvl1pPr defTabSz="327152">
              <a:spcBef>
                <a:spcPts val="800"/>
              </a:spcBef>
              <a:defRPr sz="3920"/>
            </a:lvl1pPr>
          </a:lstStyle>
          <a:p>
            <a:pPr/>
            <a:r>
              <a:t>The Determinants of Per Capita Income and Output per worker</a:t>
            </a:r>
          </a:p>
        </p:txBody>
      </p:sp>
      <p:sp>
        <p:nvSpPr>
          <p:cNvPr id="154" name="This model predicts that a higher savings (and investment) rate results in higher steady state capital and output per worker. Thus, per capita output is a positive function of the savings and investment rate.…"/>
          <p:cNvSpPr txBox="1"/>
          <p:nvPr>
            <p:ph type="body" idx="1"/>
          </p:nvPr>
        </p:nvSpPr>
        <p:spPr>
          <a:prstGeom prst="rect">
            <a:avLst/>
          </a:prstGeom>
        </p:spPr>
        <p:txBody>
          <a:bodyPr/>
          <a:lstStyle/>
          <a:p>
            <a:pPr defTabSz="519937">
              <a:spcBef>
                <a:spcPts val="2100"/>
              </a:spcBef>
              <a:defRPr sz="3204"/>
            </a:pPr>
            <a:r>
              <a:t>This model predicts that a higher savings (and investment) rate results in higher steady state capital and output per worker. Thus, per capita output is a positive function of the savings and investment rate.</a:t>
            </a:r>
          </a:p>
          <a:p>
            <a:pPr defTabSz="519937">
              <a:spcBef>
                <a:spcPts val="2100"/>
              </a:spcBef>
              <a:defRPr sz="3204"/>
            </a:pPr>
            <a:r>
              <a:t>The Solow model predicts a positive impact on per capita output and capital and output per worker from higher total factor productivity and initial labor efficiency.</a:t>
            </a:r>
          </a:p>
          <a:p>
            <a:pPr defTabSz="519937">
              <a:spcBef>
                <a:spcPts val="2100"/>
              </a:spcBef>
              <a:defRPr sz="3204"/>
            </a:pPr>
            <a:r>
              <a:t>Finally, the Solow model predicts a negative impact on per capita output from the rate of population growth, the rate of technical progress and the depreciation rate of capital.</a:t>
            </a:r>
          </a:p>
        </p:txBody>
      </p:sp>
      <p:sp>
        <p:nvSpPr>
          <p:cNvPr id="155"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Robert Merton Solow (born1924)"/>
          <p:cNvSpPr txBox="1"/>
          <p:nvPr>
            <p:ph type="title"/>
          </p:nvPr>
        </p:nvSpPr>
        <p:spPr>
          <a:prstGeom prst="rect">
            <a:avLst/>
          </a:prstGeom>
        </p:spPr>
        <p:txBody>
          <a:bodyPr/>
          <a:lstStyle/>
          <a:p>
            <a:pPr/>
            <a:r>
              <a:t>Robert Merton Solow (born1924)</a:t>
            </a:r>
          </a:p>
        </p:txBody>
      </p:sp>
      <p:sp>
        <p:nvSpPr>
          <p:cNvPr id="158" name="Robert Merton Solow, (born August 23, 1924), is one of the most prominent American economists, particularly known for his work on the theory of economic growth that culminated in the exogenous growth model named after him. He is currently Emeritus Instit"/>
          <p:cNvSpPr txBox="1"/>
          <p:nvPr>
            <p:ph type="body" sz="half" idx="1"/>
          </p:nvPr>
        </p:nvSpPr>
        <p:spPr>
          <a:xfrm>
            <a:off x="6303416" y="2628900"/>
            <a:ext cx="6193384" cy="6096000"/>
          </a:xfrm>
          <a:prstGeom prst="rect">
            <a:avLst/>
          </a:prstGeom>
        </p:spPr>
        <p:txBody>
          <a:bodyPr/>
          <a:lstStyle>
            <a:lvl1pPr defTabSz="403097">
              <a:spcBef>
                <a:spcPts val="1600"/>
              </a:spcBef>
              <a:defRPr sz="2484"/>
            </a:lvl1pPr>
          </a:lstStyle>
          <a:p>
            <a:pPr/>
            <a:r>
              <a:t>Robert Merton Solow, (born August 23, 1924), is one of the most prominent American economists, particularly known for his work on the theory of economic growth that culminated in the exogenous growth model named after him. He is currently Emeritus Institute Professor of Economics at the Massachusetts Institute of Technology, where he has been a professor since 1949. He was awarded the John Bates Clark Medal of the American Economic Association in 1961, the Nobel Memorial Prize in Economic Sciences in 1987, and the Presidential Medal of Freedom in 2014.</a:t>
            </a:r>
          </a:p>
        </p:txBody>
      </p:sp>
      <p:sp>
        <p:nvSpPr>
          <p:cNvPr id="159"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0" name="Solow Robert 1962 cropped.jpg" descr="Solow Robert 1962 cropped.jpg"/>
          <p:cNvPicPr>
            <a:picLocks noChangeAspect="1"/>
          </p:cNvPicPr>
          <p:nvPr/>
        </p:nvPicPr>
        <p:blipFill>
          <a:blip r:embed="rId2">
            <a:extLst/>
          </a:blip>
          <a:stretch>
            <a:fillRect/>
          </a:stretch>
        </p:blipFill>
        <p:spPr>
          <a:xfrm>
            <a:off x="1415902" y="2833028"/>
            <a:ext cx="4471838" cy="5687744"/>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The Neoclassical Production Function"/>
          <p:cNvSpPr txBox="1"/>
          <p:nvPr>
            <p:ph type="title"/>
          </p:nvPr>
        </p:nvSpPr>
        <p:spPr>
          <a:prstGeom prst="rect">
            <a:avLst/>
          </a:prstGeom>
        </p:spPr>
        <p:txBody>
          <a:bodyPr/>
          <a:lstStyle>
            <a:lvl1pPr defTabSz="543305">
              <a:spcBef>
                <a:spcPts val="1400"/>
              </a:spcBef>
              <a:defRPr sz="6510"/>
            </a:lvl1pPr>
          </a:lstStyle>
          <a:p>
            <a:pPr/>
            <a:r>
              <a:t>The Neoclassical Production Function</a:t>
            </a:r>
          </a:p>
        </p:txBody>
      </p:sp>
      <p:sp>
        <p:nvSpPr>
          <p:cNvPr id="163" name="A key assumption that differentiates the Solow model from models of economic growth that preceded it is the neoclassical production function. This implies a positive but finite elasticity of substitution between factors of production. Thus, at each point"/>
          <p:cNvSpPr txBox="1"/>
          <p:nvPr>
            <p:ph type="body" idx="1"/>
          </p:nvPr>
        </p:nvSpPr>
        <p:spPr>
          <a:prstGeom prst="rect">
            <a:avLst/>
          </a:prstGeom>
        </p:spPr>
        <p:txBody>
          <a:bodyPr/>
          <a:lstStyle/>
          <a:p>
            <a:pPr defTabSz="286258">
              <a:spcBef>
                <a:spcPts val="1100"/>
              </a:spcBef>
              <a:defRPr sz="1764"/>
            </a:pPr>
            <a:r>
              <a:t>A key assumption that differentiates the Solow model from models of economic growth that preceded it is the </a:t>
            </a:r>
            <a:r>
              <a:rPr i="1"/>
              <a:t>neoclassical production function</a:t>
            </a:r>
            <a:r>
              <a:t>. This implies a positive but finite elasticity of substitution between factors of production. Thus, at each point in time </a:t>
            </a:r>
            <a:r>
              <a:rPr i="1"/>
              <a:t>t</a:t>
            </a:r>
            <a:r>
              <a:t>, the economy is assumed to possess a stock of capital, number of employees and labor efficiency, which are combined to produce output, through this production function. This is assumed to take the form,</a:t>
            </a:r>
          </a:p>
          <a:p>
            <a:pPr defTabSz="286258">
              <a:spcBef>
                <a:spcPts val="1100"/>
              </a:spcBef>
              <a:defRPr sz="1764"/>
            </a:pPr>
            <a:r>
              <a:t>                                                                                       </a:t>
            </a:r>
            <a14:m>
              <m:oMath>
                <m:r>
                  <a:rPr xmlns:a="http://schemas.openxmlformats.org/drawingml/2006/main" sz="1950" i="1">
                    <a:solidFill>
                      <a:srgbClr val="414040"/>
                    </a:solidFill>
                    <a:latin typeface="Cambria Math" panose="02040503050406030204" pitchFamily="18" charset="0"/>
                  </a:rPr>
                  <m:t>Y</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A</m:t>
                </m:r>
                <m:r>
                  <a:rPr xmlns:a="http://schemas.openxmlformats.org/drawingml/2006/main" sz="1950" i="1">
                    <a:solidFill>
                      <a:srgbClr val="414040"/>
                    </a:solidFill>
                    <a:latin typeface="Cambria Math" panose="02040503050406030204" pitchFamily="18" charset="0"/>
                  </a:rPr>
                  <m:t>F</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K</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h</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L</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oMath>
            </a14:m>
          </a:p>
          <a:p>
            <a:pPr defTabSz="286258">
              <a:spcBef>
                <a:spcPts val="1100"/>
              </a:spcBef>
              <a:defRPr sz="1764"/>
            </a:pPr>
            <a:r>
              <a:t>where </a:t>
            </a:r>
            <a:r>
              <a:rPr i="1"/>
              <a:t>A</a:t>
            </a:r>
            <a:r>
              <a:t> is a positive constant, denoting total factor productivity, </a:t>
            </a:r>
            <a:r>
              <a:rPr i="1"/>
              <a:t>K(t) </a:t>
            </a:r>
            <a:r>
              <a:t>denotes the capital stock at time </a:t>
            </a:r>
            <a:r>
              <a:rPr i="1"/>
              <a:t>t</a:t>
            </a:r>
            <a:r>
              <a:t>, </a:t>
            </a:r>
            <a:r>
              <a:rPr i="1"/>
              <a:t>L(t) </a:t>
            </a:r>
            <a:r>
              <a:t>denotes the number of workers at time </a:t>
            </a:r>
            <a:r>
              <a:rPr i="1"/>
              <a:t>t</a:t>
            </a:r>
            <a:r>
              <a:t>, and </a:t>
            </a:r>
            <a:r>
              <a:rPr i="1"/>
              <a:t>h(t) </a:t>
            </a:r>
            <a:r>
              <a:t>the efficiency of labor at time </a:t>
            </a:r>
            <a:r>
              <a:rPr i="1"/>
              <a:t>t.</a:t>
            </a:r>
            <a:r>
              <a:t> </a:t>
            </a:r>
            <a:r>
              <a:rPr i="1"/>
              <a:t>F</a:t>
            </a:r>
            <a:r>
              <a:t> is a continuous, twice differentiable quasi concave function. We assume that </a:t>
            </a:r>
            <a:r>
              <a:rPr i="1"/>
              <a:t>F</a:t>
            </a:r>
            <a:r>
              <a:t> is characterized by positive but diminishing returns to each factor of production, but constant returns to scale. Hence, </a:t>
            </a:r>
            <a:r>
              <a:rPr i="1"/>
              <a:t>F</a:t>
            </a:r>
            <a:r>
              <a:t> is also a linearly homogeneous function.</a:t>
            </a:r>
          </a:p>
          <a:p>
            <a:pPr defTabSz="286258">
              <a:spcBef>
                <a:spcPts val="1100"/>
              </a:spcBef>
              <a:defRPr sz="1764"/>
            </a:pPr>
            <a:r>
              <a:t>It is worth noting the following characteristics of the neoclassical production function: </a:t>
            </a:r>
          </a:p>
          <a:p>
            <a:pPr marL="323595" indent="-323595" defTabSz="286258">
              <a:spcBef>
                <a:spcPts val="1100"/>
              </a:spcBef>
              <a:buSzPct val="100000"/>
              <a:buAutoNum type="alphaUcPeriod" startAt="1"/>
              <a:defRPr sz="1764"/>
            </a:pPr>
            <a:r>
              <a:t>Time </a:t>
            </a:r>
            <a:r>
              <a:rPr i="1"/>
              <a:t>t </a:t>
            </a:r>
            <a:r>
              <a:t>enters the production function solely through the factors of production </a:t>
            </a:r>
            <a:r>
              <a:rPr i="1"/>
              <a:t>K(t)</a:t>
            </a:r>
            <a:r>
              <a:t> and </a:t>
            </a:r>
            <a:r>
              <a:rPr i="1"/>
              <a:t>h(t)L(t)</a:t>
            </a:r>
            <a:r>
              <a:t>. Output can change over time only through changes in the quantity or efficiency of factors of production. </a:t>
            </a:r>
          </a:p>
          <a:p>
            <a:pPr marL="323595" indent="-323595" defTabSz="286258">
              <a:spcBef>
                <a:spcPts val="1100"/>
              </a:spcBef>
              <a:buSzPct val="100000"/>
              <a:buAutoNum type="alphaUcPeriod" startAt="1"/>
              <a:defRPr sz="1764"/>
            </a:pPr>
            <a:r>
              <a:t>Technical progress is assumed to increase only the efficiency of labor </a:t>
            </a:r>
            <a:r>
              <a:rPr i="1"/>
              <a:t>h(t)</a:t>
            </a:r>
            <a:r>
              <a:t>. This is called </a:t>
            </a:r>
            <a:r>
              <a:rPr i="1"/>
              <a:t>labor augmenting technical progress</a:t>
            </a:r>
            <a:r>
              <a:t>, or </a:t>
            </a:r>
            <a:r>
              <a:rPr i="1"/>
              <a:t>Harrod neutral technical progress</a:t>
            </a:r>
            <a:r>
              <a:t>.</a:t>
            </a:r>
          </a:p>
          <a:p>
            <a:pPr marL="323595" indent="-323595" defTabSz="286258">
              <a:spcBef>
                <a:spcPts val="1100"/>
              </a:spcBef>
              <a:buSzPct val="100000"/>
              <a:buAutoNum type="alphaUcPeriod" startAt="1"/>
              <a:defRPr sz="1764"/>
            </a:pPr>
            <a:r>
              <a:t>The production function is characterized by </a:t>
            </a:r>
            <a:r>
              <a:rPr i="1"/>
              <a:t>constant returns to scale</a:t>
            </a:r>
            <a:r>
              <a:t>. Multiplying all factors of production by any non-negative real number, multiplies the scale of production by the same non-negative real number.</a:t>
            </a:r>
          </a:p>
        </p:txBody>
      </p:sp>
      <p:sp>
        <p:nvSpPr>
          <p:cNvPr id="164"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The Neoclassical Production Function in Intensive Form"/>
          <p:cNvSpPr txBox="1"/>
          <p:nvPr>
            <p:ph type="title"/>
          </p:nvPr>
        </p:nvSpPr>
        <p:spPr>
          <a:prstGeom prst="rect">
            <a:avLst/>
          </a:prstGeom>
        </p:spPr>
        <p:txBody>
          <a:bodyPr/>
          <a:lstStyle>
            <a:lvl1pPr defTabSz="368045">
              <a:spcBef>
                <a:spcPts val="1000"/>
              </a:spcBef>
              <a:defRPr sz="4410"/>
            </a:lvl1pPr>
          </a:lstStyle>
          <a:p>
            <a:pPr/>
            <a:r>
              <a:t>The Neoclassical Production Function in Intensive Form</a:t>
            </a:r>
          </a:p>
        </p:txBody>
      </p:sp>
      <p:sp>
        <p:nvSpPr>
          <p:cNvPr id="167" name="Because of the assumption of constant returns to scale, the production function can be re-written as,…"/>
          <p:cNvSpPr txBox="1"/>
          <p:nvPr>
            <p:ph type="body" idx="1"/>
          </p:nvPr>
        </p:nvSpPr>
        <p:spPr>
          <a:xfrm>
            <a:off x="508000" y="2616200"/>
            <a:ext cx="11988800" cy="6096000"/>
          </a:xfrm>
          <a:prstGeom prst="rect">
            <a:avLst/>
          </a:prstGeom>
        </p:spPr>
        <p:txBody>
          <a:bodyPr/>
          <a:lstStyle/>
          <a:p>
            <a:pPr defTabSz="309625">
              <a:spcBef>
                <a:spcPts val="1200"/>
              </a:spcBef>
              <a:defRPr sz="1907"/>
            </a:pPr>
            <a:r>
              <a:t>Because of the assumption of constant returns to scale, the production function can be re-written as,</a:t>
            </a:r>
          </a:p>
          <a:p>
            <a:pPr defTabSz="309625">
              <a:spcBef>
                <a:spcPts val="1200"/>
              </a:spcBef>
              <a:defRPr sz="1907"/>
            </a:pPr>
            <a:r>
              <a:t>                                                                                     </a:t>
            </a:r>
            <a14:m>
              <m:oMath>
                <m:r>
                  <a:rPr xmlns:a="http://schemas.openxmlformats.org/drawingml/2006/main" sz="2200" i="1">
                    <a:solidFill>
                      <a:srgbClr val="414040"/>
                    </a:solidFill>
                    <a:latin typeface="Cambria Math" panose="02040503050406030204" pitchFamily="18" charset="0"/>
                  </a:rPr>
                  <m:t>y</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f</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oMath>
            </a14:m>
          </a:p>
          <a:p>
            <a:pPr defTabSz="309625">
              <a:spcBef>
                <a:spcPts val="1200"/>
              </a:spcBef>
              <a:defRPr sz="1907"/>
            </a:pPr>
            <a:r>
              <a:t>where, </a:t>
            </a:r>
            <a14:m>
              <m:oMath>
                <m:r>
                  <a:rPr xmlns:a="http://schemas.openxmlformats.org/drawingml/2006/main" sz="2100" i="1">
                    <a:solidFill>
                      <a:srgbClr val="414040"/>
                    </a:solidFill>
                    <a:latin typeface="Cambria Math" panose="02040503050406030204" pitchFamily="18" charset="0"/>
                  </a:rPr>
                  <m:t>y</m:t>
                </m:r>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Y</m:t>
                    </m:r>
                  </m:num>
                  <m:den>
                    <m:r>
                      <a:rPr xmlns:a="http://schemas.openxmlformats.org/drawingml/2006/main" sz="2100" i="1">
                        <a:solidFill>
                          <a:srgbClr val="414040"/>
                        </a:solidFill>
                        <a:latin typeface="Cambria Math" panose="02040503050406030204" pitchFamily="18" charset="0"/>
                      </a:rPr>
                      <m:t>h</m:t>
                    </m:r>
                    <m:r>
                      <a:rPr xmlns:a="http://schemas.openxmlformats.org/drawingml/2006/main" sz="2100" i="1">
                        <a:solidFill>
                          <a:srgbClr val="414040"/>
                        </a:solidFill>
                        <a:latin typeface="Cambria Math" panose="02040503050406030204" pitchFamily="18" charset="0"/>
                      </a:rPr>
                      <m:t>L</m:t>
                    </m:r>
                  </m:den>
                </m:f>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K</m:t>
                    </m:r>
                  </m:num>
                  <m:den>
                    <m:r>
                      <a:rPr xmlns:a="http://schemas.openxmlformats.org/drawingml/2006/main" sz="2100" i="1">
                        <a:solidFill>
                          <a:srgbClr val="414040"/>
                        </a:solidFill>
                        <a:latin typeface="Cambria Math" panose="02040503050406030204" pitchFamily="18" charset="0"/>
                      </a:rPr>
                      <m:t>h</m:t>
                    </m:r>
                    <m:r>
                      <a:rPr xmlns:a="http://schemas.openxmlformats.org/drawingml/2006/main" sz="2100" i="1">
                        <a:solidFill>
                          <a:srgbClr val="414040"/>
                        </a:solidFill>
                        <a:latin typeface="Cambria Math" panose="02040503050406030204" pitchFamily="18" charset="0"/>
                      </a:rPr>
                      <m:t>L</m:t>
                    </m:r>
                  </m:den>
                </m:f>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f</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F</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,1</m:t>
                </m:r>
                <m:r>
                  <a:rPr xmlns:a="http://schemas.openxmlformats.org/drawingml/2006/main" sz="2100" i="1">
                    <a:solidFill>
                      <a:srgbClr val="414040"/>
                    </a:solidFill>
                    <a:latin typeface="Cambria Math" panose="02040503050406030204" pitchFamily="18" charset="0"/>
                  </a:rPr>
                  <m:t>)</m:t>
                </m:r>
              </m:oMath>
            </a14:m>
            <a:r>
              <a:t>.</a:t>
            </a:r>
          </a:p>
          <a:p>
            <a:pPr defTabSz="309625">
              <a:spcBef>
                <a:spcPts val="1200"/>
              </a:spcBef>
              <a:defRPr sz="1907"/>
            </a:pPr>
            <a:r>
              <a:t>This is called the production function per efficiency unit of labor, or the production function in </a:t>
            </a:r>
            <a:r>
              <a:rPr i="1"/>
              <a:t>intensive form</a:t>
            </a:r>
            <a:r>
              <a:t>. The intensity of production (output per efficiency unit of labor) depends on the intensity of capital (capital per efficiency unit of labor). </a:t>
            </a:r>
            <a14:m>
              <m:oMath>
                <m:r>
                  <a:rPr xmlns:a="http://schemas.openxmlformats.org/drawingml/2006/main" sz="1000" i="1">
                    <a:solidFill>
                      <a:srgbClr val="414040"/>
                    </a:solidFill>
                    <a:latin typeface="Cambria Math" panose="02040503050406030204" pitchFamily="18" charset="0"/>
                  </a:rPr>
                  <m:t>f</m:t>
                </m:r>
              </m:oMath>
            </a14:m>
            <a:r>
              <a:t> satisfies the following properties,</a:t>
            </a:r>
          </a:p>
          <a:p>
            <a:pPr defTabSz="309625">
              <a:spcBef>
                <a:spcPts val="1200"/>
              </a:spcBef>
              <a:defRPr sz="1907"/>
            </a:pPr>
            <a:r>
              <a:t>                                                                      </a:t>
            </a:r>
            <a14:m>
              <m:oMath>
                <m:r>
                  <a:rPr xmlns:a="http://schemas.openxmlformats.org/drawingml/2006/main" sz="2100" i="1">
                    <a:solidFill>
                      <a:srgbClr val="414040"/>
                    </a:solidFill>
                    <a:latin typeface="Cambria Math" panose="02040503050406030204" pitchFamily="18" charset="0"/>
                  </a:rPr>
                  <m:t>f</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sSup>
                  <m:e>
                    <m:r>
                      <a:rPr xmlns:a="http://schemas.openxmlformats.org/drawingml/2006/main" sz="2100" i="1">
                        <a:solidFill>
                          <a:srgbClr val="414040"/>
                        </a:solidFill>
                        <a:latin typeface="Cambria Math" panose="02040503050406030204" pitchFamily="18" charset="0"/>
                      </a:rPr>
                      <m:t>f</m:t>
                    </m:r>
                  </m:e>
                  <m:sup>
                    <m:r>
                      <a:rPr xmlns:a="http://schemas.openxmlformats.org/drawingml/2006/main" sz="2100" i="1">
                        <a:solidFill>
                          <a:srgbClr val="414040"/>
                        </a:solidFill>
                        <a:latin typeface="Cambria Math" panose="02040503050406030204" pitchFamily="18" charset="0"/>
                      </a:rPr>
                      <m:t>′</m:t>
                    </m:r>
                  </m:sup>
                </m:sSup>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m:rPr>
                        <m:sty m:val="p"/>
                      </m:rP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f</m:t>
                    </m:r>
                  </m:num>
                  <m:den>
                    <m:r>
                      <m:rPr>
                        <m:sty m:val="p"/>
                      </m:rP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k</m:t>
                    </m:r>
                  </m:den>
                </m:f>
                <m:r>
                  <a:rPr xmlns:a="http://schemas.openxmlformats.org/drawingml/2006/main" sz="2100" i="1">
                    <a:solidFill>
                      <a:srgbClr val="414040"/>
                    </a:solidFill>
                    <a:latin typeface="Cambria Math" panose="02040503050406030204" pitchFamily="18" charset="0"/>
                  </a:rPr>
                  <m:t>&gt;</m:t>
                </m:r>
                <m:r>
                  <a:rPr xmlns:a="http://schemas.openxmlformats.org/drawingml/2006/main" sz="2100" i="1">
                    <a:solidFill>
                      <a:srgbClr val="414040"/>
                    </a:solidFill>
                    <a:latin typeface="Cambria Math" panose="02040503050406030204" pitchFamily="18" charset="0"/>
                  </a:rPr>
                  <m:t>0,</m:t>
                </m:r>
                <m:sSup>
                  <m:e>
                    <m:r>
                      <a:rPr xmlns:a="http://schemas.openxmlformats.org/drawingml/2006/main" sz="2100" i="1">
                        <a:solidFill>
                          <a:srgbClr val="414040"/>
                        </a:solidFill>
                        <a:latin typeface="Cambria Math" panose="02040503050406030204" pitchFamily="18" charset="0"/>
                      </a:rPr>
                      <m:t>f</m:t>
                    </m:r>
                  </m:e>
                  <m:sup>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sup>
                </m:sSup>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sSup>
                      <m:e>
                        <m:r>
                          <m:rPr>
                            <m:sty m:val="p"/>
                          </m:rPr>
                          <a:rPr xmlns:a="http://schemas.openxmlformats.org/drawingml/2006/main" sz="2100" i="1">
                            <a:solidFill>
                              <a:srgbClr val="414040"/>
                            </a:solidFill>
                            <a:latin typeface="Cambria Math" panose="02040503050406030204" pitchFamily="18" charset="0"/>
                          </a:rPr>
                          <m:t>∂</m:t>
                        </m:r>
                      </m:e>
                      <m:sup>
                        <m:r>
                          <a:rPr xmlns:a="http://schemas.openxmlformats.org/drawingml/2006/main" sz="2100" i="1">
                            <a:solidFill>
                              <a:srgbClr val="414040"/>
                            </a:solidFill>
                            <a:latin typeface="Cambria Math" panose="02040503050406030204" pitchFamily="18" charset="0"/>
                          </a:rPr>
                          <m:t>2</m:t>
                        </m:r>
                      </m:sup>
                    </m:sSup>
                    <m:r>
                      <a:rPr xmlns:a="http://schemas.openxmlformats.org/drawingml/2006/main" sz="2100" i="1">
                        <a:solidFill>
                          <a:srgbClr val="414040"/>
                        </a:solidFill>
                        <a:latin typeface="Cambria Math" panose="02040503050406030204" pitchFamily="18" charset="0"/>
                      </a:rPr>
                      <m:t>f</m:t>
                    </m:r>
                  </m:num>
                  <m:den>
                    <m:r>
                      <m:rPr>
                        <m:sty m:val="p"/>
                      </m:rPr>
                      <a:rPr xmlns:a="http://schemas.openxmlformats.org/drawingml/2006/main" sz="2100" i="1">
                        <a:solidFill>
                          <a:srgbClr val="414040"/>
                        </a:solidFill>
                        <a:latin typeface="Cambria Math" panose="02040503050406030204" pitchFamily="18" charset="0"/>
                      </a:rPr>
                      <m:t>∂</m:t>
                    </m:r>
                    <m:sSup>
                      <m:e>
                        <m:r>
                          <a:rPr xmlns:a="http://schemas.openxmlformats.org/drawingml/2006/main" sz="2100" i="1">
                            <a:solidFill>
                              <a:srgbClr val="414040"/>
                            </a:solidFill>
                            <a:latin typeface="Cambria Math" panose="02040503050406030204" pitchFamily="18" charset="0"/>
                          </a:rPr>
                          <m:t>k</m:t>
                        </m:r>
                      </m:e>
                      <m:sup>
                        <m:r>
                          <a:rPr xmlns:a="http://schemas.openxmlformats.org/drawingml/2006/main" sz="2100" i="1">
                            <a:solidFill>
                              <a:srgbClr val="414040"/>
                            </a:solidFill>
                            <a:latin typeface="Cambria Math" panose="02040503050406030204" pitchFamily="18" charset="0"/>
                          </a:rPr>
                          <m:t>2</m:t>
                        </m:r>
                      </m:sup>
                    </m:sSup>
                  </m:den>
                </m:f>
                <m:r>
                  <a:rPr xmlns:a="http://schemas.openxmlformats.org/drawingml/2006/main" sz="2100" i="1">
                    <a:solidFill>
                      <a:srgbClr val="414040"/>
                    </a:solidFill>
                    <a:latin typeface="Cambria Math" panose="02040503050406030204" pitchFamily="18" charset="0"/>
                  </a:rPr>
                  <m:t>&lt;</m:t>
                </m:r>
                <m:r>
                  <a:rPr xmlns:a="http://schemas.openxmlformats.org/drawingml/2006/main" sz="2100" i="1">
                    <a:solidFill>
                      <a:srgbClr val="414040"/>
                    </a:solidFill>
                    <a:latin typeface="Cambria Math" panose="02040503050406030204" pitchFamily="18" charset="0"/>
                  </a:rPr>
                  <m:t>0</m:t>
                </m:r>
              </m:oMath>
            </a14:m>
          </a:p>
          <a:p>
            <a:pPr defTabSz="309625">
              <a:spcBef>
                <a:spcPts val="1200"/>
              </a:spcBef>
              <a:defRPr sz="1907"/>
            </a:pPr>
            <a:r>
              <a:t>The marginal product of capital per efficiency unit of labor is positive but declining. It is also assumed that,</a:t>
            </a:r>
          </a:p>
          <a:p>
            <a:pPr defTabSz="309625">
              <a:spcBef>
                <a:spcPts val="1200"/>
              </a:spcBef>
              <a:defRPr sz="1907"/>
            </a:pPr>
            <a:r>
              <a:t>                                                                             </a:t>
            </a:r>
            <a14:m>
              <m:oMath>
                <m:limLow>
                  <m:e>
                    <m:r>
                      <a:rPr xmlns:a="http://schemas.openxmlformats.org/drawingml/2006/main" sz="2100" i="1">
                        <a:solidFill>
                          <a:srgbClr val="414040"/>
                        </a:solidFill>
                        <a:latin typeface="Cambria Math" panose="02040503050406030204" pitchFamily="18" charset="0"/>
                      </a:rPr>
                      <m:t>lim</m:t>
                    </m:r>
                  </m:e>
                  <m:lim>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lim>
                </m:limLow>
                <m:sSup>
                  <m:e>
                    <m:r>
                      <a:rPr xmlns:a="http://schemas.openxmlformats.org/drawingml/2006/main" sz="2100" i="1">
                        <a:solidFill>
                          <a:srgbClr val="414040"/>
                        </a:solidFill>
                        <a:latin typeface="Cambria Math" panose="02040503050406030204" pitchFamily="18" charset="0"/>
                      </a:rPr>
                      <m:t>f</m:t>
                    </m:r>
                  </m:e>
                  <m:sup>
                    <m:r>
                      <a:rPr xmlns:a="http://schemas.openxmlformats.org/drawingml/2006/main" sz="2100" i="1">
                        <a:solidFill>
                          <a:srgbClr val="414040"/>
                        </a:solidFill>
                        <a:latin typeface="Cambria Math" panose="02040503050406030204" pitchFamily="18" charset="0"/>
                      </a:rPr>
                      <m:t>′</m:t>
                    </m:r>
                  </m:sup>
                </m:sSup>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r>
                  <m:rPr>
                    <m:sty m:val="p"/>
                  </m:rP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limLow>
                  <m:e>
                    <m:r>
                      <a:rPr xmlns:a="http://schemas.openxmlformats.org/drawingml/2006/main" sz="2100" i="1">
                        <a:solidFill>
                          <a:srgbClr val="414040"/>
                        </a:solidFill>
                        <a:latin typeface="Cambria Math" panose="02040503050406030204" pitchFamily="18" charset="0"/>
                      </a:rPr>
                      <m:t>lim</m:t>
                    </m:r>
                  </m:e>
                  <m:lim>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m:t>
                    </m:r>
                    <m:r>
                      <m:rPr>
                        <m:sty m:val="p"/>
                      </m:rPr>
                      <a:rPr xmlns:a="http://schemas.openxmlformats.org/drawingml/2006/main" sz="2100" i="1">
                        <a:solidFill>
                          <a:srgbClr val="414040"/>
                        </a:solidFill>
                        <a:latin typeface="Cambria Math" panose="02040503050406030204" pitchFamily="18" charset="0"/>
                      </a:rPr>
                      <m:t>∞</m:t>
                    </m:r>
                  </m:lim>
                </m:limLow>
                <m:sSup>
                  <m:e>
                    <m:r>
                      <a:rPr xmlns:a="http://schemas.openxmlformats.org/drawingml/2006/main" sz="2100" i="1">
                        <a:solidFill>
                          <a:srgbClr val="414040"/>
                        </a:solidFill>
                        <a:latin typeface="Cambria Math" panose="02040503050406030204" pitchFamily="18" charset="0"/>
                      </a:rPr>
                      <m:t>f</m:t>
                    </m:r>
                  </m:e>
                  <m:sup>
                    <m:r>
                      <a:rPr xmlns:a="http://schemas.openxmlformats.org/drawingml/2006/main" sz="2100" i="1">
                        <a:solidFill>
                          <a:srgbClr val="414040"/>
                        </a:solidFill>
                        <a:latin typeface="Cambria Math" panose="02040503050406030204" pitchFamily="18" charset="0"/>
                      </a:rPr>
                      <m:t>′</m:t>
                    </m:r>
                  </m:sup>
                </m:sSup>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oMath>
            </a14:m>
          </a:p>
          <a:p>
            <a:pPr defTabSz="309625">
              <a:spcBef>
                <a:spcPts val="1200"/>
              </a:spcBef>
              <a:defRPr sz="1907"/>
            </a:pPr>
            <a:r>
              <a:t>These final assumptions are called the </a:t>
            </a:r>
            <a:r>
              <a:rPr i="1"/>
              <a:t>Inada conditions</a:t>
            </a:r>
            <a:r>
              <a:t>. The Inada conditions ensure that the marginal product of capital is very high when capital intensity is low, and very low when capital intensity is high. These conditions are necessary and sufficient in order to prove the global uniqueness of the balanced growth path.</a:t>
            </a:r>
          </a:p>
        </p:txBody>
      </p:sp>
      <p:sp>
        <p:nvSpPr>
          <p:cNvPr id="168"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The Neoclassical Production Function"/>
          <p:cNvSpPr txBox="1"/>
          <p:nvPr>
            <p:ph type="title"/>
          </p:nvPr>
        </p:nvSpPr>
        <p:spPr>
          <a:prstGeom prst="rect">
            <a:avLst/>
          </a:prstGeom>
        </p:spPr>
        <p:txBody>
          <a:bodyPr/>
          <a:lstStyle>
            <a:lvl1pPr defTabSz="543305">
              <a:spcBef>
                <a:spcPts val="1400"/>
              </a:spcBef>
              <a:defRPr sz="6510"/>
            </a:lvl1pPr>
          </a:lstStyle>
          <a:p>
            <a:pPr/>
            <a:r>
              <a:t>The Neoclassical Production Function</a:t>
            </a:r>
          </a:p>
        </p:txBody>
      </p:sp>
      <p:sp>
        <p:nvSpPr>
          <p:cNvPr id="171" name="Slide Number"/>
          <p:cNvSpPr txBox="1"/>
          <p:nvPr>
            <p:ph type="sldNum" sz="quarter" idx="2"/>
          </p:nvPr>
        </p:nvSpPr>
        <p:spPr>
          <a:xfrm>
            <a:off x="125666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2" name="MathTypeEquation.pdf" descr="MathTypeEquation.pdf"/>
          <p:cNvPicPr>
            <a:picLocks noChangeAspect="1"/>
          </p:cNvPicPr>
          <p:nvPr/>
        </p:nvPicPr>
        <p:blipFill>
          <a:blip r:embed="rId2">
            <a:extLst/>
          </a:blip>
          <a:stretch>
            <a:fillRect/>
          </a:stretch>
        </p:blipFill>
        <p:spPr>
          <a:xfrm>
            <a:off x="6445250" y="4794250"/>
            <a:ext cx="114300" cy="165100"/>
          </a:xfrm>
          <a:prstGeom prst="rect">
            <a:avLst/>
          </a:prstGeom>
          <a:ln w="12700">
            <a:miter lim="400000"/>
          </a:ln>
        </p:spPr>
      </p:pic>
      <p:pic>
        <p:nvPicPr>
          <p:cNvPr id="173" name="Figure31.pdf" descr="Figure31.pdf"/>
          <p:cNvPicPr>
            <a:picLocks noChangeAspect="1"/>
          </p:cNvPicPr>
          <p:nvPr/>
        </p:nvPicPr>
        <p:blipFill>
          <a:blip r:embed="rId3">
            <a:extLst/>
          </a:blip>
          <a:stretch>
            <a:fillRect/>
          </a:stretch>
        </p:blipFill>
        <p:spPr>
          <a:xfrm>
            <a:off x="2173667" y="2324100"/>
            <a:ext cx="8657466" cy="670560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The Cobb-Douglas Production Function"/>
          <p:cNvSpPr txBox="1"/>
          <p:nvPr>
            <p:ph type="title"/>
          </p:nvPr>
        </p:nvSpPr>
        <p:spPr>
          <a:prstGeom prst="rect">
            <a:avLst/>
          </a:prstGeom>
        </p:spPr>
        <p:txBody>
          <a:bodyPr/>
          <a:lstStyle>
            <a:lvl1pPr defTabSz="508254">
              <a:spcBef>
                <a:spcPts val="1300"/>
              </a:spcBef>
              <a:defRPr sz="6090"/>
            </a:lvl1pPr>
          </a:lstStyle>
          <a:p>
            <a:pPr/>
            <a:r>
              <a:t>The Cobb-Douglas Production Function</a:t>
            </a:r>
          </a:p>
        </p:txBody>
      </p:sp>
      <p:sp>
        <p:nvSpPr>
          <p:cNvPr id="176" name="A particular production function which is often used in the theory of growth, but also more generally in macroeconomics, is the Cobb-Douglas production function. This, takes the form,…"/>
          <p:cNvSpPr txBox="1"/>
          <p:nvPr>
            <p:ph type="body" idx="1"/>
          </p:nvPr>
        </p:nvSpPr>
        <p:spPr>
          <a:prstGeom prst="rect">
            <a:avLst/>
          </a:prstGeom>
        </p:spPr>
        <p:txBody>
          <a:bodyPr/>
          <a:lstStyle/>
          <a:p>
            <a:pPr defTabSz="321310">
              <a:spcBef>
                <a:spcPts val="1300"/>
              </a:spcBef>
              <a:defRPr sz="1980"/>
            </a:pPr>
            <a:r>
              <a:t>A particular production function which is often used in the theory of growth, but also more generally in macroeconomics, is the </a:t>
            </a:r>
            <a:r>
              <a:rPr i="1"/>
              <a:t>Cobb-Douglas production function</a:t>
            </a:r>
            <a:r>
              <a:t>. This, takes the form,</a:t>
            </a:r>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F</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α</m:t>
                    </m:r>
                  </m:sup>
                </m:s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sup>
                </m:sSup>
              </m:oMath>
            </a14:m>
          </a:p>
          <a:p>
            <a:pPr defTabSz="321310">
              <a:spcBef>
                <a:spcPts val="1300"/>
              </a:spcBef>
              <a:defRPr sz="1980"/>
            </a:pPr>
            <a:r>
              <a:t>where, </a:t>
            </a:r>
            <a:r>
              <a:rPr i="1"/>
              <a:t>A &gt; 0</a:t>
            </a:r>
            <a:r>
              <a:t> and </a:t>
            </a:r>
            <a:r>
              <a:rPr i="1"/>
              <a:t>0&lt; α &lt;1</a:t>
            </a:r>
            <a:r>
              <a:t>. </a:t>
            </a:r>
            <a:r>
              <a:rPr i="1"/>
              <a:t>α</a:t>
            </a:r>
            <a:r>
              <a:t> is the elasticity of production with respect to capital and </a:t>
            </a:r>
            <a:r>
              <a:rPr i="1"/>
              <a:t>1-α</a:t>
            </a:r>
            <a:r>
              <a:t> is the corresponding elasticity with respect to labor.</a:t>
            </a:r>
          </a:p>
          <a:p>
            <a:pPr defTabSz="321310">
              <a:spcBef>
                <a:spcPts val="1300"/>
              </a:spcBef>
              <a:defRPr sz="1980"/>
            </a:pPr>
            <a:r>
              <a:t>The Cobb-Douglas production function in intensive form is given by,</a:t>
            </a:r>
          </a:p>
          <a:p>
            <a:pPr defTabSz="321310">
              <a:spcBef>
                <a:spcPts val="1300"/>
              </a:spcBef>
              <a:defRPr sz="1980"/>
            </a:pPr>
            <a:r>
              <a:t>                                                                        </a:t>
            </a:r>
            <a14:m>
              <m:oMath>
                <m:r>
                  <a:rPr xmlns:a="http://schemas.openxmlformats.org/drawingml/2006/main" sz="2200" i="1">
                    <a:solidFill>
                      <a:srgbClr val="414040"/>
                    </a:solidFill>
                    <a:latin typeface="Cambria Math" panose="02040503050406030204" pitchFamily="18" charset="0"/>
                  </a:rPr>
                  <m:t>y</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f</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sSup>
                  <m:e>
                    <m:r>
                      <a:rPr xmlns:a="http://schemas.openxmlformats.org/drawingml/2006/main" sz="2200" i="1">
                        <a:solidFill>
                          <a:srgbClr val="414040"/>
                        </a:solidFill>
                        <a:latin typeface="Cambria Math" panose="02040503050406030204" pitchFamily="18" charset="0"/>
                      </a:rPr>
                      <m:t>)</m:t>
                    </m:r>
                  </m:e>
                  <m:sup>
                    <m:r>
                      <a:rPr xmlns:a="http://schemas.openxmlformats.org/drawingml/2006/main" sz="2200" i="1">
                        <a:solidFill>
                          <a:srgbClr val="414040"/>
                        </a:solidFill>
                        <a:latin typeface="Cambria Math" panose="02040503050406030204" pitchFamily="18" charset="0"/>
                      </a:rPr>
                      <m:t>α</m:t>
                    </m:r>
                  </m:sup>
                </m:sSup>
              </m:oMath>
            </a14:m>
          </a:p>
          <a:p>
            <a:pPr defTabSz="321310">
              <a:spcBef>
                <a:spcPts val="1300"/>
              </a:spcBef>
              <a:defRPr sz="1980"/>
            </a:pPr>
            <a:r>
              <a:t>One can easily confirm that the Cobb-Douglas production function satisfies all the assumptions we have made about the neoclassical production function. The marginal product of capital and labor are positive and declining, and the Inada conditions are satisfied.</a:t>
            </a:r>
          </a:p>
          <a:p>
            <a:pPr defTabSz="321310">
              <a:spcBef>
                <a:spcPts val="1300"/>
              </a:spcBef>
              <a:defRPr sz="1980"/>
            </a:pPr>
            <a:r>
              <a:t>In addition, for the Cobb-Douglas production function, </a:t>
            </a:r>
            <a:r>
              <a:rPr i="1"/>
              <a:t>labor augmenting technical progress</a:t>
            </a:r>
            <a:r>
              <a:t> (Harrod neutral) does not differ from </a:t>
            </a:r>
            <a:r>
              <a:rPr i="1"/>
              <a:t>capital augmenting technical progress</a:t>
            </a:r>
            <a:r>
              <a:t>, or </a:t>
            </a:r>
            <a:r>
              <a:rPr i="1"/>
              <a:t>technical progress that augments both factors</a:t>
            </a:r>
            <a:r>
              <a:t> (Hicks neutral). The reason is that in the Cobb-Douglas production function the factors of production enter multiplicatively, and thus, it does not matter which of the factors of production is multiplied by technical progress.</a:t>
            </a:r>
          </a:p>
        </p:txBody>
      </p:sp>
      <p:sp>
        <p:nvSpPr>
          <p:cNvPr id="1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Exogenous Population Growth and Exogenous Technical Progress"/>
          <p:cNvSpPr txBox="1"/>
          <p:nvPr>
            <p:ph type="title"/>
          </p:nvPr>
        </p:nvSpPr>
        <p:spPr>
          <a:prstGeom prst="rect">
            <a:avLst/>
          </a:prstGeom>
        </p:spPr>
        <p:txBody>
          <a:bodyPr/>
          <a:lstStyle>
            <a:lvl1pPr defTabSz="321310">
              <a:spcBef>
                <a:spcPts val="800"/>
              </a:spcBef>
              <a:defRPr sz="3850"/>
            </a:lvl1pPr>
          </a:lstStyle>
          <a:p>
            <a:pPr/>
            <a:r>
              <a:t>Exogenous Population Growth and Exogenous Technical Progress</a:t>
            </a:r>
          </a:p>
        </p:txBody>
      </p:sp>
      <p:sp>
        <p:nvSpPr>
          <p:cNvPr id="180" name="We shall analyze the Solow model in continuous time, assuming that t is a continuous real variable where  .…"/>
          <p:cNvSpPr txBox="1"/>
          <p:nvPr>
            <p:ph type="body" idx="1"/>
          </p:nvPr>
        </p:nvSpPr>
        <p:spPr>
          <a:prstGeom prst="rect">
            <a:avLst/>
          </a:prstGeom>
        </p:spPr>
        <p:txBody>
          <a:bodyPr/>
          <a:lstStyle/>
          <a:p>
            <a:pPr defTabSz="303783">
              <a:spcBef>
                <a:spcPts val="1200"/>
              </a:spcBef>
              <a:defRPr sz="1871"/>
            </a:pPr>
            <a:r>
              <a:t>We shall analyze the Solow model in continuous time, assuming that </a:t>
            </a:r>
            <a:r>
              <a:rPr i="1"/>
              <a:t>t</a:t>
            </a:r>
            <a:r>
              <a:t> is a continuous real variable where </a:t>
            </a:r>
            <a14:m>
              <m:oMath>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r>
                  <m:rPr>
                    <m:sty m:val="p"/>
                  </m:rP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oMath>
            </a14:m>
            <a:r>
              <a:t>.</a:t>
            </a:r>
          </a:p>
          <a:p>
            <a:pPr defTabSz="303783">
              <a:spcBef>
                <a:spcPts val="1200"/>
              </a:spcBef>
              <a:defRPr sz="1871"/>
            </a:pPr>
            <a:r>
              <a:t>We shall assume that the number of employees is a constant fraction of total population, and grows continuously at a constant, exogenous, </a:t>
            </a:r>
            <a:r>
              <a:rPr i="1"/>
              <a:t>rate of population growth</a:t>
            </a:r>
            <a:r>
              <a:t> </a:t>
            </a:r>
            <a:r>
              <a:rPr i="1"/>
              <a:t>n</a:t>
            </a:r>
            <a:r>
              <a:t>. Thus, employment evolves over time according to,</a:t>
            </a:r>
          </a:p>
          <a:p>
            <a:pPr defTabSz="303783">
              <a:spcBef>
                <a:spcPts val="1200"/>
              </a:spcBef>
              <a:defRPr sz="1871"/>
            </a:pPr>
            <a:r>
              <a:t>                                                                                          </a:t>
            </a:r>
            <a14:m>
              <m:oMath>
                <m:r>
                  <a:rPr xmlns:a="http://schemas.openxmlformats.org/drawingml/2006/main" sz="2050" i="1">
                    <a:solidFill>
                      <a:srgbClr val="414040"/>
                    </a:solidFill>
                    <a:latin typeface="Cambria Math" panose="02040503050406030204" pitchFamily="18" charset="0"/>
                  </a:rPr>
                  <m:t>L</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L</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r>
                  <a:rPr xmlns:a="http://schemas.openxmlformats.org/drawingml/2006/main" sz="2050" i="1">
                    <a:solidFill>
                      <a:srgbClr val="414040"/>
                    </a:solidFill>
                    <a:latin typeface="Cambria Math" panose="02040503050406030204" pitchFamily="18" charset="0"/>
                  </a:rPr>
                  <m:t>)</m:t>
                </m:r>
                <m:sSup>
                  <m:e>
                    <m:r>
                      <a:rPr xmlns:a="http://schemas.openxmlformats.org/drawingml/2006/main" sz="2050" i="1">
                        <a:solidFill>
                          <a:srgbClr val="414040"/>
                        </a:solidFill>
                        <a:latin typeface="Cambria Math" panose="02040503050406030204" pitchFamily="18" charset="0"/>
                      </a:rPr>
                      <m:t>e</m:t>
                    </m:r>
                  </m:e>
                  <m:sup>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t</m:t>
                    </m:r>
                  </m:sup>
                </m:sSup>
              </m:oMath>
            </a14:m>
          </a:p>
          <a:p>
            <a:pPr defTabSz="303783">
              <a:spcBef>
                <a:spcPts val="1200"/>
              </a:spcBef>
              <a:defRPr sz="1871"/>
            </a:pPr>
            <a:r>
              <a:t>where </a:t>
            </a:r>
            <a:r>
              <a:rPr i="1"/>
              <a:t>L</a:t>
            </a:r>
            <a:r>
              <a:t>(0) is the number of employees at time 0, and </a:t>
            </a:r>
            <a:r>
              <a:rPr i="1"/>
              <a:t>e</a:t>
            </a:r>
            <a:r>
              <a:t> is the base of natural logarithms.</a:t>
            </a:r>
          </a:p>
          <a:p>
            <a:pPr defTabSz="303783">
              <a:spcBef>
                <a:spcPts val="1200"/>
              </a:spcBef>
              <a:defRPr sz="1871"/>
            </a:pPr>
            <a:r>
              <a:t>We shall also assume that the efficiency of labor also grows continuously at a constant, exogenous, </a:t>
            </a:r>
            <a:r>
              <a:rPr i="1"/>
              <a:t>rate of technical progress g</a:t>
            </a:r>
            <a:r>
              <a:t>.</a:t>
            </a:r>
          </a:p>
          <a:p>
            <a:pPr defTabSz="303783">
              <a:spcBef>
                <a:spcPts val="1200"/>
              </a:spcBef>
              <a:defRPr sz="1871"/>
            </a:pPr>
            <a:r>
              <a:t>                                                                                          </a:t>
            </a:r>
            <a14:m>
              <m:oMath>
                <m:r>
                  <a:rPr xmlns:a="http://schemas.openxmlformats.org/drawingml/2006/main" sz="2050" i="1">
                    <a:solidFill>
                      <a:srgbClr val="414040"/>
                    </a:solidFill>
                    <a:latin typeface="Cambria Math" panose="02040503050406030204" pitchFamily="18" charset="0"/>
                  </a:rPr>
                  <m:t>h</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h</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r>
                  <a:rPr xmlns:a="http://schemas.openxmlformats.org/drawingml/2006/main" sz="2050" i="1">
                    <a:solidFill>
                      <a:srgbClr val="414040"/>
                    </a:solidFill>
                    <a:latin typeface="Cambria Math" panose="02040503050406030204" pitchFamily="18" charset="0"/>
                  </a:rPr>
                  <m:t>)</m:t>
                </m:r>
                <m:sSup>
                  <m:e>
                    <m:r>
                      <a:rPr xmlns:a="http://schemas.openxmlformats.org/drawingml/2006/main" sz="2050" i="1">
                        <a:solidFill>
                          <a:srgbClr val="414040"/>
                        </a:solidFill>
                        <a:latin typeface="Cambria Math" panose="02040503050406030204" pitchFamily="18" charset="0"/>
                      </a:rPr>
                      <m:t>e</m:t>
                    </m:r>
                  </m:e>
                  <m:sup>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t</m:t>
                    </m:r>
                  </m:sup>
                </m:sSup>
              </m:oMath>
            </a14:m>
          </a:p>
          <a:p>
            <a:pPr defTabSz="303783">
              <a:spcBef>
                <a:spcPts val="1200"/>
              </a:spcBef>
              <a:defRPr sz="1871"/>
            </a:pPr>
            <a:r>
              <a:t>where </a:t>
            </a:r>
            <a:r>
              <a:rPr i="1"/>
              <a:t>h</a:t>
            </a:r>
            <a:r>
              <a:t>(0) is the efficiency of labor at time 0.</a:t>
            </a:r>
          </a:p>
          <a:p>
            <a:pPr defTabSz="303783">
              <a:spcBef>
                <a:spcPts val="1200"/>
              </a:spcBef>
              <a:defRPr sz="1871"/>
            </a:pPr>
            <a:r>
              <a:t>It follows that,</a:t>
            </a:r>
          </a:p>
          <a:p>
            <a:pPr defTabSz="303783">
              <a:spcBef>
                <a:spcPts val="1200"/>
              </a:spcBef>
              <a:defRPr sz="1871"/>
            </a:pPr>
            <a:r>
              <a:t>                                                      </a:t>
            </a:r>
            <a14:m>
              <m:oMath>
                <m:limUpp>
                  <m:e>
                    <m:r>
                      <a:rPr xmlns:a="http://schemas.openxmlformats.org/drawingml/2006/main" sz="2050" i="1">
                        <a:solidFill>
                          <a:srgbClr val="414040"/>
                        </a:solidFill>
                        <a:latin typeface="Cambria Math" panose="02040503050406030204" pitchFamily="18" charset="0"/>
                      </a:rPr>
                      <m:t>L</m:t>
                    </m:r>
                  </m:e>
                  <m:lim>
                    <m:r>
                      <a:rPr xmlns:a="http://schemas.openxmlformats.org/drawingml/2006/main" sz="2050" i="1">
                        <a:solidFill>
                          <a:srgbClr val="414040"/>
                        </a:solidFill>
                        <a:latin typeface="Cambria Math" panose="02040503050406030204" pitchFamily="18" charset="0"/>
                      </a:rPr>
                      <m:t>·</m:t>
                    </m:r>
                  </m:lim>
                </m:limUp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d</m:t>
                    </m:r>
                    <m:r>
                      <a:rPr xmlns:a="http://schemas.openxmlformats.org/drawingml/2006/main" sz="2050" i="1">
                        <a:solidFill>
                          <a:srgbClr val="414040"/>
                        </a:solidFill>
                        <a:latin typeface="Cambria Math" panose="02040503050406030204" pitchFamily="18" charset="0"/>
                      </a:rPr>
                      <m:t>L</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num>
                  <m:den>
                    <m:r>
                      <a:rPr xmlns:a="http://schemas.openxmlformats.org/drawingml/2006/main" sz="2050" i="1">
                        <a:solidFill>
                          <a:srgbClr val="414040"/>
                        </a:solidFill>
                        <a:latin typeface="Cambria Math" panose="02040503050406030204" pitchFamily="18" charset="0"/>
                      </a:rPr>
                      <m:t>d</m:t>
                    </m:r>
                    <m:r>
                      <a:rPr xmlns:a="http://schemas.openxmlformats.org/drawingml/2006/main" sz="2050" i="1">
                        <a:solidFill>
                          <a:srgbClr val="414040"/>
                        </a:solidFill>
                        <a:latin typeface="Cambria Math" panose="02040503050406030204" pitchFamily="18" charset="0"/>
                      </a:rPr>
                      <m:t>t</m:t>
                    </m:r>
                  </m:den>
                </m:f>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L</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oMath>
            </a14:m>
            <a:r>
              <a:t>                      </a:t>
            </a:r>
            <a14:m>
              <m:oMath>
                <m:limUpp>
                  <m:e>
                    <m:r>
                      <a:rPr xmlns:a="http://schemas.openxmlformats.org/drawingml/2006/main" sz="2050" i="1">
                        <a:solidFill>
                          <a:srgbClr val="414040"/>
                        </a:solidFill>
                        <a:latin typeface="Cambria Math" panose="02040503050406030204" pitchFamily="18" charset="0"/>
                      </a:rPr>
                      <m:t>h</m:t>
                    </m:r>
                  </m:e>
                  <m:lim>
                    <m:r>
                      <a:rPr xmlns:a="http://schemas.openxmlformats.org/drawingml/2006/main" sz="2050" i="1">
                        <a:solidFill>
                          <a:srgbClr val="414040"/>
                        </a:solidFill>
                        <a:latin typeface="Cambria Math" panose="02040503050406030204" pitchFamily="18" charset="0"/>
                      </a:rPr>
                      <m:t>·</m:t>
                    </m:r>
                  </m:lim>
                </m:limUp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d</m:t>
                    </m:r>
                    <m:r>
                      <a:rPr xmlns:a="http://schemas.openxmlformats.org/drawingml/2006/main" sz="2050" i="1">
                        <a:solidFill>
                          <a:srgbClr val="414040"/>
                        </a:solidFill>
                        <a:latin typeface="Cambria Math" panose="02040503050406030204" pitchFamily="18" charset="0"/>
                      </a:rPr>
                      <m:t>h</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num>
                  <m:den>
                    <m:r>
                      <a:rPr xmlns:a="http://schemas.openxmlformats.org/drawingml/2006/main" sz="2050" i="1">
                        <a:solidFill>
                          <a:srgbClr val="414040"/>
                        </a:solidFill>
                        <a:latin typeface="Cambria Math" panose="02040503050406030204" pitchFamily="18" charset="0"/>
                      </a:rPr>
                      <m:t>d</m:t>
                    </m:r>
                    <m:r>
                      <a:rPr xmlns:a="http://schemas.openxmlformats.org/drawingml/2006/main" sz="2050" i="1">
                        <a:solidFill>
                          <a:srgbClr val="414040"/>
                        </a:solidFill>
                        <a:latin typeface="Cambria Math" panose="02040503050406030204" pitchFamily="18" charset="0"/>
                      </a:rPr>
                      <m:t>t</m:t>
                    </m:r>
                  </m:den>
                </m:f>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h</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oMath>
            </a14:m>
            <a:r>
              <a:t>. </a:t>
            </a:r>
          </a:p>
          <a:p>
            <a:pPr defTabSz="303783">
              <a:spcBef>
                <a:spcPts val="1200"/>
              </a:spcBef>
              <a:defRPr sz="1871"/>
            </a:pPr>
            <a:r>
              <a:t>A dot on top of a variable denotes its first derivative with respect to time, i.e., its change over time. </a:t>
            </a:r>
          </a:p>
        </p:txBody>
      </p:sp>
      <p:sp>
        <p:nvSpPr>
          <p:cNvPr id="181" name="Slide Number"/>
          <p:cNvSpPr txBox="1"/>
          <p:nvPr>
            <p:ph type="sldNum" sz="quarter" idx="2"/>
          </p:nvPr>
        </p:nvSpPr>
        <p:spPr>
          <a:xfrm>
            <a:off x="125157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The Savings Function and the Accumulation Process"/>
          <p:cNvSpPr txBox="1"/>
          <p:nvPr>
            <p:ph type="title"/>
          </p:nvPr>
        </p:nvSpPr>
        <p:spPr>
          <a:prstGeom prst="rect">
            <a:avLst/>
          </a:prstGeom>
        </p:spPr>
        <p:txBody>
          <a:bodyPr/>
          <a:lstStyle>
            <a:lvl1pPr defTabSz="397256">
              <a:spcBef>
                <a:spcPts val="1000"/>
              </a:spcBef>
              <a:defRPr sz="4760"/>
            </a:lvl1pPr>
          </a:lstStyle>
          <a:p>
            <a:pPr/>
            <a:r>
              <a:t>The Savings Function and the Accumulation Process</a:t>
            </a:r>
          </a:p>
        </p:txBody>
      </p:sp>
      <p:sp>
        <p:nvSpPr>
          <p:cNvPr id="184" name="The output produced accrues to households as income, which is either consumed or saved. In the Solow model, the share of income which is saved and invested in any instant is assumed to be an exogenous parameter, denoted by s. Aggregate consumption   is t"/>
          <p:cNvSpPr txBox="1"/>
          <p:nvPr>
            <p:ph type="body" idx="1"/>
          </p:nvPr>
        </p:nvSpPr>
        <p:spPr>
          <a:prstGeom prst="rect">
            <a:avLst/>
          </a:prstGeom>
        </p:spPr>
        <p:txBody>
          <a:bodyPr/>
          <a:lstStyle/>
          <a:p>
            <a:pPr defTabSz="245363">
              <a:spcBef>
                <a:spcPts val="1000"/>
              </a:spcBef>
              <a:defRPr sz="1512"/>
            </a:pPr>
            <a:r>
              <a:t>The output produced accrues to households as income, which is either consumed or saved. In the Solow model, the share of income which is saved and invested in any instant is assumed to be an exogenous parameter, denoted by </a:t>
            </a:r>
            <a:r>
              <a:rPr i="1"/>
              <a:t>s</a:t>
            </a:r>
            <a:r>
              <a:t>. Aggregate consumption </a:t>
            </a:r>
            <a14:m>
              <m:oMath>
                <m:r>
                  <a:rPr xmlns:a="http://schemas.openxmlformats.org/drawingml/2006/main" sz="1800" i="1">
                    <a:solidFill>
                      <a:srgbClr val="414040"/>
                    </a:solidFill>
                    <a:latin typeface="Cambria Math" panose="02040503050406030204" pitchFamily="18" charset="0"/>
                  </a:rPr>
                  <m:t>C</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r>
              <a:t> is thus given by,</a:t>
            </a:r>
          </a:p>
          <a:p>
            <a:pPr defTabSz="245363">
              <a:spcBef>
                <a:spcPts val="1000"/>
              </a:spcBef>
              <a:defRPr sz="1512"/>
            </a:pPr>
            <a:r>
              <a:t>                                                                                                </a:t>
            </a:r>
            <a14:m>
              <m:oMath>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The demand for total output consists of consumption plus gross investment </a:t>
            </a:r>
            <a14:m>
              <m:oMath>
                <m:r>
                  <a:rPr xmlns:a="http://schemas.openxmlformats.org/drawingml/2006/main" sz="1750" i="1">
                    <a:solidFill>
                      <a:srgbClr val="414040"/>
                    </a:solidFill>
                    <a:latin typeface="Cambria Math" panose="02040503050406030204" pitchFamily="18" charset="0"/>
                  </a:rPr>
                  <m:t>I</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a:t>
            </a:r>
          </a:p>
          <a:p>
            <a:pPr defTabSz="245363">
              <a:spcBef>
                <a:spcPts val="1000"/>
              </a:spcBef>
              <a:defRPr sz="1512"/>
            </a:pPr>
            <a:r>
              <a:t>                                                                         </a:t>
            </a:r>
            <a14:m>
              <m:oMath>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I</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limUpp>
                  <m:e>
                    <m:r>
                      <a:rPr xmlns:a="http://schemas.openxmlformats.org/drawingml/2006/main" sz="1700" i="1">
                        <a:solidFill>
                          <a:srgbClr val="414040"/>
                        </a:solidFill>
                        <a:latin typeface="Cambria Math" panose="02040503050406030204" pitchFamily="18" charset="0"/>
                      </a:rPr>
                      <m:t>K</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Gross investment consists of additions to the capital stock </a:t>
            </a:r>
            <a14:m>
              <m:oMath>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plus replacement investment, </a:t>
            </a:r>
            <a14:m>
              <m:oMath>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a:t>
            </a:r>
            <a14:m>
              <m:oMath>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&gt;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&gt;</m:t>
                </m:r>
                <m:r>
                  <a:rPr xmlns:a="http://schemas.openxmlformats.org/drawingml/2006/main" sz="1700" i="1">
                    <a:solidFill>
                      <a:srgbClr val="414040"/>
                    </a:solidFill>
                    <a:latin typeface="Cambria Math" panose="02040503050406030204" pitchFamily="18" charset="0"/>
                  </a:rPr>
                  <m:t>0</m:t>
                </m:r>
              </m:oMath>
            </a14:m>
            <a:r>
              <a:t> is the depreciation rate of the capital stock, assumed exogenous.</a:t>
            </a:r>
          </a:p>
          <a:p>
            <a:pPr defTabSz="245363">
              <a:spcBef>
                <a:spcPts val="1000"/>
              </a:spcBef>
              <a:defRPr sz="1512"/>
            </a:pPr>
            <a:r>
              <a:t>Solving for the change in the capital stock we get,</a:t>
            </a:r>
          </a:p>
          <a:p>
            <a:pPr defTabSz="245363">
              <a:spcBef>
                <a:spcPts val="1000"/>
              </a:spcBef>
              <a:defRPr sz="1512"/>
            </a:pPr>
            <a:r>
              <a:t>                                                                                                </a:t>
            </a:r>
            <a14:m>
              <m:oMath>
                <m:limUpp>
                  <m:e>
                    <m:r>
                      <a:rPr xmlns:a="http://schemas.openxmlformats.org/drawingml/2006/main" sz="1700" i="1">
                        <a:solidFill>
                          <a:srgbClr val="414040"/>
                        </a:solidFill>
                        <a:latin typeface="Cambria Math" panose="02040503050406030204" pitchFamily="18" charset="0"/>
                      </a:rPr>
                      <m:t>K</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The accumulation of capital is determined by the difference between savings and replacement investment. To the extent that savings is higher than replacement investment, the capital stock grows over time. If savings is lower than replacement investment, the capital stock is reduced over time.</a:t>
            </a:r>
          </a:p>
          <a:p>
            <a:pPr defTabSz="245363">
              <a:spcBef>
                <a:spcPts val="1000"/>
              </a:spcBef>
              <a:defRPr sz="1512"/>
            </a:pPr>
            <a:r>
              <a:t>Dividing through by </a:t>
            </a:r>
            <a14:m>
              <m:oMath>
                <m: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L</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taking into account that </a:t>
            </a:r>
            <a:r>
              <a:rPr i="1"/>
              <a:t>L</a:t>
            </a:r>
            <a:r>
              <a:t> grows at a rate </a:t>
            </a:r>
            <a:r>
              <a:rPr i="1"/>
              <a:t>n</a:t>
            </a:r>
            <a:r>
              <a:t>, and </a:t>
            </a:r>
            <a:r>
              <a:rPr i="1"/>
              <a:t>h</a:t>
            </a:r>
            <a:r>
              <a:t> grows at a rate </a:t>
            </a:r>
            <a:r>
              <a:rPr i="1"/>
              <a:t>g</a:t>
            </a:r>
            <a:r>
              <a:t>, and using the production function, we get,</a:t>
            </a:r>
          </a:p>
          <a:p>
            <a:pPr defTabSz="245363">
              <a:spcBef>
                <a:spcPts val="1000"/>
              </a:spcBef>
              <a:defRPr sz="1512"/>
            </a:pPr>
            <a:r>
              <a:t>                                                                                          </a:t>
            </a:r>
            <a14:m>
              <m:oMath>
                <m:limUpp>
                  <m:e>
                    <m:r>
                      <a:rPr xmlns:a="http://schemas.openxmlformats.org/drawingml/2006/main" sz="1700" i="1">
                        <a:solidFill>
                          <a:srgbClr val="414040"/>
                        </a:solidFill>
                        <a:latin typeface="Cambria Math" panose="02040503050406030204" pitchFamily="18" charset="0"/>
                      </a:rPr>
                      <m:t>k</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r>
              <a:t> </a:t>
            </a:r>
          </a:p>
          <a:p>
            <a:pPr defTabSz="245363">
              <a:spcBef>
                <a:spcPts val="1000"/>
              </a:spcBef>
              <a:defRPr sz="1512"/>
            </a:pPr>
            <a:r>
              <a:t>Since </a:t>
            </a:r>
            <a14:m>
              <m:oMath>
                <m:r>
                  <a:rPr xmlns:a="http://schemas.openxmlformats.org/drawingml/2006/main" sz="1750" i="1">
                    <a:solidFill>
                      <a:srgbClr val="414040"/>
                    </a:solidFill>
                    <a:latin typeface="Cambria Math" panose="02040503050406030204" pitchFamily="18" charset="0"/>
                  </a:rPr>
                  <m:t>y</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oMath>
            </a14:m>
            <a:r>
              <a:t>, this implies that,</a:t>
            </a:r>
          </a:p>
          <a:p>
            <a:pPr defTabSz="245363">
              <a:spcBef>
                <a:spcPts val="1000"/>
              </a:spcBef>
              <a:defRPr sz="1512"/>
            </a:pPr>
            <a:r>
              <a:t>                                                                                    </a:t>
            </a:r>
            <a14:m>
              <m:oMath>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245363">
              <a:spcBef>
                <a:spcPts val="1000"/>
              </a:spcBef>
              <a:defRPr sz="1512"/>
            </a:pPr>
            <a:r>
              <a:t>This is the key equation determining the accumulation of capital per efficiency unit of labor in the Solow model.</a:t>
            </a:r>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he Accumulation Equation of the Solow Model"/>
          <p:cNvSpPr txBox="1"/>
          <p:nvPr>
            <p:ph type="title"/>
          </p:nvPr>
        </p:nvSpPr>
        <p:spPr>
          <a:prstGeom prst="rect">
            <a:avLst/>
          </a:prstGeom>
        </p:spPr>
        <p:txBody>
          <a:bodyPr/>
          <a:lstStyle>
            <a:lvl1pPr defTabSz="432308">
              <a:spcBef>
                <a:spcPts val="1100"/>
              </a:spcBef>
              <a:defRPr sz="5180"/>
            </a:lvl1pPr>
          </a:lstStyle>
          <a:p>
            <a:pPr/>
            <a:r>
              <a:t>The Accumulation Equation of the Solow Model</a:t>
            </a:r>
          </a:p>
        </p:txBody>
      </p:sp>
      <p:sp>
        <p:nvSpPr>
          <p:cNvPr id="188" name="The accumulation equation in the Solow model is a non-linear differential equation determining the accumulation of capital per efficiency unit of labor.…"/>
          <p:cNvSpPr txBox="1"/>
          <p:nvPr>
            <p:ph type="body" idx="1"/>
          </p:nvPr>
        </p:nvSpPr>
        <p:spPr>
          <a:prstGeom prst="rect">
            <a:avLst/>
          </a:prstGeom>
        </p:spPr>
        <p:txBody>
          <a:bodyPr/>
          <a:lstStyle/>
          <a:p>
            <a:pPr defTabSz="321310">
              <a:spcBef>
                <a:spcPts val="1300"/>
              </a:spcBef>
              <a:defRPr sz="1980"/>
            </a:pPr>
            <a:r>
              <a:t>The accumulation equation in the Solow model is a non-linear differential equation determining the accumulation of capital per efficiency unit of labor.</a:t>
            </a:r>
          </a:p>
          <a:p>
            <a:pPr defTabSz="321310">
              <a:spcBef>
                <a:spcPts val="1300"/>
              </a:spcBef>
              <a:defRPr sz="1980"/>
            </a:pPr>
            <a:r>
              <a:t>                                                                     </a:t>
            </a:r>
            <a14:m>
              <m:oMath>
                <m:limUpp>
                  <m:e>
                    <m:r>
                      <a:rPr xmlns:a="http://schemas.openxmlformats.org/drawingml/2006/main" sz="2200" i="1">
                        <a:solidFill>
                          <a:srgbClr val="414040"/>
                        </a:solidFill>
                        <a:latin typeface="Cambria Math" panose="02040503050406030204" pitchFamily="18" charset="0"/>
                      </a:rPr>
                      <m:t>k</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s</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f</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n</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p>
          <a:p>
            <a:pPr defTabSz="321310">
              <a:spcBef>
                <a:spcPts val="1300"/>
              </a:spcBef>
              <a:defRPr sz="1980"/>
            </a:pPr>
            <a:r>
              <a:t>It suggests that the change of capital per efficiency unit of labor over time is determined by the difference of two terms that both depend on the level of capital per efficiency unit of labor. </a:t>
            </a:r>
          </a:p>
          <a:p>
            <a:pPr defTabSz="321310">
              <a:spcBef>
                <a:spcPts val="1300"/>
              </a:spcBef>
              <a:defRPr sz="1980"/>
            </a:pPr>
            <a:r>
              <a:t>The first term is </a:t>
            </a:r>
            <a:r>
              <a:rPr i="1"/>
              <a:t>current savings and investment</a:t>
            </a:r>
            <a:r>
              <a:t> per efficiency unit of labor, i.e </a:t>
            </a:r>
            <a14:m>
              <m:oMath>
                <m:r>
                  <a:rPr xmlns:a="http://schemas.openxmlformats.org/drawingml/2006/main" sz="2350" i="1">
                    <a:solidFill>
                      <a:srgbClr val="414040"/>
                    </a:solidFill>
                    <a:latin typeface="Cambria Math" panose="02040503050406030204" pitchFamily="18" charset="0"/>
                  </a:rPr>
                  <m:t>s</m:t>
                </m:r>
                <m:r>
                  <a:rPr xmlns:a="http://schemas.openxmlformats.org/drawingml/2006/main" sz="2350" i="1">
                    <a:solidFill>
                      <a:srgbClr val="414040"/>
                    </a:solidFill>
                    <a:latin typeface="Cambria Math" panose="02040503050406030204" pitchFamily="18" charset="0"/>
                  </a:rPr>
                  <m:t>A</m:t>
                </m:r>
                <m:r>
                  <a:rPr xmlns:a="http://schemas.openxmlformats.org/drawingml/2006/main" sz="2350" i="1">
                    <a:solidFill>
                      <a:srgbClr val="414040"/>
                    </a:solidFill>
                    <a:latin typeface="Cambria Math" panose="02040503050406030204" pitchFamily="18" charset="0"/>
                  </a:rPr>
                  <m:t>f</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k</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oMath>
            </a14:m>
            <a:r>
              <a:t>.</a:t>
            </a:r>
          </a:p>
          <a:p>
            <a:pPr defTabSz="321310">
              <a:spcBef>
                <a:spcPts val="1300"/>
              </a:spcBef>
              <a:defRPr sz="1980"/>
            </a:pPr>
            <a:r>
              <a:t>The second term is </a:t>
            </a:r>
            <a:r>
              <a:rPr i="1"/>
              <a:t>steady state investment</a:t>
            </a:r>
            <a:r>
              <a:t> per efficiency unit of labor. Steady state, or long run equilibrium, investment is defined as the investment rate that keeps capital per efficiency unit of labor constant. Given that the aggregate labor force, in efficiency terms, is increasing at an exogenous rate </a:t>
            </a:r>
            <a:r>
              <a:rPr i="1"/>
              <a:t>n+g</a:t>
            </a:r>
            <a:r>
              <a:t>, and that a fraction </a:t>
            </a:r>
            <a:r>
              <a:rPr i="1"/>
              <a:t>δ</a:t>
            </a:r>
            <a:r>
              <a:t> of the capital stock needs to be replaced at every instant, due to depreciation, the investment that is required to keep the capital stock per efficiency unit of labor constant is given by </a:t>
            </a:r>
            <a14:m>
              <m:oMath>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n</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r>
              <a:t>.</a:t>
            </a:r>
          </a:p>
          <a:p>
            <a:pPr defTabSz="321310">
              <a:spcBef>
                <a:spcPts val="1300"/>
              </a:spcBef>
              <a:defRPr sz="1980"/>
            </a:pPr>
            <a:r>
              <a:t>Steady state capital per efficiency unit of labor is thus determined by the condition that,</a:t>
            </a:r>
          </a:p>
          <a:p>
            <a:pPr defTabSz="321310">
              <a:spcBef>
                <a:spcPts val="1300"/>
              </a:spcBef>
              <a:defRPr sz="1980"/>
            </a:pPr>
            <a:r>
              <a:t>                                                          </a:t>
            </a:r>
            <a14:m>
              <m:oMath>
                <m:limUpp>
                  <m:e>
                    <m:r>
                      <a:rPr xmlns:a="http://schemas.openxmlformats.org/drawingml/2006/main" sz="2200" i="1">
                        <a:solidFill>
                          <a:srgbClr val="414040"/>
                        </a:solidFill>
                        <a:latin typeface="Cambria Math" panose="02040503050406030204" pitchFamily="18" charset="0"/>
                      </a:rPr>
                      <m:t>k</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0,</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s</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f</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n</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p>
          <a:p>
            <a:pPr defTabSz="321310">
              <a:spcBef>
                <a:spcPts val="1300"/>
              </a:spcBef>
              <a:defRPr sz="1980"/>
            </a:pPr>
            <a:r>
              <a:t>We shall denote the capital stock that satisfies this condition as </a:t>
            </a:r>
            <a:r>
              <a:rPr i="1"/>
              <a:t>k*, </a:t>
            </a:r>
            <a:r>
              <a:t>the steady state or balanced growth capital stock.</a:t>
            </a:r>
          </a:p>
        </p:txBody>
      </p:sp>
      <p:sp>
        <p:nvSpPr>
          <p:cNvPr id="1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Properties of the Steady State or Balanced Growth Path"/>
          <p:cNvSpPr txBox="1"/>
          <p:nvPr>
            <p:ph type="title"/>
          </p:nvPr>
        </p:nvSpPr>
        <p:spPr>
          <a:prstGeom prst="rect">
            <a:avLst/>
          </a:prstGeom>
        </p:spPr>
        <p:txBody>
          <a:bodyPr/>
          <a:lstStyle>
            <a:lvl1pPr defTabSz="379729">
              <a:spcBef>
                <a:spcPts val="1000"/>
              </a:spcBef>
              <a:defRPr sz="4550"/>
            </a:lvl1pPr>
          </a:lstStyle>
          <a:p>
            <a:pPr/>
            <a:r>
              <a:t>Properties of the Steady State or Balanced Growth Path</a:t>
            </a:r>
          </a:p>
        </p:txBody>
      </p:sp>
      <p:sp>
        <p:nvSpPr>
          <p:cNvPr id="192" name="The steady state, or balanced growth path, capital stock per efficiency unit of labor   is determined by the condition that savings and investment are equal to steady state investment  .…"/>
          <p:cNvSpPr txBox="1"/>
          <p:nvPr>
            <p:ph type="body" idx="1"/>
          </p:nvPr>
        </p:nvSpPr>
        <p:spPr>
          <a:prstGeom prst="rect">
            <a:avLst/>
          </a:prstGeom>
        </p:spPr>
        <p:txBody>
          <a:bodyPr/>
          <a:lstStyle/>
          <a:p>
            <a:pPr defTabSz="338835">
              <a:spcBef>
                <a:spcPts val="1300"/>
              </a:spcBef>
              <a:defRPr sz="2088"/>
            </a:pPr>
            <a:r>
              <a:t>The steady state, or balanced growth path, capital stock per efficiency unit of labor </a:t>
            </a:r>
            <a14:m>
              <m:oMath>
                <m:sSup>
                  <m:e>
                    <m:r>
                      <a:rPr xmlns:a="http://schemas.openxmlformats.org/drawingml/2006/main" sz="2500" i="1">
                        <a:solidFill>
                          <a:srgbClr val="414040"/>
                        </a:solidFill>
                        <a:latin typeface="Cambria Math" panose="02040503050406030204" pitchFamily="18" charset="0"/>
                      </a:rPr>
                      <m:t>k</m:t>
                    </m:r>
                  </m:e>
                  <m:sup>
                    <m:r>
                      <a:rPr xmlns:a="http://schemas.openxmlformats.org/drawingml/2006/main" sz="2500" i="1">
                        <a:solidFill>
                          <a:srgbClr val="414040"/>
                        </a:solidFill>
                        <a:latin typeface="Cambria Math" panose="02040503050406030204" pitchFamily="18" charset="0"/>
                      </a:rPr>
                      <m:t>*</m:t>
                    </m:r>
                  </m:sup>
                </m:sSup>
              </m:oMath>
            </a14:m>
            <a:r>
              <a:rPr i="1"/>
              <a:t> </a:t>
            </a:r>
            <a:r>
              <a:t>is determined by the condition that savings and investment are equal to steady state investment </a:t>
            </a:r>
            <a14:m>
              <m:oMath>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n</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g</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δ</m:t>
                </m:r>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k</m:t>
                    </m:r>
                  </m:e>
                  <m:sup>
                    <m:r>
                      <a:rPr xmlns:a="http://schemas.openxmlformats.org/drawingml/2006/main" sz="2350" i="1">
                        <a:solidFill>
                          <a:srgbClr val="414040"/>
                        </a:solidFill>
                        <a:latin typeface="Cambria Math" panose="02040503050406030204" pitchFamily="18" charset="0"/>
                      </a:rPr>
                      <m:t>*</m:t>
                    </m:r>
                  </m:sup>
                </m:sSup>
              </m:oMath>
            </a14:m>
            <a:r>
              <a:t>.</a:t>
            </a:r>
          </a:p>
          <a:p>
            <a:pPr defTabSz="338835">
              <a:spcBef>
                <a:spcPts val="1300"/>
              </a:spcBef>
              <a:defRPr sz="2088"/>
            </a:pPr>
            <a:r>
              <a:t>                                                                   </a:t>
            </a:r>
            <a14:m>
              <m:oMath>
                <m:r>
                  <a:rPr xmlns:a="http://schemas.openxmlformats.org/drawingml/2006/main" sz="2350" i="1">
                    <a:solidFill>
                      <a:srgbClr val="414040"/>
                    </a:solidFill>
                    <a:latin typeface="Cambria Math" panose="02040503050406030204" pitchFamily="18" charset="0"/>
                  </a:rPr>
                  <m:t>s</m:t>
                </m:r>
                <m:r>
                  <a:rPr xmlns:a="http://schemas.openxmlformats.org/drawingml/2006/main" sz="2350" i="1">
                    <a:solidFill>
                      <a:srgbClr val="414040"/>
                    </a:solidFill>
                    <a:latin typeface="Cambria Math" panose="02040503050406030204" pitchFamily="18" charset="0"/>
                  </a:rPr>
                  <m:t>A</m:t>
                </m:r>
                <m:r>
                  <a:rPr xmlns:a="http://schemas.openxmlformats.org/drawingml/2006/main" sz="2350" i="1">
                    <a:solidFill>
                      <a:srgbClr val="414040"/>
                    </a:solidFill>
                    <a:latin typeface="Cambria Math" panose="02040503050406030204" pitchFamily="18" charset="0"/>
                  </a:rPr>
                  <m:t>f</m:t>
                </m:r>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k</m:t>
                    </m:r>
                  </m:e>
                  <m:sup>
                    <m:r>
                      <a:rPr xmlns:a="http://schemas.openxmlformats.org/drawingml/2006/main" sz="2350" i="1">
                        <a:solidFill>
                          <a:srgbClr val="414040"/>
                        </a:solidFill>
                        <a:latin typeface="Cambria Math" panose="02040503050406030204" pitchFamily="18" charset="0"/>
                      </a:rPr>
                      <m:t>*</m:t>
                    </m:r>
                  </m:sup>
                </m:sSup>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n</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g</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δ</m:t>
                </m:r>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k</m:t>
                    </m:r>
                  </m:e>
                  <m:sup>
                    <m:r>
                      <a:rPr xmlns:a="http://schemas.openxmlformats.org/drawingml/2006/main" sz="2350" i="1">
                        <a:solidFill>
                          <a:srgbClr val="414040"/>
                        </a:solidFill>
                        <a:latin typeface="Cambria Math" panose="02040503050406030204" pitchFamily="18" charset="0"/>
                      </a:rPr>
                      <m:t>*</m:t>
                    </m:r>
                  </m:sup>
                </m:sSup>
              </m:oMath>
            </a14:m>
          </a:p>
          <a:p>
            <a:pPr defTabSz="338835">
              <a:spcBef>
                <a:spcPts val="1300"/>
              </a:spcBef>
              <a:defRPr sz="2088"/>
            </a:pPr>
            <a:r>
              <a:t>All other steady state variables in this model depend on </a:t>
            </a:r>
            <a14:m>
              <m:oMath>
                <m:sSup>
                  <m:e>
                    <m:r>
                      <a:rPr xmlns:a="http://schemas.openxmlformats.org/drawingml/2006/main" sz="2500" i="1">
                        <a:solidFill>
                          <a:srgbClr val="414040"/>
                        </a:solidFill>
                        <a:latin typeface="Cambria Math" panose="02040503050406030204" pitchFamily="18" charset="0"/>
                      </a:rPr>
                      <m:t>k</m:t>
                    </m:r>
                  </m:e>
                  <m:sup>
                    <m:r>
                      <a:rPr xmlns:a="http://schemas.openxmlformats.org/drawingml/2006/main" sz="2500" i="1">
                        <a:solidFill>
                          <a:srgbClr val="414040"/>
                        </a:solidFill>
                        <a:latin typeface="Cambria Math" panose="02040503050406030204" pitchFamily="18" charset="0"/>
                      </a:rPr>
                      <m:t>*</m:t>
                    </m:r>
                  </m:sup>
                </m:sSup>
              </m:oMath>
            </a14:m>
            <a:r>
              <a:t>.</a:t>
            </a:r>
          </a:p>
          <a:p>
            <a:pPr defTabSz="338835">
              <a:spcBef>
                <a:spcPts val="1300"/>
              </a:spcBef>
              <a:defRPr sz="2088"/>
            </a:pPr>
            <a:r>
              <a:t>Steady state output per efficiency unit of labor is given by,</a:t>
            </a:r>
          </a:p>
          <a:p>
            <a:pPr defTabSz="338835">
              <a:spcBef>
                <a:spcPts val="1300"/>
              </a:spcBef>
              <a:defRPr sz="2088"/>
            </a:pPr>
            <a:r>
              <a:t>                                                                             </a:t>
            </a:r>
            <a14:m>
              <m:oMath>
                <m:sSup>
                  <m:e>
                    <m:r>
                      <a:rPr xmlns:a="http://schemas.openxmlformats.org/drawingml/2006/main" sz="2350" i="1">
                        <a:solidFill>
                          <a:srgbClr val="414040"/>
                        </a:solidFill>
                        <a:latin typeface="Cambria Math" panose="02040503050406030204" pitchFamily="18" charset="0"/>
                      </a:rPr>
                      <m:t>y</m:t>
                    </m:r>
                  </m:e>
                  <m:sup>
                    <m:r>
                      <a:rPr xmlns:a="http://schemas.openxmlformats.org/drawingml/2006/main" sz="2350" i="1">
                        <a:solidFill>
                          <a:srgbClr val="414040"/>
                        </a:solidFill>
                        <a:latin typeface="Cambria Math" panose="02040503050406030204" pitchFamily="18" charset="0"/>
                      </a:rPr>
                      <m:t>*</m:t>
                    </m:r>
                  </m:sup>
                </m:sSup>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A</m:t>
                </m:r>
                <m:r>
                  <a:rPr xmlns:a="http://schemas.openxmlformats.org/drawingml/2006/main" sz="2350" i="1">
                    <a:solidFill>
                      <a:srgbClr val="414040"/>
                    </a:solidFill>
                    <a:latin typeface="Cambria Math" panose="02040503050406030204" pitchFamily="18" charset="0"/>
                  </a:rPr>
                  <m:t>f</m:t>
                </m:r>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k</m:t>
                    </m:r>
                  </m:e>
                  <m:sup>
                    <m:r>
                      <a:rPr xmlns:a="http://schemas.openxmlformats.org/drawingml/2006/main" sz="2350" i="1">
                        <a:solidFill>
                          <a:srgbClr val="414040"/>
                        </a:solidFill>
                        <a:latin typeface="Cambria Math" panose="02040503050406030204" pitchFamily="18" charset="0"/>
                      </a:rPr>
                      <m:t>*</m:t>
                    </m:r>
                  </m:sup>
                </m:sSup>
                <m:r>
                  <a:rPr xmlns:a="http://schemas.openxmlformats.org/drawingml/2006/main" sz="2350" i="1">
                    <a:solidFill>
                      <a:srgbClr val="414040"/>
                    </a:solidFill>
                    <a:latin typeface="Cambria Math" panose="02040503050406030204" pitchFamily="18" charset="0"/>
                  </a:rPr>
                  <m:t>)</m:t>
                </m:r>
              </m:oMath>
            </a14:m>
          </a:p>
          <a:p>
            <a:pPr defTabSz="338835">
              <a:spcBef>
                <a:spcPts val="1300"/>
              </a:spcBef>
              <a:defRPr sz="2088"/>
            </a:pPr>
            <a:r>
              <a:t>Steady state consumption per efficiency unit of labor is given by,</a:t>
            </a:r>
          </a:p>
          <a:p>
            <a:pPr defTabSz="338835">
              <a:spcBef>
                <a:spcPts val="1300"/>
              </a:spcBef>
              <a:defRPr sz="2088"/>
            </a:pPr>
            <a:r>
              <a:t>                                                                       </a:t>
            </a:r>
            <a14:m>
              <m:oMath>
                <m:sSup>
                  <m:e>
                    <m:r>
                      <a:rPr xmlns:a="http://schemas.openxmlformats.org/drawingml/2006/main" sz="2350" i="1">
                        <a:solidFill>
                          <a:srgbClr val="414040"/>
                        </a:solidFill>
                        <a:latin typeface="Cambria Math" panose="02040503050406030204" pitchFamily="18" charset="0"/>
                      </a:rPr>
                      <m:t>c</m:t>
                    </m:r>
                  </m:e>
                  <m:sup>
                    <m:r>
                      <a:rPr xmlns:a="http://schemas.openxmlformats.org/drawingml/2006/main" sz="2350" i="1">
                        <a:solidFill>
                          <a:srgbClr val="414040"/>
                        </a:solidFill>
                        <a:latin typeface="Cambria Math" panose="02040503050406030204" pitchFamily="18" charset="0"/>
                      </a:rPr>
                      <m:t>*</m:t>
                    </m:r>
                  </m:sup>
                </m:sSup>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s</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A</m:t>
                </m:r>
                <m:r>
                  <a:rPr xmlns:a="http://schemas.openxmlformats.org/drawingml/2006/main" sz="2350" i="1">
                    <a:solidFill>
                      <a:srgbClr val="414040"/>
                    </a:solidFill>
                    <a:latin typeface="Cambria Math" panose="02040503050406030204" pitchFamily="18" charset="0"/>
                  </a:rPr>
                  <m:t>f</m:t>
                </m:r>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k</m:t>
                    </m:r>
                  </m:e>
                  <m:sup>
                    <m:r>
                      <a:rPr xmlns:a="http://schemas.openxmlformats.org/drawingml/2006/main" sz="2350" i="1">
                        <a:solidFill>
                          <a:srgbClr val="414040"/>
                        </a:solidFill>
                        <a:latin typeface="Cambria Math" panose="02040503050406030204" pitchFamily="18" charset="0"/>
                      </a:rPr>
                      <m:t>*</m:t>
                    </m:r>
                  </m:sup>
                </m:sSup>
                <m:r>
                  <a:rPr xmlns:a="http://schemas.openxmlformats.org/drawingml/2006/main" sz="2350" i="1">
                    <a:solidFill>
                      <a:srgbClr val="414040"/>
                    </a:solidFill>
                    <a:latin typeface="Cambria Math" panose="02040503050406030204" pitchFamily="18" charset="0"/>
                  </a:rPr>
                  <m:t>)</m:t>
                </m:r>
              </m:oMath>
            </a14:m>
          </a:p>
          <a:p>
            <a:pPr defTabSz="338835">
              <a:spcBef>
                <a:spcPts val="1300"/>
              </a:spcBef>
              <a:defRPr sz="2088"/>
            </a:pPr>
            <a:r>
              <a:t>On the steady state, or balanced growth path, the capital stock, output, consumption and investment per efficiency unit of labor are constant. The per capita steady state capital stock, output, consumption and investment are of course not constant, as they are all growing at the exogenous rate of technical progress </a:t>
            </a:r>
            <a:r>
              <a:rPr i="1"/>
              <a:t>g</a:t>
            </a:r>
            <a:r>
              <a:t>. The aggregate steady state capital stock, output, consumption and investment are growing at the rate </a:t>
            </a:r>
            <a:r>
              <a:rPr i="1"/>
              <a:t>n+g</a:t>
            </a:r>
            <a:r>
              <a:t>, which is the sum of population growth and the rate of technical progress.</a:t>
            </a:r>
          </a:p>
        </p:txBody>
      </p:sp>
      <p:sp>
        <p:nvSpPr>
          <p:cNvPr id="1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he Steady State and Short Run Adjustment"/>
          <p:cNvSpPr txBox="1"/>
          <p:nvPr>
            <p:ph type="title"/>
          </p:nvPr>
        </p:nvSpPr>
        <p:spPr>
          <a:prstGeom prst="rect">
            <a:avLst/>
          </a:prstGeom>
        </p:spPr>
        <p:txBody>
          <a:bodyPr/>
          <a:lstStyle>
            <a:lvl1pPr defTabSz="473201">
              <a:spcBef>
                <a:spcPts val="1200"/>
              </a:spcBef>
              <a:defRPr sz="5670"/>
            </a:lvl1pPr>
          </a:lstStyle>
          <a:p>
            <a:pPr/>
            <a:r>
              <a:t>The Steady State and Short Run Adjustment</a:t>
            </a:r>
          </a:p>
        </p:txBody>
      </p:sp>
      <p:sp>
        <p:nvSpPr>
          <p:cNvPr id="1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7" name="Figure32.pdf" descr="Figure32.pdf"/>
          <p:cNvPicPr>
            <a:picLocks noChangeAspect="1"/>
          </p:cNvPicPr>
          <p:nvPr/>
        </p:nvPicPr>
        <p:blipFill>
          <a:blip r:embed="rId2">
            <a:extLst/>
          </a:blip>
          <a:stretch>
            <a:fillRect/>
          </a:stretch>
        </p:blipFill>
        <p:spPr>
          <a:xfrm>
            <a:off x="2261137" y="2391849"/>
            <a:ext cx="8589978" cy="6653329"/>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he Rate of Growth of Capital and Output"/>
          <p:cNvSpPr txBox="1"/>
          <p:nvPr>
            <p:ph type="title"/>
          </p:nvPr>
        </p:nvSpPr>
        <p:spPr>
          <a:prstGeom prst="rect">
            <a:avLst/>
          </a:prstGeom>
        </p:spPr>
        <p:txBody>
          <a:bodyPr/>
          <a:lstStyle>
            <a:lvl1pPr defTabSz="496570">
              <a:spcBef>
                <a:spcPts val="1300"/>
              </a:spcBef>
              <a:defRPr sz="5950"/>
            </a:lvl1pPr>
          </a:lstStyle>
          <a:p>
            <a:pPr/>
            <a:r>
              <a:t>The Rate of Growth of Capital and Output</a:t>
            </a:r>
          </a:p>
        </p:txBody>
      </p:sp>
      <p:sp>
        <p:nvSpPr>
          <p:cNvPr id="200" name="To examine the behavior of the growth rate of capital per efficiency unit of labor in the Solow model, we can divide both sides of the capital accumulation equation by  . We then get that the growth rate of capital per efficiency unit of labor is given b"/>
          <p:cNvSpPr txBox="1"/>
          <p:nvPr>
            <p:ph type="body" idx="1"/>
          </p:nvPr>
        </p:nvSpPr>
        <p:spPr>
          <a:prstGeom prst="rect">
            <a:avLst/>
          </a:prstGeom>
        </p:spPr>
        <p:txBody>
          <a:bodyPr/>
          <a:lstStyle/>
          <a:p>
            <a:pPr defTabSz="286258">
              <a:spcBef>
                <a:spcPts val="1100"/>
              </a:spcBef>
              <a:defRPr sz="1764"/>
            </a:pPr>
            <a:r>
              <a:t>To examine the behavior of the growth rate of capital per efficiency unit of labor in the Solow model, we can divide both sides of the capital accumulation equation by </a:t>
            </a:r>
            <a14:m>
              <m:oMath>
                <m:r>
                  <a:rPr xmlns:a="http://schemas.openxmlformats.org/drawingml/2006/main" sz="2100" i="1">
                    <a:solidFill>
                      <a:srgbClr val="414040"/>
                    </a:solidFill>
                    <a:latin typeface="Cambria Math" panose="02040503050406030204" pitchFamily="18" charset="0"/>
                  </a:rPr>
                  <m:t>k</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oMath>
            </a14:m>
            <a:r>
              <a:t>. We then get that the growth rate of capital per efficiency unit of labor is given by,</a:t>
            </a:r>
          </a:p>
          <a:p>
            <a:pPr defTabSz="286258">
              <a:spcBef>
                <a:spcPts val="1100"/>
              </a:spcBef>
              <a:defRPr sz="1764"/>
            </a:pPr>
            <a:r>
              <a:t>                                                                        </a:t>
            </a:r>
            <a14:m>
              <m:oMath>
                <m:sSub>
                  <m:e>
                    <m:r>
                      <a:rPr xmlns:a="http://schemas.openxmlformats.org/drawingml/2006/main" sz="1900" i="1">
                        <a:solidFill>
                          <a:srgbClr val="414040"/>
                        </a:solidFill>
                        <a:latin typeface="Cambria Math" panose="02040503050406030204" pitchFamily="18" charset="0"/>
                      </a:rPr>
                      <m:t>γ</m:t>
                    </m:r>
                  </m:e>
                  <m:sub>
                    <m:r>
                      <a:rPr xmlns:a="http://schemas.openxmlformats.org/drawingml/2006/main" sz="1900" i="1">
                        <a:solidFill>
                          <a:srgbClr val="414040"/>
                        </a:solidFill>
                        <a:latin typeface="Cambria Math" panose="02040503050406030204" pitchFamily="18" charset="0"/>
                      </a:rPr>
                      <m:t>k</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f>
                  <m:fPr>
                    <m:ctrlPr>
                      <a:rPr xmlns:a="http://schemas.openxmlformats.org/drawingml/2006/main" sz="1900" i="1">
                        <a:solidFill>
                          <a:srgbClr val="414040"/>
                        </a:solidFill>
                        <a:latin typeface="Cambria Math" panose="02040503050406030204" pitchFamily="18" charset="0"/>
                      </a:rPr>
                    </m:ctrlPr>
                    <m:type m:val="bar"/>
                  </m:fPr>
                  <m:num>
                    <m:limUpp>
                      <m:e>
                        <m:r>
                          <a:rPr xmlns:a="http://schemas.openxmlformats.org/drawingml/2006/main" sz="1900" i="1">
                            <a:solidFill>
                              <a:srgbClr val="414040"/>
                            </a:solidFill>
                            <a:latin typeface="Cambria Math" panose="02040503050406030204" pitchFamily="18" charset="0"/>
                          </a:rPr>
                          <m:t>k</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num>
                  <m:den>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A</m:t>
                    </m:r>
                    <m:r>
                      <a:rPr xmlns:a="http://schemas.openxmlformats.org/drawingml/2006/main" sz="1900" i="1">
                        <a:solidFill>
                          <a:srgbClr val="414040"/>
                        </a:solidFill>
                        <a:latin typeface="Cambria Math" panose="02040503050406030204" pitchFamily="18" charset="0"/>
                      </a:rPr>
                      <m:t>f</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num>
                  <m:den>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δ</m:t>
                </m:r>
                <m:r>
                  <a:rPr xmlns:a="http://schemas.openxmlformats.org/drawingml/2006/main" sz="1900" i="1">
                    <a:solidFill>
                      <a:srgbClr val="414040"/>
                    </a:solidFill>
                    <a:latin typeface="Cambria Math" panose="02040503050406030204" pitchFamily="18" charset="0"/>
                  </a:rPr>
                  <m:t>)</m:t>
                </m:r>
              </m:oMath>
            </a14:m>
          </a:p>
          <a:p>
            <a:pPr defTabSz="286258">
              <a:spcBef>
                <a:spcPts val="1100"/>
              </a:spcBef>
              <a:defRPr sz="1764"/>
            </a:pPr>
            <a:r>
              <a:t>The growth rate of capital (per efficiency unit of labor) in the Solow model depends on the difference of the average product of capital, multiplied by the savings rate, from the sum of population growth, the rate of technical progress and the depreciation rate. If savings per unit of capital exceed steady state investment per unit of capital, then capital per efficiency unit of labor displays positive growth, as the capital stock increases at a rate higher than </a:t>
            </a:r>
            <a14:m>
              <m:oMath>
                <m:r>
                  <a:rPr xmlns:a="http://schemas.openxmlformats.org/drawingml/2006/main" sz="1950" i="1">
                    <a:solidFill>
                      <a:srgbClr val="414040"/>
                    </a:solidFill>
                    <a:latin typeface="Cambria Math" panose="02040503050406030204" pitchFamily="18" charset="0"/>
                  </a:rPr>
                  <m:t>n</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g</m:t>
                </m:r>
              </m:oMath>
            </a14:m>
            <a:r>
              <a:t>. In the opposite case, capital per efficiency unit of labor displays negative growth, as the capital stock either falls, or grows at a rate lower than </a:t>
            </a:r>
            <a14:m>
              <m:oMath>
                <m:r>
                  <a:rPr xmlns:a="http://schemas.openxmlformats.org/drawingml/2006/main" sz="1950" i="1">
                    <a:solidFill>
                      <a:srgbClr val="414040"/>
                    </a:solidFill>
                    <a:latin typeface="Cambria Math" panose="02040503050406030204" pitchFamily="18" charset="0"/>
                  </a:rPr>
                  <m:t>n</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g</m:t>
                </m:r>
              </m:oMath>
            </a14:m>
            <a:r>
              <a:t>. In the steady state, capital per efficiency unit of labor is constant, as the capital stock grows at a rate equal to </a:t>
            </a:r>
            <a14:m>
              <m:oMath>
                <m:r>
                  <a:rPr xmlns:a="http://schemas.openxmlformats.org/drawingml/2006/main" sz="1950" i="1">
                    <a:solidFill>
                      <a:srgbClr val="414040"/>
                    </a:solidFill>
                    <a:latin typeface="Cambria Math" panose="02040503050406030204" pitchFamily="18" charset="0"/>
                  </a:rPr>
                  <m:t>n</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g</m:t>
                </m:r>
              </m:oMath>
            </a14:m>
            <a:r>
              <a:t>.</a:t>
            </a:r>
          </a:p>
          <a:p>
            <a:pPr defTabSz="286258">
              <a:spcBef>
                <a:spcPts val="1100"/>
              </a:spcBef>
              <a:defRPr sz="1764"/>
            </a:pPr>
            <a:r>
              <a:t>From the production function, the growth rate of output per efficiency unit of labor is given by,</a:t>
            </a:r>
          </a:p>
          <a:p>
            <a:pPr defTabSz="286258">
              <a:spcBef>
                <a:spcPts val="1100"/>
              </a:spcBef>
              <a:defRPr sz="1764"/>
            </a:pPr>
            <a:r>
              <a:t>                                                                                   </a:t>
            </a:r>
            <a14:m>
              <m:oMath>
                <m:sSub>
                  <m:e>
                    <m:r>
                      <a:rPr xmlns:a="http://schemas.openxmlformats.org/drawingml/2006/main" sz="1900" i="1">
                        <a:solidFill>
                          <a:srgbClr val="414040"/>
                        </a:solidFill>
                        <a:latin typeface="Cambria Math" panose="02040503050406030204" pitchFamily="18" charset="0"/>
                      </a:rPr>
                      <m:t>γ</m:t>
                    </m:r>
                  </m:e>
                  <m:sub>
                    <m:r>
                      <a:rPr xmlns:a="http://schemas.openxmlformats.org/drawingml/2006/main" sz="1900" i="1">
                        <a:solidFill>
                          <a:srgbClr val="414040"/>
                        </a:solidFill>
                        <a:latin typeface="Cambria Math" panose="02040503050406030204" pitchFamily="18" charset="0"/>
                      </a:rPr>
                      <m:t>y</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f>
                  <m:fPr>
                    <m:ctrlPr>
                      <a:rPr xmlns:a="http://schemas.openxmlformats.org/drawingml/2006/main" sz="1900" i="1">
                        <a:solidFill>
                          <a:srgbClr val="414040"/>
                        </a:solidFill>
                        <a:latin typeface="Cambria Math" panose="02040503050406030204" pitchFamily="18" charset="0"/>
                      </a:rPr>
                    </m:ctrlPr>
                    <m:type m:val="bar"/>
                  </m:fPr>
                  <m:num>
                    <m:limUpp>
                      <m:e>
                        <m:r>
                          <a:rPr xmlns:a="http://schemas.openxmlformats.org/drawingml/2006/main" sz="1900" i="1">
                            <a:solidFill>
                              <a:srgbClr val="414040"/>
                            </a:solidFill>
                            <a:latin typeface="Cambria Math" panose="02040503050406030204" pitchFamily="18" charset="0"/>
                          </a:rPr>
                          <m:t>y</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num>
                  <m:den>
                    <m:r>
                      <a:rPr xmlns:a="http://schemas.openxmlformats.org/drawingml/2006/main" sz="1900" i="1">
                        <a:solidFill>
                          <a:srgbClr val="414040"/>
                        </a:solidFill>
                        <a:latin typeface="Cambria Math" panose="02040503050406030204" pitchFamily="18" charset="0"/>
                      </a:rPr>
                      <m:t>y</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A</m:t>
                </m:r>
                <m:sSup>
                  <m:e>
                    <m:r>
                      <a:rPr xmlns:a="http://schemas.openxmlformats.org/drawingml/2006/main" sz="1900" i="1">
                        <a:solidFill>
                          <a:srgbClr val="414040"/>
                        </a:solidFill>
                        <a:latin typeface="Cambria Math" panose="02040503050406030204" pitchFamily="18" charset="0"/>
                      </a:rPr>
                      <m:t>f</m:t>
                    </m:r>
                  </m:e>
                  <m:sup>
                    <m:r>
                      <a:rPr xmlns:a="http://schemas.openxmlformats.org/drawingml/2006/main" sz="1900" i="1">
                        <a:solidFill>
                          <a:srgbClr val="414040"/>
                        </a:solidFill>
                        <a:latin typeface="Cambria Math" panose="02040503050406030204" pitchFamily="18" charset="0"/>
                      </a:rPr>
                      <m:t>′</m:t>
                    </m:r>
                  </m:sup>
                </m:s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f>
                  <m:fPr>
                    <m:ctrlPr>
                      <a:rPr xmlns:a="http://schemas.openxmlformats.org/drawingml/2006/main" sz="1900" i="1">
                        <a:solidFill>
                          <a:srgbClr val="414040"/>
                        </a:solidFill>
                        <a:latin typeface="Cambria Math" panose="02040503050406030204" pitchFamily="18" charset="0"/>
                      </a:rPr>
                    </m:ctrlPr>
                    <m:type m:val="bar"/>
                  </m:fPr>
                  <m:num>
                    <m:limUpp>
                      <m:e>
                        <m:r>
                          <a:rPr xmlns:a="http://schemas.openxmlformats.org/drawingml/2006/main" sz="1900" i="1">
                            <a:solidFill>
                              <a:srgbClr val="414040"/>
                            </a:solidFill>
                            <a:latin typeface="Cambria Math" panose="02040503050406030204" pitchFamily="18" charset="0"/>
                          </a:rPr>
                          <m:t>k</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num>
                  <m:den>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oMath>
            </a14:m>
          </a:p>
          <a:p>
            <a:pPr defTabSz="286258">
              <a:spcBef>
                <a:spcPts val="1100"/>
              </a:spcBef>
              <a:defRPr sz="1764"/>
            </a:pPr>
            <a:r>
              <a:t>Since the marginal product of capital is positive, the growth rate of output per efficiency unit of labor has the same sign as the growth rate of capital per efficiency unit of labor.</a:t>
            </a:r>
          </a:p>
        </p:txBody>
      </p:sp>
      <p:sp>
        <p:nvSpPr>
          <p:cNvPr id="2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he Determination of the Growth Rate"/>
          <p:cNvSpPr txBox="1"/>
          <p:nvPr>
            <p:ph type="title"/>
          </p:nvPr>
        </p:nvSpPr>
        <p:spPr>
          <a:prstGeom prst="rect">
            <a:avLst/>
          </a:prstGeom>
        </p:spPr>
        <p:txBody>
          <a:bodyPr/>
          <a:lstStyle>
            <a:lvl1pPr defTabSz="537463">
              <a:spcBef>
                <a:spcPts val="1400"/>
              </a:spcBef>
              <a:defRPr sz="6440"/>
            </a:lvl1pPr>
          </a:lstStyle>
          <a:p>
            <a:pPr/>
            <a:r>
              <a:t>The Determination of the Growth Rate</a:t>
            </a:r>
          </a:p>
        </p:txBody>
      </p:sp>
      <p:sp>
        <p:nvSpPr>
          <p:cNvPr id="2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5" name="Figure33.pdf" descr="Figure33.pdf"/>
          <p:cNvPicPr>
            <a:picLocks noChangeAspect="1"/>
          </p:cNvPicPr>
          <p:nvPr/>
        </p:nvPicPr>
        <p:blipFill>
          <a:blip r:embed="rId2">
            <a:extLst/>
          </a:blip>
          <a:stretch>
            <a:fillRect/>
          </a:stretch>
        </p:blipFill>
        <p:spPr>
          <a:xfrm>
            <a:off x="2180990" y="2329771"/>
            <a:ext cx="8642820" cy="6694258"/>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Competitive Markets, the Real Interest Rate and Real Wages"/>
          <p:cNvSpPr txBox="1"/>
          <p:nvPr>
            <p:ph type="title"/>
          </p:nvPr>
        </p:nvSpPr>
        <p:spPr>
          <a:prstGeom prst="rect">
            <a:avLst/>
          </a:prstGeom>
        </p:spPr>
        <p:txBody>
          <a:bodyPr/>
          <a:lstStyle>
            <a:lvl1pPr defTabSz="344677">
              <a:spcBef>
                <a:spcPts val="900"/>
              </a:spcBef>
              <a:defRPr sz="4130"/>
            </a:lvl1pPr>
          </a:lstStyle>
          <a:p>
            <a:pPr/>
            <a:r>
              <a:t>Competitive Markets, the Real Interest Rate and Real Wages</a:t>
            </a:r>
          </a:p>
        </p:txBody>
      </p:sp>
      <p:sp>
        <p:nvSpPr>
          <p:cNvPr id="2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9" name="As we have presented it so far, the Solow model assumes a single domestic firm and one national household which owns this firm. However, due to the constant returns to scale hypothesis, all the properties of this model go through, when one assumes compet"/>
          <p:cNvSpPr txBox="1"/>
          <p:nvPr>
            <p:ph type="body" idx="1"/>
          </p:nvPr>
        </p:nvSpPr>
        <p:spPr>
          <a:prstGeom prst="rect">
            <a:avLst/>
          </a:prstGeom>
        </p:spPr>
        <p:txBody>
          <a:bodyPr/>
          <a:lstStyle/>
          <a:p>
            <a:pPr defTabSz="321310">
              <a:spcBef>
                <a:spcPts val="1300"/>
              </a:spcBef>
              <a:defRPr sz="1980"/>
            </a:pPr>
            <a:r>
              <a:t>As we have presented it so far, the Solow model assumes a single domestic firm and one national household which owns this firm. However, due to the constant returns to scale hypothesis, all the properties of this model go through, when one assumes competitive markets, with many identical firms and households.</a:t>
            </a:r>
          </a:p>
          <a:p>
            <a:pPr defTabSz="321310">
              <a:spcBef>
                <a:spcPts val="1300"/>
              </a:spcBef>
              <a:defRPr sz="1980"/>
            </a:pPr>
            <a:r>
              <a:t>Suppose there is a large number of households owning capital and supplying one unit of labor per member. Firms rent capital and labor in competitive capital and labor markets. The interest rate is </a:t>
            </a:r>
            <a:r>
              <a:rPr i="1"/>
              <a:t>r(t)</a:t>
            </a:r>
            <a:r>
              <a:t> and the real wage (per efficiency unit of labor) is </a:t>
            </a:r>
            <a:r>
              <a:rPr i="1"/>
              <a:t>w(t)</a:t>
            </a:r>
            <a:r>
              <a:t>. Each firm uses capital and labor and produces according to a production function which, in intensive form, is given by </a:t>
            </a:r>
            <a:r>
              <a:rPr i="1"/>
              <a:t>y(t)=Af(k(t))</a:t>
            </a:r>
            <a:r>
              <a:t>. Each firm pays the return on capital to households holding its shares, and real wages to its workers.</a:t>
            </a:r>
          </a:p>
          <a:p>
            <a:pPr defTabSz="321310">
              <a:spcBef>
                <a:spcPts val="1300"/>
              </a:spcBef>
              <a:defRPr sz="1980"/>
            </a:pPr>
            <a:r>
              <a:t>The conditions for profit maximization on the part of firms are that the marginal product of capital equals the user cost of capital (the real interest rate plus the depreciation rate), and that the marginal product of labor equals the real wage. Therefore it holds that,</a:t>
            </a:r>
          </a:p>
          <a:p>
            <a:pPr defTabSz="321310">
              <a:spcBef>
                <a:spcPts val="1300"/>
              </a:spcBef>
              <a:defRPr sz="1980"/>
            </a:pPr>
            <a:r>
              <a:t>                                             </a:t>
            </a:r>
            <a14:m>
              <m:oMath>
                <m:r>
                  <a:rPr xmlns:a="http://schemas.openxmlformats.org/drawingml/2006/main" sz="2200" i="1">
                    <a:solidFill>
                      <a:srgbClr val="414040"/>
                    </a:solidFill>
                    <a:latin typeface="Cambria Math" panose="02040503050406030204" pitchFamily="18" charset="0"/>
                  </a:rPr>
                  <m:t>A</m:t>
                </m:r>
                <m:sSup>
                  <m:e>
                    <m:r>
                      <a:rPr xmlns:a="http://schemas.openxmlformats.org/drawingml/2006/main" sz="2200" i="1">
                        <a:solidFill>
                          <a:srgbClr val="414040"/>
                        </a:solidFill>
                        <a:latin typeface="Cambria Math" panose="02040503050406030204" pitchFamily="18" charset="0"/>
                      </a:rPr>
                      <m:t>f</m:t>
                    </m:r>
                  </m:e>
                  <m:sup>
                    <m:r>
                      <a:rPr xmlns:a="http://schemas.openxmlformats.org/drawingml/2006/main" sz="2200" i="1">
                        <a:solidFill>
                          <a:srgbClr val="414040"/>
                        </a:solidFill>
                        <a:latin typeface="Cambria Math" panose="02040503050406030204" pitchFamily="18" charset="0"/>
                      </a:rPr>
                      <m:t>′</m:t>
                    </m:r>
                  </m:sup>
                </m:sSu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r</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oMath>
            </a14:m>
            <a:r>
              <a:t>   and    </a:t>
            </a:r>
            <a14:m>
              <m:oMath>
                <m:r>
                  <a:rPr xmlns:a="http://schemas.openxmlformats.org/drawingml/2006/main" sz="2250" i="1">
                    <a:solidFill>
                      <a:srgbClr val="414040"/>
                    </a:solidFill>
                    <a:latin typeface="Cambria Math" panose="02040503050406030204" pitchFamily="18" charset="0"/>
                  </a:rPr>
                  <m:t>A</m:t>
                </m:r>
                <m:r>
                  <a:rPr xmlns:a="http://schemas.openxmlformats.org/drawingml/2006/main" sz="2250" i="1">
                    <a:solidFill>
                      <a:srgbClr val="414040"/>
                    </a:solidFill>
                    <a:latin typeface="Cambria Math" panose="02040503050406030204" pitchFamily="18" charset="0"/>
                  </a:rPr>
                  <m:t>f</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A</m:t>
                </m:r>
                <m:sSup>
                  <m:e>
                    <m:r>
                      <a:rPr xmlns:a="http://schemas.openxmlformats.org/drawingml/2006/main" sz="2250" i="1">
                        <a:solidFill>
                          <a:srgbClr val="414040"/>
                        </a:solidFill>
                        <a:latin typeface="Cambria Math" panose="02040503050406030204" pitchFamily="18" charset="0"/>
                      </a:rPr>
                      <m:t>f</m:t>
                    </m:r>
                  </m:e>
                  <m:sup>
                    <m:r>
                      <a:rPr xmlns:a="http://schemas.openxmlformats.org/drawingml/2006/main" sz="2250" i="1">
                        <a:solidFill>
                          <a:srgbClr val="414040"/>
                        </a:solidFill>
                        <a:latin typeface="Cambria Math" panose="02040503050406030204" pitchFamily="18" charset="0"/>
                      </a:rPr>
                      <m:t>′</m:t>
                    </m:r>
                  </m:sup>
                </m:sSup>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w</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oMath>
            </a14:m>
          </a:p>
          <a:p>
            <a:pPr defTabSz="321310">
              <a:spcBef>
                <a:spcPts val="1300"/>
              </a:spcBef>
              <a:defRPr sz="1980"/>
            </a:pPr>
            <a:r>
              <a:t>One can easily show that under constant returns to scale firms have zero profits and factor payments exhaust real output.</a:t>
            </a:r>
          </a:p>
          <a:p>
            <a:pPr defTabSz="321310">
              <a:spcBef>
                <a:spcPts val="1300"/>
              </a:spcBef>
              <a:defRPr sz="1980"/>
            </a:pPr>
            <a:r>
              <a:t>                        </a:t>
            </a:r>
            <a14:m>
              <m:oMath>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r</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δ</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w</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A</m:t>
                </m:r>
                <m:sSup>
                  <m:e>
                    <m:r>
                      <a:rPr xmlns:a="http://schemas.openxmlformats.org/drawingml/2006/main" sz="2250" i="1">
                        <a:solidFill>
                          <a:srgbClr val="414040"/>
                        </a:solidFill>
                        <a:latin typeface="Cambria Math" panose="02040503050406030204" pitchFamily="18" charset="0"/>
                      </a:rPr>
                      <m:t>f</m:t>
                    </m:r>
                  </m:e>
                  <m:sup>
                    <m:r>
                      <a:rPr xmlns:a="http://schemas.openxmlformats.org/drawingml/2006/main" sz="2250" i="1">
                        <a:solidFill>
                          <a:srgbClr val="414040"/>
                        </a:solidFill>
                        <a:latin typeface="Cambria Math" panose="02040503050406030204" pitchFamily="18" charset="0"/>
                      </a:rPr>
                      <m:t>′</m:t>
                    </m:r>
                  </m:sup>
                </m:sSup>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A</m:t>
                </m:r>
                <m:r>
                  <a:rPr xmlns:a="http://schemas.openxmlformats.org/drawingml/2006/main" sz="2250" i="1">
                    <a:solidFill>
                      <a:srgbClr val="414040"/>
                    </a:solidFill>
                    <a:latin typeface="Cambria Math" panose="02040503050406030204" pitchFamily="18" charset="0"/>
                  </a:rPr>
                  <m:t>f</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A</m:t>
                </m:r>
                <m:sSup>
                  <m:e>
                    <m:r>
                      <a:rPr xmlns:a="http://schemas.openxmlformats.org/drawingml/2006/main" sz="2250" i="1">
                        <a:solidFill>
                          <a:srgbClr val="414040"/>
                        </a:solidFill>
                        <a:latin typeface="Cambria Math" panose="02040503050406030204" pitchFamily="18" charset="0"/>
                      </a:rPr>
                      <m:t>f</m:t>
                    </m:r>
                  </m:e>
                  <m:sup>
                    <m:r>
                      <a:rPr xmlns:a="http://schemas.openxmlformats.org/drawingml/2006/main" sz="2250" i="1">
                        <a:solidFill>
                          <a:srgbClr val="414040"/>
                        </a:solidFill>
                        <a:latin typeface="Cambria Math" panose="02040503050406030204" pitchFamily="18" charset="0"/>
                      </a:rPr>
                      <m:t>′</m:t>
                    </m:r>
                  </m:sup>
                </m:sSup>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A</m:t>
                </m:r>
                <m:r>
                  <a:rPr xmlns:a="http://schemas.openxmlformats.org/drawingml/2006/main" sz="2250" i="1">
                    <a:solidFill>
                      <a:srgbClr val="414040"/>
                    </a:solidFill>
                    <a:latin typeface="Cambria Math" panose="02040503050406030204" pitchFamily="18" charset="0"/>
                  </a:rPr>
                  <m:t>f</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y</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oMath>
            </a14:m>
            <a:endParaRPr sz="3600"/>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The Solow Model with Competitive Markets"/>
          <p:cNvSpPr txBox="1"/>
          <p:nvPr>
            <p:ph type="title"/>
          </p:nvPr>
        </p:nvSpPr>
        <p:spPr>
          <a:prstGeom prst="rect">
            <a:avLst/>
          </a:prstGeom>
        </p:spPr>
        <p:txBody>
          <a:bodyPr/>
          <a:lstStyle>
            <a:lvl1pPr defTabSz="473201">
              <a:spcBef>
                <a:spcPts val="1200"/>
              </a:spcBef>
              <a:defRPr sz="5670"/>
            </a:lvl1pPr>
          </a:lstStyle>
          <a:p>
            <a:pPr/>
            <a:r>
              <a:t>The Solow Model with Competitive Markets</a:t>
            </a:r>
          </a:p>
        </p:txBody>
      </p:sp>
      <p:sp>
        <p:nvSpPr>
          <p:cNvPr id="2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3" name="The total household income per efficiency unit of labor is equal to gross output and is given by,…"/>
          <p:cNvSpPr txBox="1"/>
          <p:nvPr>
            <p:ph type="body" idx="1"/>
          </p:nvPr>
        </p:nvSpPr>
        <p:spPr>
          <a:prstGeom prst="rect">
            <a:avLst/>
          </a:prstGeom>
        </p:spPr>
        <p:txBody>
          <a:bodyPr/>
          <a:lstStyle/>
          <a:p>
            <a:pPr defTabSz="262889">
              <a:spcBef>
                <a:spcPts val="1000"/>
              </a:spcBef>
              <a:defRPr sz="1619"/>
            </a:pPr>
            <a:r>
              <a:t>The total household income per efficiency unit of labor is equal to gross output and is given by,</a:t>
            </a:r>
          </a:p>
          <a:p>
            <a:pPr defTabSz="262889">
              <a:spcBef>
                <a:spcPts val="1000"/>
              </a:spcBef>
              <a:defRPr sz="1619"/>
            </a:pPr>
            <a:r>
              <a:t>                                                                                           </a:t>
            </a:r>
            <a14:m>
              <m:oMath>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e>
                </m:d>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262889">
              <a:spcBef>
                <a:spcPts val="1000"/>
              </a:spcBef>
              <a:defRPr sz="1619"/>
            </a:pPr>
            <a:r>
              <a:t>The condition equating savings and investment per efficiency unit of labor is given by,</a:t>
            </a:r>
          </a:p>
          <a:p>
            <a:pPr defTabSz="262889">
              <a:spcBef>
                <a:spcPts val="1000"/>
              </a:spcBef>
              <a:defRPr sz="1619"/>
            </a:pPr>
            <a:r>
              <a:t>                                                                  </a:t>
            </a:r>
            <a14:m>
              <m:oMath>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d>
                  <m:dPr>
                    <m:ctrlPr>
                      <a:rPr xmlns:a="http://schemas.openxmlformats.org/drawingml/2006/main" sz="1750" i="1">
                        <a:solidFill>
                          <a:srgbClr val="414040"/>
                        </a:solidFill>
                        <a:latin typeface="Cambria Math" panose="02040503050406030204" pitchFamily="18" charset="0"/>
                      </a:rPr>
                    </m:ctrlPr>
                  </m:dPr>
                  <m:e>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e>
                    </m:d>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e>
                </m:d>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262889">
              <a:spcBef>
                <a:spcPts val="1000"/>
              </a:spcBef>
              <a:defRPr sz="1619"/>
            </a:pPr>
            <a:r>
              <a:t>Substituting the marginal productivity conditions for factor prices, we end up the basic accumulation equation of the Solow model.</a:t>
            </a:r>
          </a:p>
          <a:p>
            <a:pPr defTabSz="262889">
              <a:spcBef>
                <a:spcPts val="1000"/>
              </a:spcBef>
              <a:defRPr sz="1619"/>
            </a:pPr>
            <a:r>
              <a:t>                                                                              </a:t>
            </a:r>
            <a14:m>
              <m:oMath>
                <m:limUpp>
                  <m:e>
                    <m:r>
                      <a:rPr xmlns:a="http://schemas.openxmlformats.org/drawingml/2006/main" sz="1850" i="1">
                        <a:solidFill>
                          <a:srgbClr val="414040"/>
                        </a:solidFill>
                        <a:latin typeface="Cambria Math" panose="02040503050406030204" pitchFamily="18" charset="0"/>
                      </a:rPr>
                      <m:t>k</m:t>
                    </m:r>
                  </m:e>
                  <m:lim>
                    <m:r>
                      <a:rPr xmlns:a="http://schemas.openxmlformats.org/drawingml/2006/main" sz="1850" i="1">
                        <a:solidFill>
                          <a:srgbClr val="414040"/>
                        </a:solidFill>
                        <a:latin typeface="Cambria Math" panose="02040503050406030204" pitchFamily="18" charset="0"/>
                      </a:rPr>
                      <m:t>·</m:t>
                    </m:r>
                  </m:lim>
                </m:limUp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s</m:t>
                </m:r>
                <m:r>
                  <a:rPr xmlns:a="http://schemas.openxmlformats.org/drawingml/2006/main" sz="1850" i="1">
                    <a:solidFill>
                      <a:srgbClr val="414040"/>
                    </a:solidFill>
                    <a:latin typeface="Cambria Math" panose="02040503050406030204" pitchFamily="18" charset="0"/>
                  </a:rPr>
                  <m:t>A</m:t>
                </m:r>
                <m:r>
                  <a:rPr xmlns:a="http://schemas.openxmlformats.org/drawingml/2006/main" sz="1850" i="1">
                    <a:solidFill>
                      <a:srgbClr val="414040"/>
                    </a:solidFill>
                    <a:latin typeface="Cambria Math" panose="02040503050406030204" pitchFamily="18" charset="0"/>
                  </a:rPr>
                  <m:t>f</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n</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g</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δ</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p>
          <a:p>
            <a:pPr defTabSz="262889">
              <a:spcBef>
                <a:spcPts val="1000"/>
              </a:spcBef>
              <a:defRPr sz="1619"/>
            </a:pPr>
            <a:r>
              <a:t>Consequently, the Solow model is compatible with the existence of competitive markets for goods, labor and capital.</a:t>
            </a:r>
          </a:p>
          <a:p>
            <a:pPr defTabSz="262889">
              <a:spcBef>
                <a:spcPts val="1000"/>
              </a:spcBef>
              <a:defRPr sz="1619"/>
            </a:pPr>
            <a:r>
              <a:t>In the process of adjustment towards the balanced growth path from the left, i.e., when the initial capital per efficiency unit of labor is less than its steady state value, real wages are rising and real interest rates are falling, reflecting the evolution of the falling marginal product of capital and the rising marginal product of labor.</a:t>
            </a:r>
          </a:p>
          <a:p>
            <a:pPr defTabSz="262889">
              <a:spcBef>
                <a:spcPts val="1000"/>
              </a:spcBef>
              <a:defRPr sz="1619"/>
            </a:pPr>
            <a:r>
              <a:t>On the balanced growth path the real wage (per efficiency unit of labor) remains constant at </a:t>
            </a:r>
            <a14:m>
              <m:oMath>
                <m:sSup>
                  <m:e>
                    <m:r>
                      <a:rPr xmlns:a="http://schemas.openxmlformats.org/drawingml/2006/main" sz="1900" i="1">
                        <a:solidFill>
                          <a:srgbClr val="414040"/>
                        </a:solidFill>
                        <a:latin typeface="Cambria Math" panose="02040503050406030204" pitchFamily="18" charset="0"/>
                      </a:rPr>
                      <m:t>w</m:t>
                    </m:r>
                  </m:e>
                  <m:sup>
                    <m:r>
                      <a:rPr xmlns:a="http://schemas.openxmlformats.org/drawingml/2006/main" sz="1900" i="1">
                        <a:solidFill>
                          <a:srgbClr val="414040"/>
                        </a:solidFill>
                        <a:latin typeface="Cambria Math" panose="02040503050406030204" pitchFamily="18" charset="0"/>
                      </a:rPr>
                      <m:t>*</m:t>
                    </m:r>
                  </m:sup>
                </m:sSup>
              </m:oMath>
            </a14:m>
            <a:r>
              <a:t> and the real interest rate remains constant at </a:t>
            </a:r>
            <a14:m>
              <m:oMath>
                <m:sSup>
                  <m:e>
                    <m:r>
                      <a:rPr xmlns:a="http://schemas.openxmlformats.org/drawingml/2006/main" sz="2050" i="1">
                        <a:solidFill>
                          <a:srgbClr val="414040"/>
                        </a:solidFill>
                        <a:latin typeface="Cambria Math" panose="02040503050406030204" pitchFamily="18" charset="0"/>
                      </a:rPr>
                      <m:t>r</m:t>
                    </m:r>
                  </m:e>
                  <m:sup>
                    <m:r>
                      <a:rPr xmlns:a="http://schemas.openxmlformats.org/drawingml/2006/main" sz="2050" i="1">
                        <a:solidFill>
                          <a:srgbClr val="414040"/>
                        </a:solidFill>
                        <a:latin typeface="Cambria Math" panose="02040503050406030204" pitchFamily="18" charset="0"/>
                      </a:rPr>
                      <m:t>*</m:t>
                    </m:r>
                  </m:sup>
                </m:sSup>
              </m:oMath>
            </a14:m>
            <a:r>
              <a:t>. They are determined by the conditions,</a:t>
            </a:r>
          </a:p>
          <a:p>
            <a:pPr defTabSz="262889">
              <a:spcBef>
                <a:spcPts val="1000"/>
              </a:spcBef>
              <a:defRPr sz="1619"/>
            </a:pPr>
            <a:r>
              <a:t>                                                                     </a:t>
            </a:r>
            <a14:m>
              <m:oMath>
                <m:r>
                  <a:rPr xmlns:a="http://schemas.openxmlformats.org/drawingml/2006/main" sz="1800" i="1">
                    <a:solidFill>
                      <a:srgbClr val="414040"/>
                    </a:solidFill>
                    <a:latin typeface="Cambria Math" panose="02040503050406030204" pitchFamily="18" charset="0"/>
                  </a:rPr>
                  <m:t>A</m:t>
                </m:r>
                <m:sSup>
                  <m:e>
                    <m:r>
                      <a:rPr xmlns:a="http://schemas.openxmlformats.org/drawingml/2006/main" sz="1800" i="1">
                        <a:solidFill>
                          <a:srgbClr val="414040"/>
                        </a:solidFill>
                        <a:latin typeface="Cambria Math" panose="02040503050406030204" pitchFamily="18" charset="0"/>
                      </a:rPr>
                      <m:t>f</m:t>
                    </m:r>
                  </m:e>
                  <m:sup>
                    <m:r>
                      <a:rPr xmlns:a="http://schemas.openxmlformats.org/drawingml/2006/main" sz="1800" i="1">
                        <a:solidFill>
                          <a:srgbClr val="414040"/>
                        </a:solidFill>
                        <a:latin typeface="Cambria Math" panose="02040503050406030204" pitchFamily="18" charset="0"/>
                      </a:rPr>
                      <m:t>′</m:t>
                    </m:r>
                  </m:sup>
                </m:sSup>
                <m:r>
                  <a:rPr xmlns:a="http://schemas.openxmlformats.org/drawingml/2006/main" sz="1800" i="1">
                    <a:solidFill>
                      <a:srgbClr val="414040"/>
                    </a:solidFill>
                    <a:latin typeface="Cambria Math" panose="02040503050406030204" pitchFamily="18" charset="0"/>
                  </a:rPr>
                  <m:t>(</m:t>
                </m:r>
                <m:sSup>
                  <m:e>
                    <m:r>
                      <a:rPr xmlns:a="http://schemas.openxmlformats.org/drawingml/2006/main" sz="1800" i="1">
                        <a:solidFill>
                          <a:srgbClr val="414040"/>
                        </a:solidFill>
                        <a:latin typeface="Cambria Math" panose="02040503050406030204" pitchFamily="18" charset="0"/>
                      </a:rPr>
                      <m:t>k</m:t>
                    </m:r>
                  </m:e>
                  <m:sup>
                    <m:r>
                      <a:rPr xmlns:a="http://schemas.openxmlformats.org/drawingml/2006/main" sz="1800" i="1">
                        <a:solidFill>
                          <a:srgbClr val="414040"/>
                        </a:solidFill>
                        <a:latin typeface="Cambria Math" panose="02040503050406030204" pitchFamily="18" charset="0"/>
                      </a:rPr>
                      <m:t>*</m:t>
                    </m:r>
                  </m:sup>
                </m:s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p>
                  <m:e>
                    <m:r>
                      <a:rPr xmlns:a="http://schemas.openxmlformats.org/drawingml/2006/main" sz="1800" i="1">
                        <a:solidFill>
                          <a:srgbClr val="414040"/>
                        </a:solidFill>
                        <a:latin typeface="Cambria Math" panose="02040503050406030204" pitchFamily="18" charset="0"/>
                      </a:rPr>
                      <m:t>r</m:t>
                    </m:r>
                  </m:e>
                  <m:sup>
                    <m:r>
                      <a:rPr xmlns:a="http://schemas.openxmlformats.org/drawingml/2006/main" sz="1800" i="1">
                        <a:solidFill>
                          <a:srgbClr val="414040"/>
                        </a:solidFill>
                        <a:latin typeface="Cambria Math" panose="02040503050406030204" pitchFamily="18" charset="0"/>
                      </a:rPr>
                      <m:t>*</m:t>
                    </m:r>
                  </m:sup>
                </m:s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oMath>
            </a14:m>
            <a:r>
              <a:t> and </a:t>
            </a:r>
            <a14:m>
              <m:oMath>
                <m:r>
                  <a:rPr xmlns:a="http://schemas.openxmlformats.org/drawingml/2006/main" sz="1850" i="1">
                    <a:solidFill>
                      <a:srgbClr val="414040"/>
                    </a:solidFill>
                    <a:latin typeface="Cambria Math" panose="02040503050406030204" pitchFamily="18" charset="0"/>
                  </a:rPr>
                  <m:t>A</m:t>
                </m:r>
                <m:r>
                  <a:rPr xmlns:a="http://schemas.openxmlformats.org/drawingml/2006/main" sz="1850" i="1">
                    <a:solidFill>
                      <a:srgbClr val="414040"/>
                    </a:solidFill>
                    <a:latin typeface="Cambria Math" panose="02040503050406030204" pitchFamily="18" charset="0"/>
                  </a:rPr>
                  <m:t>f</m:t>
                </m:r>
                <m:r>
                  <a:rPr xmlns:a="http://schemas.openxmlformats.org/drawingml/2006/main" sz="1850" i="1">
                    <a:solidFill>
                      <a:srgbClr val="414040"/>
                    </a:solidFill>
                    <a:latin typeface="Cambria Math" panose="02040503050406030204" pitchFamily="18" charset="0"/>
                  </a:rPr>
                  <m:t>(</m:t>
                </m:r>
                <m:sSup>
                  <m:e>
                    <m:r>
                      <a:rPr xmlns:a="http://schemas.openxmlformats.org/drawingml/2006/main" sz="1850" i="1">
                        <a:solidFill>
                          <a:srgbClr val="414040"/>
                        </a:solidFill>
                        <a:latin typeface="Cambria Math" panose="02040503050406030204" pitchFamily="18" charset="0"/>
                      </a:rPr>
                      <m:t>k</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sSup>
                  <m:e>
                    <m:r>
                      <a:rPr xmlns:a="http://schemas.openxmlformats.org/drawingml/2006/main" sz="1850" i="1">
                        <a:solidFill>
                          <a:srgbClr val="414040"/>
                        </a:solidFill>
                        <a:latin typeface="Cambria Math" panose="02040503050406030204" pitchFamily="18" charset="0"/>
                      </a:rPr>
                      <m:t>k</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A</m:t>
                </m:r>
                <m:sSup>
                  <m:e>
                    <m:r>
                      <a:rPr xmlns:a="http://schemas.openxmlformats.org/drawingml/2006/main" sz="1850" i="1">
                        <a:solidFill>
                          <a:srgbClr val="414040"/>
                        </a:solidFill>
                        <a:latin typeface="Cambria Math" panose="02040503050406030204" pitchFamily="18" charset="0"/>
                      </a:rPr>
                      <m:t>f</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m:t>
                </m:r>
                <m:sSup>
                  <m:e>
                    <m:r>
                      <a:rPr xmlns:a="http://schemas.openxmlformats.org/drawingml/2006/main" sz="1850" i="1">
                        <a:solidFill>
                          <a:srgbClr val="414040"/>
                        </a:solidFill>
                        <a:latin typeface="Cambria Math" panose="02040503050406030204" pitchFamily="18" charset="0"/>
                      </a:rPr>
                      <m:t>k</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sSup>
                  <m:e>
                    <m:r>
                      <a:rPr xmlns:a="http://schemas.openxmlformats.org/drawingml/2006/main" sz="1850" i="1">
                        <a:solidFill>
                          <a:srgbClr val="414040"/>
                        </a:solidFill>
                        <a:latin typeface="Cambria Math" panose="02040503050406030204" pitchFamily="18" charset="0"/>
                      </a:rPr>
                      <m:t>w</m:t>
                    </m:r>
                  </m:e>
                  <m:sup>
                    <m:r>
                      <a:rPr xmlns:a="http://schemas.openxmlformats.org/drawingml/2006/main" sz="1850" i="1">
                        <a:solidFill>
                          <a:srgbClr val="414040"/>
                        </a:solidFill>
                        <a:latin typeface="Cambria Math" panose="02040503050406030204" pitchFamily="18" charset="0"/>
                      </a:rPr>
                      <m:t>*</m:t>
                    </m:r>
                  </m:sup>
                </m:sSup>
              </m:oMath>
            </a14:m>
          </a:p>
          <a:p>
            <a:pPr defTabSz="262889">
              <a:spcBef>
                <a:spcPts val="1000"/>
              </a:spcBef>
              <a:defRPr sz="1619"/>
            </a:pPr>
            <a:r>
              <a:t>However, the real wage per employee, along with all other per capita variables, is growing at a rate </a:t>
            </a:r>
            <a:r>
              <a:rPr i="1"/>
              <a:t>g</a:t>
            </a:r>
            <a:r>
              <a:t>, the exogenous rate of technical progress.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he Balanced Growth Path and the Convergence Process"/>
          <p:cNvSpPr txBox="1"/>
          <p:nvPr>
            <p:ph type="title"/>
          </p:nvPr>
        </p:nvSpPr>
        <p:spPr>
          <a:prstGeom prst="rect">
            <a:avLst/>
          </a:prstGeom>
        </p:spPr>
        <p:txBody>
          <a:bodyPr/>
          <a:lstStyle>
            <a:lvl1pPr defTabSz="368045">
              <a:spcBef>
                <a:spcPts val="1000"/>
              </a:spcBef>
              <a:defRPr sz="4410"/>
            </a:lvl1pPr>
          </a:lstStyle>
          <a:p>
            <a:pPr/>
            <a:r>
              <a:t>The Balanced Growth Path and the Convergence Process</a:t>
            </a:r>
          </a:p>
        </p:txBody>
      </p:sp>
      <p:sp>
        <p:nvSpPr>
          <p:cNvPr id="216" name="The Solow growth model does not explain the rate of long-run economic growth, i.e the rate of economic growth on the balanced growth path, as this is equal to the sum of two exogenous parameters, g and n. It does not explain the growth rate of per capita"/>
          <p:cNvSpPr txBox="1"/>
          <p:nvPr>
            <p:ph type="body" idx="1"/>
          </p:nvPr>
        </p:nvSpPr>
        <p:spPr>
          <a:prstGeom prst="rect">
            <a:avLst/>
          </a:prstGeom>
        </p:spPr>
        <p:txBody>
          <a:bodyPr/>
          <a:lstStyle/>
          <a:p>
            <a:pPr defTabSz="344677">
              <a:spcBef>
                <a:spcPts val="1400"/>
              </a:spcBef>
              <a:defRPr sz="2124"/>
            </a:pPr>
            <a:r>
              <a:t>The Solow growth model does not explain the rate of long-run economic growth, i.e the rate of economic growth on the balanced growth path, as this is equal to the sum of two exogenous parameters, </a:t>
            </a:r>
            <a:r>
              <a:rPr i="1"/>
              <a:t>g</a:t>
            </a:r>
            <a:r>
              <a:t> and </a:t>
            </a:r>
            <a:r>
              <a:rPr i="1"/>
              <a:t>n</a:t>
            </a:r>
            <a:r>
              <a:t>. It does not explain the growth rate of per capita income and consumption along the balanced growth path either, as this is equal to the rate of exogenous technical progress </a:t>
            </a:r>
            <a:r>
              <a:rPr i="1"/>
              <a:t>g</a:t>
            </a:r>
            <a:r>
              <a:t>.</a:t>
            </a:r>
          </a:p>
          <a:p>
            <a:pPr defTabSz="344677">
              <a:spcBef>
                <a:spcPts val="1400"/>
              </a:spcBef>
              <a:defRPr sz="2124"/>
            </a:pPr>
            <a:r>
              <a:t>What the Solow model does explain is the level of the per capita capital stock and per capita output and income, the level of per capita consumption and real wages and the real interest rate, on the balanced growth path.  These depend on all the parameters of the model, as we shall see.</a:t>
            </a:r>
          </a:p>
          <a:p>
            <a:pPr defTabSz="344677">
              <a:spcBef>
                <a:spcPts val="1400"/>
              </a:spcBef>
              <a:defRPr sz="2124"/>
            </a:pPr>
            <a:r>
              <a:t>In addition, the Solow growth model explains the process of convergence towards the balanced growth path. The process of convergence predicted by the model is the result of the accumulation of physical capital. The growth rate of output, or output per capita, in the convergence process differs from the long run growth rate </a:t>
            </a:r>
            <a:r>
              <a:rPr i="1"/>
              <a:t>g+n</a:t>
            </a:r>
            <a:r>
              <a:t> or </a:t>
            </a:r>
            <a:r>
              <a:rPr i="1"/>
              <a:t>g</a:t>
            </a:r>
            <a:r>
              <a:t>, to the extent that, during the convergence process, the economy accumulates capital at a different rate than </a:t>
            </a:r>
            <a:r>
              <a:rPr i="1"/>
              <a:t>g+n</a:t>
            </a:r>
            <a:r>
              <a:t>.</a:t>
            </a:r>
          </a:p>
          <a:p>
            <a:pPr defTabSz="344677">
              <a:spcBef>
                <a:spcPts val="1400"/>
              </a:spcBef>
              <a:defRPr sz="2124"/>
            </a:pPr>
            <a:r>
              <a:t>Note that the convergence process is asymptotic, in the sense that the steady state (or balanced growth path) is the limit as time goes to infinity.</a:t>
            </a:r>
          </a:p>
        </p:txBody>
      </p:sp>
      <p:sp>
        <p:nvSpPr>
          <p:cNvPr id="2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Effects of a Rise in the Savings Rate"/>
          <p:cNvSpPr txBox="1"/>
          <p:nvPr>
            <p:ph type="title"/>
          </p:nvPr>
        </p:nvSpPr>
        <p:spPr>
          <a:prstGeom prst="rect">
            <a:avLst/>
          </a:prstGeom>
        </p:spPr>
        <p:txBody>
          <a:bodyPr/>
          <a:lstStyle/>
          <a:p>
            <a:pPr/>
            <a:r>
              <a:t>Effects of a Rise in the Savings Rate</a:t>
            </a:r>
          </a:p>
        </p:txBody>
      </p:sp>
      <p:sp>
        <p:nvSpPr>
          <p:cNvPr id="22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1" name="Figure34.pdf" descr="Figure34.pdf"/>
          <p:cNvPicPr>
            <a:picLocks noChangeAspect="1"/>
          </p:cNvPicPr>
          <p:nvPr/>
        </p:nvPicPr>
        <p:blipFill>
          <a:blip r:embed="rId2">
            <a:extLst/>
          </a:blip>
          <a:stretch>
            <a:fillRect/>
          </a:stretch>
        </p:blipFill>
        <p:spPr>
          <a:xfrm>
            <a:off x="2173667" y="2324100"/>
            <a:ext cx="8657466" cy="67056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he Convergence Process Towards the New Balanced Growth Path"/>
          <p:cNvSpPr txBox="1"/>
          <p:nvPr>
            <p:ph type="title"/>
          </p:nvPr>
        </p:nvSpPr>
        <p:spPr>
          <a:prstGeom prst="rect">
            <a:avLst/>
          </a:prstGeom>
        </p:spPr>
        <p:txBody>
          <a:bodyPr/>
          <a:lstStyle>
            <a:lvl1pPr defTabSz="373887">
              <a:spcBef>
                <a:spcPts val="1000"/>
              </a:spcBef>
              <a:defRPr sz="3839"/>
            </a:lvl1pPr>
          </a:lstStyle>
          <a:p>
            <a:pPr/>
            <a:r>
              <a:t>The Convergence Process Towards the New Balanced Growth Path</a:t>
            </a:r>
          </a:p>
        </p:txBody>
      </p:sp>
      <p:sp>
        <p:nvSpPr>
          <p:cNvPr id="2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5" name="DynMac Ch 1 4.png" descr="DynMac Ch 1 4.png"/>
          <p:cNvPicPr>
            <a:picLocks noChangeAspect="1"/>
          </p:cNvPicPr>
          <p:nvPr/>
        </p:nvPicPr>
        <p:blipFill>
          <a:blip r:embed="rId2">
            <a:extLst/>
          </a:blip>
          <a:stretch>
            <a:fillRect/>
          </a:stretch>
        </p:blipFill>
        <p:spPr>
          <a:xfrm>
            <a:off x="2470776" y="2554224"/>
            <a:ext cx="8063248" cy="6245352"/>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The Significance of the Savings Rate and the Golden Rule"/>
          <p:cNvSpPr txBox="1"/>
          <p:nvPr>
            <p:ph type="title"/>
          </p:nvPr>
        </p:nvSpPr>
        <p:spPr>
          <a:prstGeom prst="rect">
            <a:avLst/>
          </a:prstGeom>
        </p:spPr>
        <p:txBody>
          <a:bodyPr/>
          <a:lstStyle>
            <a:lvl1pPr defTabSz="362204">
              <a:spcBef>
                <a:spcPts val="900"/>
              </a:spcBef>
              <a:defRPr sz="4340"/>
            </a:lvl1pPr>
          </a:lstStyle>
          <a:p>
            <a:pPr/>
            <a:r>
              <a:t>The Significance of the Savings Rate and the Golden Rule</a:t>
            </a:r>
          </a:p>
        </p:txBody>
      </p:sp>
      <p:sp>
        <p:nvSpPr>
          <p:cNvPr id="228" name="In the Solow model one can prove that a rise in the savings rate results in an increase in steady state capital and output.…"/>
          <p:cNvSpPr txBox="1"/>
          <p:nvPr>
            <p:ph type="body" idx="1"/>
          </p:nvPr>
        </p:nvSpPr>
        <p:spPr>
          <a:prstGeom prst="rect">
            <a:avLst/>
          </a:prstGeom>
        </p:spPr>
        <p:txBody>
          <a:bodyPr/>
          <a:lstStyle/>
          <a:p>
            <a:pPr defTabSz="572516">
              <a:spcBef>
                <a:spcPts val="2300"/>
              </a:spcBef>
              <a:defRPr sz="3528"/>
            </a:pPr>
            <a:r>
              <a:t>In the Solow model one can prove that a rise in the savings rate results in an increase in steady state capital and output. </a:t>
            </a:r>
          </a:p>
          <a:p>
            <a:pPr defTabSz="572516">
              <a:spcBef>
                <a:spcPts val="2300"/>
              </a:spcBef>
              <a:defRPr sz="3528"/>
            </a:pPr>
            <a:r>
              <a:t>It can also be shown that the rate of growth of the per capita capital stock and per capita output and income rise temporarily above the rate of long-run economic growth </a:t>
            </a:r>
            <a:r>
              <a:rPr i="1"/>
              <a:t>g+n</a:t>
            </a:r>
            <a:r>
              <a:t>.</a:t>
            </a:r>
          </a:p>
          <a:p>
            <a:pPr defTabSz="572516">
              <a:spcBef>
                <a:spcPts val="2300"/>
              </a:spcBef>
              <a:defRPr sz="3528"/>
            </a:pPr>
            <a:r>
              <a:t>What happens to consumption is more uncertain, as a rise in the savings rate reduces consumption for any given level of income.</a:t>
            </a:r>
          </a:p>
        </p:txBody>
      </p:sp>
      <p:sp>
        <p:nvSpPr>
          <p:cNvPr id="2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he Savings Rate, Consumption and the Golden Rule"/>
          <p:cNvSpPr txBox="1"/>
          <p:nvPr>
            <p:ph type="title"/>
          </p:nvPr>
        </p:nvSpPr>
        <p:spPr>
          <a:prstGeom prst="rect">
            <a:avLst/>
          </a:prstGeom>
        </p:spPr>
        <p:txBody>
          <a:bodyPr/>
          <a:lstStyle>
            <a:lvl1pPr defTabSz="391414">
              <a:spcBef>
                <a:spcPts val="1000"/>
              </a:spcBef>
              <a:defRPr sz="4690"/>
            </a:lvl1pPr>
          </a:lstStyle>
          <a:p>
            <a:pPr/>
            <a:r>
              <a:t>The Savings Rate, Consumption and the Golden Rule</a:t>
            </a:r>
          </a:p>
        </p:txBody>
      </p:sp>
      <p:sp>
        <p:nvSpPr>
          <p:cNvPr id="232" name="Initially, as capital, output and income are given, a rise in the savings rate causes a temporary fall in consumption. Gradually capital output and income rise and so does consumption. Whether consumption per capita on the new balanced growth path will b"/>
          <p:cNvSpPr txBox="1"/>
          <p:nvPr>
            <p:ph type="body" idx="1"/>
          </p:nvPr>
        </p:nvSpPr>
        <p:spPr>
          <a:prstGeom prst="rect">
            <a:avLst/>
          </a:prstGeom>
        </p:spPr>
        <p:txBody>
          <a:bodyPr/>
          <a:lstStyle/>
          <a:p>
            <a:pPr defTabSz="403097">
              <a:spcBef>
                <a:spcPts val="1600"/>
              </a:spcBef>
              <a:defRPr sz="2484"/>
            </a:pPr>
            <a:r>
              <a:t>Initially, as capital, output and income are given, a rise in the savings rate causes a temporary fall in consumption. Gradually capital output and income rise and so does consumption. Whether consumption per capita on the new balanced growth path will be higher or lower than on the original balanced growth path, depends on the difference between the marginal product of capital and </a:t>
            </a:r>
            <a:r>
              <a:rPr i="1"/>
              <a:t>n+g+δ.</a:t>
            </a:r>
            <a:r>
              <a:t> The latter is the marginal increase in steady state investment. Consumption will be higher in the new balanced growth path if the marginal product of capital is higher than </a:t>
            </a:r>
            <a:r>
              <a:rPr i="1"/>
              <a:t>n+g+δ</a:t>
            </a:r>
            <a:r>
              <a:t>, and it will be lower in the opposite case. This condition defines the so called </a:t>
            </a:r>
            <a:r>
              <a:rPr i="1"/>
              <a:t>golden rule. </a:t>
            </a:r>
            <a:endParaRPr i="1"/>
          </a:p>
          <a:p>
            <a:pPr defTabSz="403097">
              <a:spcBef>
                <a:spcPts val="1600"/>
              </a:spcBef>
              <a:defRPr sz="2484"/>
            </a:pPr>
            <a:r>
              <a:t>The golden rule savings rate is defined as the savings rate that implies a steady state capital stock (per effective unit of labor) that maximizes steady state consumption (per effective unit of labor). Since the welfare of households is usually assumed to depend on consumption, the maximization of steady state consumption per effective unit of labor is a proxy for the maximization of steady state consumer welfare.</a:t>
            </a:r>
          </a:p>
        </p:txBody>
      </p:sp>
      <p:sp>
        <p:nvSpPr>
          <p:cNvPr id="23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Derivation of the Conditions for the Golden Rule"/>
          <p:cNvSpPr txBox="1"/>
          <p:nvPr>
            <p:ph type="title"/>
          </p:nvPr>
        </p:nvSpPr>
        <p:spPr>
          <a:prstGeom prst="rect">
            <a:avLst/>
          </a:prstGeom>
        </p:spPr>
        <p:txBody>
          <a:bodyPr/>
          <a:lstStyle>
            <a:lvl1pPr defTabSz="426466">
              <a:spcBef>
                <a:spcPts val="1100"/>
              </a:spcBef>
              <a:defRPr sz="5110"/>
            </a:lvl1pPr>
          </a:lstStyle>
          <a:p>
            <a:pPr/>
            <a:r>
              <a:t>Derivation of the Conditions for the Golden Rule</a:t>
            </a:r>
          </a:p>
        </p:txBody>
      </p:sp>
      <p:sp>
        <p:nvSpPr>
          <p:cNvPr id="23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7" name="In the steady state, consumption is given by,…"/>
          <p:cNvSpPr txBox="1"/>
          <p:nvPr>
            <p:ph type="body" idx="1"/>
          </p:nvPr>
        </p:nvSpPr>
        <p:spPr>
          <a:xfrm>
            <a:off x="317500" y="2628900"/>
            <a:ext cx="11988800" cy="6096000"/>
          </a:xfrm>
          <a:prstGeom prst="rect">
            <a:avLst/>
          </a:prstGeom>
        </p:spPr>
        <p:txBody>
          <a:bodyPr/>
          <a:lstStyle/>
          <a:p>
            <a:pPr defTabSz="420624">
              <a:spcBef>
                <a:spcPts val="1700"/>
              </a:spcBef>
              <a:defRPr sz="2592"/>
            </a:pPr>
            <a:r>
              <a:t>In the steady state, consumption is given by,</a:t>
            </a:r>
          </a:p>
          <a:p>
            <a:pPr defTabSz="420624">
              <a:spcBef>
                <a:spcPts val="1700"/>
              </a:spcBef>
              <a:defRPr sz="2592"/>
            </a:pPr>
            <a:r>
              <a:t>                                                      </a:t>
            </a:r>
            <a14:m>
              <m:oMath>
                <m:r>
                  <a:rPr xmlns:a="http://schemas.openxmlformats.org/drawingml/2006/main" sz="2850" i="1">
                    <a:solidFill>
                      <a:srgbClr val="414040"/>
                    </a:solidFill>
                    <a:latin typeface="Cambria Math" panose="02040503050406030204" pitchFamily="18" charset="0"/>
                  </a:rPr>
                  <m:t>c</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f</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k</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n</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g</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δ</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k</m:t>
                </m:r>
                <m:r>
                  <a:rPr xmlns:a="http://schemas.openxmlformats.org/drawingml/2006/main" sz="2850" i="1">
                    <a:solidFill>
                      <a:srgbClr val="414040"/>
                    </a:solidFill>
                    <a:latin typeface="Cambria Math" panose="02040503050406030204" pitchFamily="18" charset="0"/>
                  </a:rPr>
                  <m:t>*</m:t>
                </m:r>
              </m:oMath>
            </a14:m>
          </a:p>
          <a:p>
            <a:pPr defTabSz="420624">
              <a:spcBef>
                <a:spcPts val="1700"/>
              </a:spcBef>
              <a:defRPr sz="2592"/>
            </a:pPr>
            <a:r>
              <a:t>The first derivative of steady state consumption with respect to the savings rate is given by,</a:t>
            </a:r>
          </a:p>
          <a:p>
            <a:pPr defTabSz="420624">
              <a:spcBef>
                <a:spcPts val="1700"/>
              </a:spcBef>
              <a:defRPr sz="2592"/>
            </a:pPr>
            <a:r>
              <a:t>                                               </a:t>
            </a:r>
            <a14:m>
              <m:oMath>
                <m:f>
                  <m:fPr>
                    <m:ctrlPr>
                      <a:rPr xmlns:a="http://schemas.openxmlformats.org/drawingml/2006/main" sz="2850" i="1">
                        <a:solidFill>
                          <a:srgbClr val="414040"/>
                        </a:solidFill>
                        <a:latin typeface="Cambria Math" panose="02040503050406030204" pitchFamily="18" charset="0"/>
                      </a:rPr>
                    </m:ctrlPr>
                    <m:type m:val="bar"/>
                  </m:fPr>
                  <m:num>
                    <m:r>
                      <m:rPr>
                        <m:sty m:val="p"/>
                      </m:rP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c</m:t>
                    </m:r>
                    <m:r>
                      <a:rPr xmlns:a="http://schemas.openxmlformats.org/drawingml/2006/main" sz="2850" i="1">
                        <a:solidFill>
                          <a:srgbClr val="414040"/>
                        </a:solidFill>
                        <a:latin typeface="Cambria Math" panose="02040503050406030204" pitchFamily="18" charset="0"/>
                      </a:rPr>
                      <m:t>*</m:t>
                    </m:r>
                  </m:num>
                  <m:den>
                    <m:r>
                      <m:rPr>
                        <m:sty m:val="p"/>
                      </m:rP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s</m:t>
                    </m:r>
                  </m:den>
                </m:f>
                <m:r>
                  <a:rPr xmlns:a="http://schemas.openxmlformats.org/drawingml/2006/main" sz="2850" i="1">
                    <a:solidFill>
                      <a:srgbClr val="414040"/>
                    </a:solidFill>
                    <a:latin typeface="Cambria Math" panose="02040503050406030204" pitchFamily="18" charset="0"/>
                  </a:rPr>
                  <m:t>=</m:t>
                </m:r>
                <m:d>
                  <m:dPr>
                    <m:ctrlPr>
                      <a:rPr xmlns:a="http://schemas.openxmlformats.org/drawingml/2006/main" sz="2850" i="1">
                        <a:solidFill>
                          <a:srgbClr val="414040"/>
                        </a:solidFill>
                        <a:latin typeface="Cambria Math" panose="02040503050406030204" pitchFamily="18" charset="0"/>
                      </a:rPr>
                    </m:ctrlPr>
                  </m:dPr>
                  <m:e>
                    <m:sSup>
                      <m:e>
                        <m:r>
                          <a:rPr xmlns:a="http://schemas.openxmlformats.org/drawingml/2006/main" sz="2850" i="1">
                            <a:solidFill>
                              <a:srgbClr val="414040"/>
                            </a:solidFill>
                            <a:latin typeface="Cambria Math" panose="02040503050406030204" pitchFamily="18" charset="0"/>
                          </a:rPr>
                          <m:t>f</m:t>
                        </m:r>
                      </m:e>
                      <m:sup>
                        <m:r>
                          <a:rPr xmlns:a="http://schemas.openxmlformats.org/drawingml/2006/main" sz="2850" i="1">
                            <a:solidFill>
                              <a:srgbClr val="414040"/>
                            </a:solidFill>
                            <a:latin typeface="Cambria Math" panose="02040503050406030204" pitchFamily="18" charset="0"/>
                          </a:rPr>
                          <m:t>′</m:t>
                        </m:r>
                      </m:sup>
                    </m:sSup>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k</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n</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g</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δ</m:t>
                    </m:r>
                    <m:r>
                      <a:rPr xmlns:a="http://schemas.openxmlformats.org/drawingml/2006/main" sz="2850" i="1">
                        <a:solidFill>
                          <a:srgbClr val="414040"/>
                        </a:solidFill>
                        <a:latin typeface="Cambria Math" panose="02040503050406030204" pitchFamily="18" charset="0"/>
                      </a:rPr>
                      <m:t>)</m:t>
                    </m:r>
                  </m:e>
                </m:d>
                <m:f>
                  <m:fPr>
                    <m:ctrlPr>
                      <a:rPr xmlns:a="http://schemas.openxmlformats.org/drawingml/2006/main" sz="2850" i="1">
                        <a:solidFill>
                          <a:srgbClr val="414040"/>
                        </a:solidFill>
                        <a:latin typeface="Cambria Math" panose="02040503050406030204" pitchFamily="18" charset="0"/>
                      </a:rPr>
                    </m:ctrlPr>
                    <m:type m:val="bar"/>
                  </m:fPr>
                  <m:num>
                    <m:r>
                      <m:rPr>
                        <m:sty m:val="p"/>
                      </m:rP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k</m:t>
                    </m:r>
                    <m:r>
                      <a:rPr xmlns:a="http://schemas.openxmlformats.org/drawingml/2006/main" sz="2850" i="1">
                        <a:solidFill>
                          <a:srgbClr val="414040"/>
                        </a:solidFill>
                        <a:latin typeface="Cambria Math" panose="02040503050406030204" pitchFamily="18" charset="0"/>
                      </a:rPr>
                      <m:t>*</m:t>
                    </m:r>
                  </m:num>
                  <m:den>
                    <m:r>
                      <m:rPr>
                        <m:sty m:val="p"/>
                      </m:rP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s</m:t>
                    </m:r>
                  </m:den>
                </m:f>
              </m:oMath>
            </a14:m>
          </a:p>
          <a:p>
            <a:pPr defTabSz="420624">
              <a:spcBef>
                <a:spcPts val="1700"/>
              </a:spcBef>
              <a:defRPr sz="2592"/>
            </a:pPr>
            <a:r>
              <a:t>Steady state consumption is maximised at the point where this derivative is equal to zero. This implies that,</a:t>
            </a:r>
          </a:p>
          <a:p>
            <a:pPr defTabSz="420624">
              <a:spcBef>
                <a:spcPts val="1700"/>
              </a:spcBef>
              <a:defRPr sz="2592"/>
            </a:pPr>
            <a:r>
              <a:t>          </a:t>
            </a:r>
            <a14:m>
              <m:oMath>
                <m:f>
                  <m:fPr>
                    <m:ctrlPr>
                      <a:rPr xmlns:a="http://schemas.openxmlformats.org/drawingml/2006/main" sz="2850" i="1">
                        <a:solidFill>
                          <a:srgbClr val="414040"/>
                        </a:solidFill>
                        <a:latin typeface="Cambria Math" panose="02040503050406030204" pitchFamily="18" charset="0"/>
                      </a:rPr>
                    </m:ctrlPr>
                    <m:type m:val="bar"/>
                  </m:fPr>
                  <m:num>
                    <m:r>
                      <m:rPr>
                        <m:sty m:val="p"/>
                      </m:rP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c</m:t>
                    </m:r>
                    <m:r>
                      <a:rPr xmlns:a="http://schemas.openxmlformats.org/drawingml/2006/main" sz="2850" i="1">
                        <a:solidFill>
                          <a:srgbClr val="414040"/>
                        </a:solidFill>
                        <a:latin typeface="Cambria Math" panose="02040503050406030204" pitchFamily="18" charset="0"/>
                      </a:rPr>
                      <m:t>*</m:t>
                    </m:r>
                  </m:num>
                  <m:den>
                    <m:r>
                      <m:rPr>
                        <m:sty m:val="p"/>
                      </m:rP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s</m:t>
                    </m:r>
                  </m:den>
                </m:f>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0</m:t>
                </m:r>
                <m:r>
                  <a:rPr xmlns:a="http://schemas.openxmlformats.org/drawingml/2006/main" sz="2850" i="1">
                    <a:solidFill>
                      <a:srgbClr val="414040"/>
                    </a:solidFill>
                    <a:latin typeface="Cambria Math" panose="02040503050406030204" pitchFamily="18" charset="0"/>
                  </a:rPr>
                  <m:t>⇒</m:t>
                </m:r>
                <m:sSup>
                  <m:e>
                    <m:r>
                      <a:rPr xmlns:a="http://schemas.openxmlformats.org/drawingml/2006/main" sz="2850" i="1">
                        <a:solidFill>
                          <a:srgbClr val="414040"/>
                        </a:solidFill>
                        <a:latin typeface="Cambria Math" panose="02040503050406030204" pitchFamily="18" charset="0"/>
                      </a:rPr>
                      <m:t>f</m:t>
                    </m:r>
                  </m:e>
                  <m:sup>
                    <m:r>
                      <a:rPr xmlns:a="http://schemas.openxmlformats.org/drawingml/2006/main" sz="2850" i="1">
                        <a:solidFill>
                          <a:srgbClr val="414040"/>
                        </a:solidFill>
                        <a:latin typeface="Cambria Math" panose="02040503050406030204" pitchFamily="18" charset="0"/>
                      </a:rPr>
                      <m:t>′</m:t>
                    </m:r>
                  </m:sup>
                </m:sSup>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k</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n</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g</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δ</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sSup>
                  <m:e>
                    <m:r>
                      <a:rPr xmlns:a="http://schemas.openxmlformats.org/drawingml/2006/main" sz="2850" i="1">
                        <a:solidFill>
                          <a:srgbClr val="414040"/>
                        </a:solidFill>
                        <a:latin typeface="Cambria Math" panose="02040503050406030204" pitchFamily="18" charset="0"/>
                      </a:rPr>
                      <m:t>f</m:t>
                    </m:r>
                  </m:e>
                  <m:sup>
                    <m:r>
                      <a:rPr xmlns:a="http://schemas.openxmlformats.org/drawingml/2006/main" sz="2850" i="1">
                        <a:solidFill>
                          <a:srgbClr val="414040"/>
                        </a:solidFill>
                        <a:latin typeface="Cambria Math" panose="02040503050406030204" pitchFamily="18" charset="0"/>
                      </a:rPr>
                      <m:t>′</m:t>
                    </m:r>
                  </m:sup>
                </m:sSup>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k</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δ</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n</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g</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r</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k</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n</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g</m:t>
                </m:r>
              </m:oMath>
            </a14:m>
          </a:p>
          <a:p>
            <a:pPr defTabSz="420624">
              <a:spcBef>
                <a:spcPts val="1700"/>
              </a:spcBef>
              <a:defRPr sz="2592"/>
            </a:pPr>
            <a:r>
              <a:t>At the golden rule, the steady state real interest rate is equal to the growth rate.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he Savings Rate and Dynamic Inefficiency"/>
          <p:cNvSpPr txBox="1"/>
          <p:nvPr>
            <p:ph type="title"/>
          </p:nvPr>
        </p:nvSpPr>
        <p:spPr>
          <a:prstGeom prst="rect">
            <a:avLst/>
          </a:prstGeom>
        </p:spPr>
        <p:txBody>
          <a:bodyPr/>
          <a:lstStyle>
            <a:lvl1pPr defTabSz="484886">
              <a:spcBef>
                <a:spcPts val="1300"/>
              </a:spcBef>
              <a:defRPr sz="5810"/>
            </a:lvl1pPr>
          </a:lstStyle>
          <a:p>
            <a:pPr/>
            <a:r>
              <a:t>The Savings Rate and Dynamic Inefficiency</a:t>
            </a:r>
          </a:p>
        </p:txBody>
      </p:sp>
      <p:sp>
        <p:nvSpPr>
          <p:cNvPr id="240" name="If the savings rate is such that the steady state capital stock is higher than the golden rule capital stock, then the steady state real interest rate is lower than the growth rate, and the economy is characterized by dynamic inefficiency. Steady state c"/>
          <p:cNvSpPr txBox="1"/>
          <p:nvPr>
            <p:ph type="body" idx="1"/>
          </p:nvPr>
        </p:nvSpPr>
        <p:spPr>
          <a:prstGeom prst="rect">
            <a:avLst/>
          </a:prstGeom>
        </p:spPr>
        <p:txBody>
          <a:bodyPr/>
          <a:lstStyle/>
          <a:p>
            <a:pPr defTabSz="502412">
              <a:spcBef>
                <a:spcPts val="2000"/>
              </a:spcBef>
              <a:defRPr sz="3096"/>
            </a:pPr>
            <a:r>
              <a:t>If the savings rate is such that the steady state capital stock is higher than the golden rule capital stock, then the steady state real interest rate is lower than the growth rate, and the economy is characterized by </a:t>
            </a:r>
            <a:r>
              <a:rPr i="1"/>
              <a:t>dynamic inefficiency</a:t>
            </a:r>
            <a:r>
              <a:t>. Steady state consumption and, presumably, consumer welfare could be increased by reducing the savings rate. </a:t>
            </a:r>
          </a:p>
          <a:p>
            <a:pPr defTabSz="502412">
              <a:spcBef>
                <a:spcPts val="2000"/>
              </a:spcBef>
              <a:defRPr sz="3096"/>
            </a:pPr>
            <a:r>
              <a:t>Thus, an increase in the savings rate is not necessarily always desirable in the Solow model, despite the fact that it results in an increase in steady state capital and income. It is only desirable as long as the savings rate is below the one corresponding to the golden rule rate, i.e. the rate that maximizes steady state consumption per efficiency unit of labor.</a:t>
            </a:r>
          </a:p>
        </p:txBody>
      </p:sp>
      <p:sp>
        <p:nvSpPr>
          <p:cNvPr id="2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The Dynamic Effects of Total Factor Productivity in the Solow Model"/>
          <p:cNvSpPr txBox="1"/>
          <p:nvPr>
            <p:ph type="title"/>
          </p:nvPr>
        </p:nvSpPr>
        <p:spPr>
          <a:prstGeom prst="rect">
            <a:avLst/>
          </a:prstGeom>
        </p:spPr>
        <p:txBody>
          <a:bodyPr/>
          <a:lstStyle>
            <a:lvl1pPr defTabSz="321310">
              <a:spcBef>
                <a:spcPts val="800"/>
              </a:spcBef>
              <a:defRPr sz="3850"/>
            </a:lvl1pPr>
          </a:lstStyle>
          <a:p>
            <a:pPr/>
            <a:r>
              <a:t>The Dynamic Effects of Total Factor Productivity in the Solow Model</a:t>
            </a:r>
          </a:p>
        </p:txBody>
      </p:sp>
      <p:sp>
        <p:nvSpPr>
          <p:cNvPr id="2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5" name="Figure36.pdf" descr="Figure36.pdf"/>
          <p:cNvPicPr>
            <a:picLocks noChangeAspect="1"/>
          </p:cNvPicPr>
          <p:nvPr/>
        </p:nvPicPr>
        <p:blipFill>
          <a:blip r:embed="rId2">
            <a:extLst/>
          </a:blip>
          <a:stretch>
            <a:fillRect/>
          </a:stretch>
        </p:blipFill>
        <p:spPr>
          <a:xfrm>
            <a:off x="2190064" y="2324100"/>
            <a:ext cx="8624672" cy="6680200"/>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The Dynamic Effects of a Rise in Population Growth in the Solow Model"/>
          <p:cNvSpPr txBox="1"/>
          <p:nvPr>
            <p:ph type="title"/>
          </p:nvPr>
        </p:nvSpPr>
        <p:spPr>
          <a:prstGeom prst="rect">
            <a:avLst/>
          </a:prstGeom>
        </p:spPr>
        <p:txBody>
          <a:bodyPr/>
          <a:lstStyle>
            <a:lvl1pPr defTabSz="321310">
              <a:spcBef>
                <a:spcPts val="800"/>
              </a:spcBef>
              <a:defRPr sz="3850"/>
            </a:lvl1pPr>
          </a:lstStyle>
          <a:p>
            <a:pPr/>
            <a:r>
              <a:t>The Dynamic Effects of a Rise in Population Growth in the Solow Model</a:t>
            </a:r>
          </a:p>
        </p:txBody>
      </p:sp>
      <p:sp>
        <p:nvSpPr>
          <p:cNvPr id="2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9" name="Figure37.pdf" descr="Figure37.pdf"/>
          <p:cNvPicPr>
            <a:picLocks noChangeAspect="1"/>
          </p:cNvPicPr>
          <p:nvPr/>
        </p:nvPicPr>
        <p:blipFill>
          <a:blip r:embed="rId2">
            <a:extLst/>
          </a:blip>
          <a:stretch>
            <a:fillRect/>
          </a:stretch>
        </p:blipFill>
        <p:spPr>
          <a:xfrm>
            <a:off x="2256667" y="2388387"/>
            <a:ext cx="8491466" cy="6577026"/>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The Speed of Convergence in the Solow Model"/>
          <p:cNvSpPr txBox="1"/>
          <p:nvPr>
            <p:ph type="title"/>
          </p:nvPr>
        </p:nvSpPr>
        <p:spPr>
          <a:prstGeom prst="rect">
            <a:avLst/>
          </a:prstGeom>
        </p:spPr>
        <p:txBody>
          <a:bodyPr/>
          <a:lstStyle>
            <a:lvl1pPr defTabSz="443991">
              <a:spcBef>
                <a:spcPts val="1200"/>
              </a:spcBef>
              <a:defRPr sz="5320"/>
            </a:lvl1pPr>
          </a:lstStyle>
          <a:p>
            <a:pPr/>
            <a:r>
              <a:t>The Speed of Convergence in the Solow Model</a:t>
            </a:r>
          </a:p>
        </p:txBody>
      </p:sp>
      <p:sp>
        <p:nvSpPr>
          <p:cNvPr id="2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3" name="To calculate the speed of convergence in the Solow model we start from the basic accumulation equation.…"/>
          <p:cNvSpPr txBox="1"/>
          <p:nvPr>
            <p:ph type="body" idx="1"/>
          </p:nvPr>
        </p:nvSpPr>
        <p:spPr>
          <a:prstGeom prst="rect">
            <a:avLst/>
          </a:prstGeom>
        </p:spPr>
        <p:txBody>
          <a:bodyPr/>
          <a:lstStyle/>
          <a:p>
            <a:pPr defTabSz="362204">
              <a:spcBef>
                <a:spcPts val="1400"/>
              </a:spcBef>
              <a:defRPr sz="2232"/>
            </a:pPr>
            <a:r>
              <a:t>To calculate the speed of convergence in the Solow model we start from the basic accumulation equation.</a:t>
            </a:r>
          </a:p>
          <a:p>
            <a:pPr defTabSz="362204">
              <a:spcBef>
                <a:spcPts val="1400"/>
              </a:spcBef>
              <a:defRPr sz="2232"/>
            </a:pPr>
            <a:r>
              <a:t>                                                          </a:t>
            </a:r>
            <a14:m>
              <m:oMath>
                <m:limUpp>
                  <m:e>
                    <m:r>
                      <a:rPr xmlns:a="http://schemas.openxmlformats.org/drawingml/2006/main" sz="2500" i="1">
                        <a:solidFill>
                          <a:srgbClr val="414040"/>
                        </a:solidFill>
                        <a:latin typeface="Cambria Math" panose="02040503050406030204" pitchFamily="18" charset="0"/>
                      </a:rPr>
                      <m:t>k</m:t>
                    </m:r>
                  </m:e>
                  <m:lim>
                    <m:r>
                      <a:rPr xmlns:a="http://schemas.openxmlformats.org/drawingml/2006/main" sz="2500" i="1">
                        <a:solidFill>
                          <a:srgbClr val="414040"/>
                        </a:solidFill>
                        <a:latin typeface="Cambria Math" panose="02040503050406030204" pitchFamily="18" charset="0"/>
                      </a:rPr>
                      <m:t>∙</m:t>
                    </m:r>
                  </m:lim>
                </m:limUpp>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s</m:t>
                </m:r>
                <m:r>
                  <a:rPr xmlns:a="http://schemas.openxmlformats.org/drawingml/2006/main" sz="2500" i="1">
                    <a:solidFill>
                      <a:srgbClr val="414040"/>
                    </a:solidFill>
                    <a:latin typeface="Cambria Math" panose="02040503050406030204" pitchFamily="18" charset="0"/>
                  </a:rPr>
                  <m:t>A</m:t>
                </m:r>
                <m:r>
                  <a:rPr xmlns:a="http://schemas.openxmlformats.org/drawingml/2006/main" sz="2500" i="1">
                    <a:solidFill>
                      <a:srgbClr val="414040"/>
                    </a:solidFill>
                    <a:latin typeface="Cambria Math" panose="02040503050406030204" pitchFamily="18" charset="0"/>
                  </a:rPr>
                  <m:t>f</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k</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n</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g</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δ</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k</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oMath>
            </a14:m>
          </a:p>
          <a:p>
            <a:pPr defTabSz="362204">
              <a:spcBef>
                <a:spcPts val="1400"/>
              </a:spcBef>
              <a:defRPr sz="2232"/>
            </a:pPr>
            <a:r>
              <a:t>This can be linearized around the steady state as,</a:t>
            </a:r>
          </a:p>
          <a:p>
            <a:pPr defTabSz="362204">
              <a:spcBef>
                <a:spcPts val="1400"/>
              </a:spcBef>
              <a:defRPr sz="2232"/>
            </a:pPr>
            <a:r>
              <a:t>                                              </a:t>
            </a:r>
            <a14:m>
              <m:oMath>
                <m:limUpp>
                  <m:e>
                    <m:r>
                      <a:rPr xmlns:a="http://schemas.openxmlformats.org/drawingml/2006/main" sz="2450" i="1">
                        <a:solidFill>
                          <a:srgbClr val="414040"/>
                        </a:solidFill>
                        <a:latin typeface="Cambria Math" panose="02040503050406030204" pitchFamily="18" charset="0"/>
                      </a:rPr>
                      <m:t>k</m:t>
                    </m:r>
                  </m:e>
                  <m:lim>
                    <m:r>
                      <a:rPr xmlns:a="http://schemas.openxmlformats.org/drawingml/2006/main" sz="2450" i="1">
                        <a:solidFill>
                          <a:srgbClr val="414040"/>
                        </a:solidFill>
                        <a:latin typeface="Cambria Math" panose="02040503050406030204" pitchFamily="18" charset="0"/>
                      </a:rPr>
                      <m:t>∙</m:t>
                    </m:r>
                  </m:lim>
                </m:limUp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sSub>
                  <m:e>
                    <m:d>
                      <m:dPr>
                        <m:ctrlPr>
                          <a:rPr xmlns:a="http://schemas.openxmlformats.org/drawingml/2006/main" sz="2450" i="1">
                            <a:solidFill>
                              <a:srgbClr val="414040"/>
                            </a:solidFill>
                            <a:latin typeface="Cambria Math" panose="02040503050406030204" pitchFamily="18" charset="0"/>
                          </a:rPr>
                        </m:ctrlPr>
                      </m:dPr>
                      <m:e>
                        <m:f>
                          <m:fPr>
                            <m:ctrlPr>
                              <a:rPr xmlns:a="http://schemas.openxmlformats.org/drawingml/2006/main" sz="2450" i="1">
                                <a:solidFill>
                                  <a:srgbClr val="414040"/>
                                </a:solidFill>
                                <a:latin typeface="Cambria Math" panose="02040503050406030204" pitchFamily="18" charset="0"/>
                              </a:rPr>
                            </m:ctrlPr>
                            <m:type m:val="bar"/>
                          </m:fPr>
                          <m:num>
                            <m:r>
                              <m:rPr>
                                <m:sty m:val="p"/>
                              </m:rPr>
                              <a:rPr xmlns:a="http://schemas.openxmlformats.org/drawingml/2006/main" sz="2450" i="1">
                                <a:solidFill>
                                  <a:srgbClr val="414040"/>
                                </a:solidFill>
                                <a:latin typeface="Cambria Math" panose="02040503050406030204" pitchFamily="18" charset="0"/>
                              </a:rPr>
                              <m:t>∂</m:t>
                            </m:r>
                            <m:limUpp>
                              <m:e>
                                <m:r>
                                  <a:rPr xmlns:a="http://schemas.openxmlformats.org/drawingml/2006/main" sz="2450" i="1">
                                    <a:solidFill>
                                      <a:srgbClr val="414040"/>
                                    </a:solidFill>
                                    <a:latin typeface="Cambria Math" panose="02040503050406030204" pitchFamily="18" charset="0"/>
                                  </a:rPr>
                                  <m:t>k</m:t>
                                </m:r>
                              </m:e>
                              <m:lim>
                                <m:r>
                                  <a:rPr xmlns:a="http://schemas.openxmlformats.org/drawingml/2006/main" sz="2450" i="1">
                                    <a:solidFill>
                                      <a:srgbClr val="414040"/>
                                    </a:solidFill>
                                    <a:latin typeface="Cambria Math" panose="02040503050406030204" pitchFamily="18" charset="0"/>
                                  </a:rPr>
                                  <m:t>∙</m:t>
                                </m:r>
                              </m:lim>
                            </m:limUpp>
                          </m:num>
                          <m:den>
                            <m:r>
                              <m:rPr>
                                <m:sty m:val="p"/>
                              </m:rP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den>
                        </m:f>
                      </m:e>
                    </m:d>
                  </m:e>
                  <m:sub>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sub>
                </m:sSub>
                <m:d>
                  <m:dPr>
                    <m:ctrlPr>
                      <a:rPr xmlns:a="http://schemas.openxmlformats.org/drawingml/2006/main" sz="2450" i="1">
                        <a:solidFill>
                          <a:srgbClr val="414040"/>
                        </a:solidFill>
                        <a:latin typeface="Cambria Math" panose="02040503050406030204" pitchFamily="18" charset="0"/>
                      </a:rPr>
                    </m:ctrlPr>
                  </m:dPr>
                  <m:e>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e>
                </m:d>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λ</m:t>
                </m:r>
                <m:d>
                  <m:dPr>
                    <m:ctrlPr>
                      <a:rPr xmlns:a="http://schemas.openxmlformats.org/drawingml/2006/main" sz="2450" i="1">
                        <a:solidFill>
                          <a:srgbClr val="414040"/>
                        </a:solidFill>
                        <a:latin typeface="Cambria Math" panose="02040503050406030204" pitchFamily="18" charset="0"/>
                      </a:rPr>
                    </m:ctrlPr>
                  </m:dPr>
                  <m:e>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e>
                </m:d>
              </m:oMath>
            </a14:m>
          </a:p>
          <a:p>
            <a:pPr defTabSz="362204">
              <a:spcBef>
                <a:spcPts val="1400"/>
              </a:spcBef>
              <a:defRPr sz="2232"/>
            </a:pPr>
            <a:r>
              <a:t>where </a:t>
            </a:r>
            <a14:m>
              <m:oMath>
                <m:r>
                  <a:rPr xmlns:a="http://schemas.openxmlformats.org/drawingml/2006/main" sz="2450" i="1">
                    <a:solidFill>
                      <a:srgbClr val="414040"/>
                    </a:solidFill>
                    <a:latin typeface="Cambria Math" panose="02040503050406030204" pitchFamily="18" charset="0"/>
                  </a:rPr>
                  <m:t>λ</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n</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δ</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s</m:t>
                </m:r>
                <m:r>
                  <a:rPr xmlns:a="http://schemas.openxmlformats.org/drawingml/2006/main" sz="2450" i="1">
                    <a:solidFill>
                      <a:srgbClr val="414040"/>
                    </a:solidFill>
                    <a:latin typeface="Cambria Math" panose="02040503050406030204" pitchFamily="18" charset="0"/>
                  </a:rPr>
                  <m:t>A</m:t>
                </m:r>
                <m:sSup>
                  <m:e>
                    <m:r>
                      <a:rPr xmlns:a="http://schemas.openxmlformats.org/drawingml/2006/main" sz="2450" i="1">
                        <a:solidFill>
                          <a:srgbClr val="414040"/>
                        </a:solidFill>
                        <a:latin typeface="Cambria Math" panose="02040503050406030204" pitchFamily="18" charset="0"/>
                      </a:rPr>
                      <m:t>f</m:t>
                    </m:r>
                  </m:e>
                  <m:sup>
                    <m:r>
                      <a:rPr xmlns:a="http://schemas.openxmlformats.org/drawingml/2006/main" sz="2450" i="1">
                        <a:solidFill>
                          <a:srgbClr val="414040"/>
                        </a:solidFill>
                        <a:latin typeface="Cambria Math" panose="02040503050406030204" pitchFamily="18" charset="0"/>
                      </a:rPr>
                      <m:t>′</m:t>
                    </m:r>
                  </m:sup>
                </m:sSu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n</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g</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δ</m:t>
                </m:r>
                <m:r>
                  <a:rPr xmlns:a="http://schemas.openxmlformats.org/drawingml/2006/main" sz="2450" i="1">
                    <a:solidFill>
                      <a:srgbClr val="414040"/>
                    </a:solidFill>
                    <a:latin typeface="Cambria Math" panose="02040503050406030204" pitchFamily="18" charset="0"/>
                  </a:rPr>
                  <m:t>)</m:t>
                </m:r>
                <m:d>
                  <m:dPr>
                    <m:ctrlPr>
                      <a:rPr xmlns:a="http://schemas.openxmlformats.org/drawingml/2006/main" sz="2450" i="1">
                        <a:solidFill>
                          <a:srgbClr val="414040"/>
                        </a:solidFill>
                        <a:latin typeface="Cambria Math" panose="02040503050406030204" pitchFamily="18" charset="0"/>
                      </a:rPr>
                    </m:ctrlPr>
                    <m:begChr m:val="["/>
                    <m:endChr m:val="]"/>
                  </m:dPr>
                  <m:e>
                    <m:r>
                      <a:rPr xmlns:a="http://schemas.openxmlformats.org/drawingml/2006/main" sz="2450" i="1">
                        <a:solidFill>
                          <a:srgbClr val="414040"/>
                        </a:solidFill>
                        <a:latin typeface="Cambria Math" panose="02040503050406030204" pitchFamily="18" charset="0"/>
                      </a:rPr>
                      <m:t>1</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α</m:t>
                        </m:r>
                      </m:e>
                      <m:sub>
                        <m:r>
                          <a:rPr xmlns:a="http://schemas.openxmlformats.org/drawingml/2006/main" sz="2450" i="1">
                            <a:solidFill>
                              <a:srgbClr val="414040"/>
                            </a:solidFill>
                            <a:latin typeface="Cambria Math" panose="02040503050406030204" pitchFamily="18" charset="0"/>
                          </a:rPr>
                          <m:t>K</m:t>
                        </m:r>
                      </m:sub>
                    </m:sSub>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e>
                </m:d>
              </m:oMath>
            </a14:m>
            <a:r>
              <a:t> is the speed of convergence. </a:t>
            </a:r>
            <a14:m>
              <m:oMath>
                <m:sSub>
                  <m:e>
                    <m:r>
                      <a:rPr xmlns:a="http://schemas.openxmlformats.org/drawingml/2006/main" sz="2550" i="1">
                        <a:solidFill>
                          <a:srgbClr val="414040"/>
                        </a:solidFill>
                        <a:latin typeface="Cambria Math" panose="02040503050406030204" pitchFamily="18" charset="0"/>
                      </a:rPr>
                      <m:t>α</m:t>
                    </m:r>
                  </m:e>
                  <m:sub>
                    <m:r>
                      <a:rPr xmlns:a="http://schemas.openxmlformats.org/drawingml/2006/main" sz="2550" i="1">
                        <a:solidFill>
                          <a:srgbClr val="414040"/>
                        </a:solidFill>
                        <a:latin typeface="Cambria Math" panose="02040503050406030204" pitchFamily="18" charset="0"/>
                      </a:rPr>
                      <m:t>K</m:t>
                    </m:r>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k</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oMath>
            </a14:m>
            <a:r>
              <a:t>is the share of capital in total output. </a:t>
            </a:r>
          </a:p>
          <a:p>
            <a:pPr defTabSz="362204">
              <a:spcBef>
                <a:spcPts val="1400"/>
              </a:spcBef>
              <a:defRPr sz="2232"/>
            </a:pPr>
            <a:r>
              <a:t>This is a first-order linear differential equation whose solution is given by,</a:t>
            </a:r>
          </a:p>
          <a:p>
            <a:pPr defTabSz="362204">
              <a:spcBef>
                <a:spcPts val="1400"/>
              </a:spcBef>
              <a:defRPr sz="2232"/>
            </a:pPr>
            <a:r>
              <a:t>                                                         </a:t>
            </a:r>
            <a14:m>
              <m:oMath>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sSup>
                  <m:e>
                    <m:r>
                      <a:rPr xmlns:a="http://schemas.openxmlformats.org/drawingml/2006/main" sz="2450" i="1">
                        <a:solidFill>
                          <a:srgbClr val="414040"/>
                        </a:solidFill>
                        <a:latin typeface="Cambria Math" panose="02040503050406030204" pitchFamily="18" charset="0"/>
                      </a:rPr>
                      <m:t>e</m:t>
                    </m:r>
                  </m:e>
                  <m:sup>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λ</m:t>
                    </m:r>
                    <m:r>
                      <a:rPr xmlns:a="http://schemas.openxmlformats.org/drawingml/2006/main" sz="2450" i="1">
                        <a:solidFill>
                          <a:srgbClr val="414040"/>
                        </a:solidFill>
                        <a:latin typeface="Cambria Math" panose="02040503050406030204" pitchFamily="18" charset="0"/>
                      </a:rPr>
                      <m:t>t</m:t>
                    </m:r>
                  </m:sup>
                </m:sSup>
                <m:d>
                  <m:dPr>
                    <m:ctrlPr>
                      <a:rPr xmlns:a="http://schemas.openxmlformats.org/drawingml/2006/main" sz="2450" i="1">
                        <a:solidFill>
                          <a:srgbClr val="414040"/>
                        </a:solidFill>
                        <a:latin typeface="Cambria Math" panose="02040503050406030204" pitchFamily="18" charset="0"/>
                      </a:rPr>
                    </m:ctrlPr>
                  </m:dPr>
                  <m:e>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0</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k</m:t>
                    </m:r>
                    <m:r>
                      <a:rPr xmlns:a="http://schemas.openxmlformats.org/drawingml/2006/main" sz="2450" i="1">
                        <a:solidFill>
                          <a:srgbClr val="414040"/>
                        </a:solidFill>
                        <a:latin typeface="Cambria Math" panose="02040503050406030204" pitchFamily="18" charset="0"/>
                      </a:rPr>
                      <m:t>*</m:t>
                    </m:r>
                  </m:e>
                </m:d>
              </m:oMath>
            </a14: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The Speed of Convergence in the Solow Model"/>
          <p:cNvSpPr txBox="1"/>
          <p:nvPr>
            <p:ph type="title"/>
          </p:nvPr>
        </p:nvSpPr>
        <p:spPr>
          <a:prstGeom prst="rect">
            <a:avLst/>
          </a:prstGeom>
        </p:spPr>
        <p:txBody>
          <a:bodyPr/>
          <a:lstStyle>
            <a:lvl1pPr defTabSz="443991">
              <a:spcBef>
                <a:spcPts val="1200"/>
              </a:spcBef>
              <a:defRPr sz="5320"/>
            </a:lvl1pPr>
          </a:lstStyle>
          <a:p>
            <a:pPr/>
            <a:r>
              <a:t>The Speed of Convergence in the Solow Model</a:t>
            </a:r>
          </a:p>
        </p:txBody>
      </p:sp>
      <p:sp>
        <p:nvSpPr>
          <p:cNvPr id="256" name="The Solow model predicts a rather rapid convergence process.…"/>
          <p:cNvSpPr txBox="1"/>
          <p:nvPr>
            <p:ph type="body" idx="1"/>
          </p:nvPr>
        </p:nvSpPr>
        <p:spPr>
          <a:prstGeom prst="rect">
            <a:avLst/>
          </a:prstGeom>
        </p:spPr>
        <p:txBody>
          <a:bodyPr/>
          <a:lstStyle/>
          <a:p>
            <a:pPr defTabSz="379729">
              <a:spcBef>
                <a:spcPts val="1500"/>
              </a:spcBef>
              <a:defRPr sz="2340"/>
            </a:pPr>
            <a:r>
              <a:t>The Solow model predicts a rather rapid convergence process.</a:t>
            </a:r>
          </a:p>
          <a:p>
            <a:pPr defTabSz="379729">
              <a:spcBef>
                <a:spcPts val="1500"/>
              </a:spcBef>
              <a:defRPr sz="2340"/>
            </a:pPr>
            <a:r>
              <a:t>Widely accepted annual estimates of </a:t>
            </a:r>
            <a:r>
              <a:rPr i="1"/>
              <a:t>n+g+δ</a:t>
            </a:r>
            <a:r>
              <a:t> determine it at about 6%. For example, this would be the result with </a:t>
            </a:r>
            <a:r>
              <a:rPr i="1"/>
              <a:t>n = 1%, g = 2% and δ = 3%</a:t>
            </a:r>
            <a:r>
              <a:t>. With the share of capital </a:t>
            </a:r>
            <a:r>
              <a:rPr i="1"/>
              <a:t>α</a:t>
            </a:r>
            <a:r>
              <a:rPr baseline="-5999" i="1"/>
              <a:t>Κ</a:t>
            </a:r>
            <a:r>
              <a:t> estimated at about 1/3, the Solow model implies an annual speed of convergence of about 4%.</a:t>
            </a:r>
          </a:p>
          <a:p>
            <a:pPr defTabSz="379729">
              <a:spcBef>
                <a:spcPts val="1500"/>
              </a:spcBef>
              <a:defRPr sz="2340"/>
            </a:pPr>
            <a:r>
              <a:t>Thus, on the basis of these estimates, the Solow model implies that each year roughly 4% of the gap between the current capital stock (and income) and the steady state capital stock (and income) is closed through the process of capital accumulation.</a:t>
            </a:r>
          </a:p>
          <a:p>
            <a:pPr defTabSz="379729">
              <a:spcBef>
                <a:spcPts val="1500"/>
              </a:spcBef>
              <a:defRPr sz="2340"/>
            </a:pPr>
            <a:r>
              <a:t>This means that half of the gap between the initial state of an economy and the steady state is covered in about 17 years, and that 90% of the gap is covered in about 58 years.</a:t>
            </a:r>
          </a:p>
          <a:p>
            <a:pPr defTabSz="379729">
              <a:spcBef>
                <a:spcPts val="1500"/>
              </a:spcBef>
              <a:defRPr sz="2340"/>
            </a:pPr>
            <a:r>
              <a:t>The convergence process in the real world is estimated to be significantly slower, at about 2% per annum. Thus, in the real world, it takes about 35 years to cover half of the difference between the initial state and the steady state, and about 115 years to cover 90% of the difference.</a:t>
            </a:r>
          </a:p>
        </p:txBody>
      </p:sp>
      <p:sp>
        <p:nvSpPr>
          <p:cNvPr id="2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The Kaldor Stylized Facts of Economic Growth"/>
          <p:cNvSpPr txBox="1"/>
          <p:nvPr>
            <p:ph type="title"/>
          </p:nvPr>
        </p:nvSpPr>
        <p:spPr>
          <a:prstGeom prst="rect">
            <a:avLst/>
          </a:prstGeom>
        </p:spPr>
        <p:txBody>
          <a:bodyPr/>
          <a:lstStyle>
            <a:lvl1pPr defTabSz="443991">
              <a:spcBef>
                <a:spcPts val="1200"/>
              </a:spcBef>
              <a:defRPr sz="5320"/>
            </a:lvl1pPr>
          </a:lstStyle>
          <a:p>
            <a:pPr/>
            <a:r>
              <a:t>The Kaldor Stylized Facts of Economic Growth</a:t>
            </a:r>
          </a:p>
        </p:txBody>
      </p:sp>
      <p:sp>
        <p:nvSpPr>
          <p:cNvPr id="260" name="An important first codification of the main empirical features pertaining to long run growth, is due to Kaldor (1961), who based them on the long run growth experience of Great Britain and the USA. According to Kaldor, a growth theory should be consisten"/>
          <p:cNvSpPr txBox="1"/>
          <p:nvPr>
            <p:ph type="body" idx="1"/>
          </p:nvPr>
        </p:nvSpPr>
        <p:spPr>
          <a:prstGeom prst="rect">
            <a:avLst/>
          </a:prstGeom>
        </p:spPr>
        <p:txBody>
          <a:bodyPr/>
          <a:lstStyle/>
          <a:p>
            <a:pPr defTabSz="379729">
              <a:spcBef>
                <a:spcPts val="1500"/>
              </a:spcBef>
              <a:defRPr sz="2340"/>
            </a:pPr>
            <a:r>
              <a:t>An important first codification of the main empirical features pertaining to long run growth, is due to Kaldor (1961), who based them on the long run growth experience of Great Britain and the USA. According to Kaldor, a growth theory should be consistent with the following six (6) stylized facts about long-run growth:</a:t>
            </a:r>
          </a:p>
          <a:p>
            <a:pPr defTabSz="379729">
              <a:spcBef>
                <a:spcPts val="1500"/>
              </a:spcBef>
              <a:defRPr sz="2340"/>
            </a:pPr>
            <a:r>
              <a:t>1. Per capita GDP is growing over time, and the growth rate is not declining.</a:t>
            </a:r>
          </a:p>
          <a:p>
            <a:pPr defTabSz="379729">
              <a:spcBef>
                <a:spcPts val="1500"/>
              </a:spcBef>
              <a:defRPr sz="2340"/>
            </a:pPr>
            <a:r>
              <a:t>2. Physical capital per worker is growing over time.</a:t>
            </a:r>
          </a:p>
          <a:p>
            <a:pPr defTabSz="379729">
              <a:spcBef>
                <a:spcPts val="1500"/>
              </a:spcBef>
              <a:defRPr sz="2340"/>
            </a:pPr>
            <a:r>
              <a:t>3. The long run rate of return on capital is roughly constant.</a:t>
            </a:r>
          </a:p>
          <a:p>
            <a:pPr defTabSz="379729">
              <a:spcBef>
                <a:spcPts val="1500"/>
              </a:spcBef>
              <a:defRPr sz="2340"/>
            </a:pPr>
            <a:r>
              <a:t>4. The long run capital-output ratio is roughly constant.</a:t>
            </a:r>
          </a:p>
          <a:p>
            <a:pPr defTabSz="379729">
              <a:spcBef>
                <a:spcPts val="1500"/>
              </a:spcBef>
              <a:defRPr sz="2340"/>
            </a:pPr>
            <a:r>
              <a:t>5. The shares of labor and capital in Gross Domestic Product do not display a long-term trend.</a:t>
            </a:r>
          </a:p>
          <a:p>
            <a:pPr defTabSz="379729">
              <a:spcBef>
                <a:spcPts val="1500"/>
              </a:spcBef>
              <a:defRPr sz="2340"/>
            </a:pPr>
            <a:r>
              <a:t>6. The growth rate of labor productivity varies substantially between countries.</a:t>
            </a:r>
          </a:p>
          <a:p>
            <a:pPr defTabSz="379729">
              <a:spcBef>
                <a:spcPts val="1500"/>
              </a:spcBef>
              <a:defRPr sz="2340"/>
            </a:pPr>
            <a:r>
              <a:t>These stylized facts remain in force today, with the addition of some newer ones.</a:t>
            </a:r>
          </a:p>
        </p:txBody>
      </p:sp>
      <p:sp>
        <p:nvSpPr>
          <p:cNvPr id="2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The Solow Model and the Stylized Facts"/>
          <p:cNvSpPr txBox="1"/>
          <p:nvPr>
            <p:ph type="title"/>
          </p:nvPr>
        </p:nvSpPr>
        <p:spPr>
          <a:prstGeom prst="rect">
            <a:avLst/>
          </a:prstGeom>
        </p:spPr>
        <p:txBody>
          <a:bodyPr/>
          <a:lstStyle>
            <a:lvl1pPr defTabSz="525779">
              <a:spcBef>
                <a:spcPts val="1400"/>
              </a:spcBef>
              <a:defRPr sz="6300"/>
            </a:lvl1pPr>
          </a:lstStyle>
          <a:p>
            <a:pPr/>
            <a:r>
              <a:t>The Solow Model and the Stylized Facts</a:t>
            </a:r>
          </a:p>
        </p:txBody>
      </p:sp>
      <p:sp>
        <p:nvSpPr>
          <p:cNvPr id="264" name="The Solow model is at a general level consistent with all of these basic empirical characteristics.…"/>
          <p:cNvSpPr txBox="1"/>
          <p:nvPr>
            <p:ph type="body" idx="1"/>
          </p:nvPr>
        </p:nvSpPr>
        <p:spPr>
          <a:prstGeom prst="rect">
            <a:avLst/>
          </a:prstGeom>
        </p:spPr>
        <p:txBody>
          <a:bodyPr/>
          <a:lstStyle/>
          <a:p>
            <a:pPr defTabSz="438150">
              <a:spcBef>
                <a:spcPts val="1800"/>
              </a:spcBef>
              <a:defRPr sz="2700"/>
            </a:pPr>
            <a:r>
              <a:t>The Solow model is at a general level consistent with all of these basic empirical characteristics. </a:t>
            </a:r>
          </a:p>
          <a:p>
            <a:pPr defTabSz="438150">
              <a:spcBef>
                <a:spcPts val="1800"/>
              </a:spcBef>
              <a:defRPr sz="2700"/>
            </a:pPr>
            <a:r>
              <a:t>However, the process of physical capital accumulation, which is the main engine of economic growth in the Solow model, is not sufficient as an explanation of either the long run growth of output per worker that has been observed historically in almost all developed economies of the world, or the large differences in output per worker between developed and less developed economies.</a:t>
            </a:r>
          </a:p>
          <a:p>
            <a:pPr defTabSz="438150">
              <a:spcBef>
                <a:spcPts val="1800"/>
              </a:spcBef>
              <a:defRPr sz="2700"/>
            </a:pPr>
            <a:r>
              <a:t>Only a small part of these phenomena can be explained by the accumulation of physical capital. The largest part appears to be due to technical progress and to differences in total factor productivity and the efficiency of labor, which are considered exogenous in the Solow model.</a:t>
            </a:r>
          </a:p>
        </p:txBody>
      </p:sp>
      <p:sp>
        <p:nvSpPr>
          <p:cNvPr id="2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The Solow Model in Discrete Time"/>
          <p:cNvSpPr txBox="1"/>
          <p:nvPr>
            <p:ph type="title"/>
          </p:nvPr>
        </p:nvSpPr>
        <p:spPr>
          <a:prstGeom prst="rect">
            <a:avLst/>
          </a:prstGeom>
        </p:spPr>
        <p:txBody>
          <a:bodyPr/>
          <a:lstStyle/>
          <a:p>
            <a:pPr/>
            <a:r>
              <a:t>The Solow Model in Discrete Time</a:t>
            </a:r>
          </a:p>
        </p:txBody>
      </p:sp>
      <p:sp>
        <p:nvSpPr>
          <p:cNvPr id="2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9" name="Cobb Douglas Production Function…"/>
          <p:cNvSpPr txBox="1"/>
          <p:nvPr>
            <p:ph type="body" idx="1"/>
          </p:nvPr>
        </p:nvSpPr>
        <p:spPr>
          <a:xfrm>
            <a:off x="508000" y="2692400"/>
            <a:ext cx="11988800" cy="6096000"/>
          </a:xfrm>
          <a:prstGeom prst="rect">
            <a:avLst/>
          </a:prstGeom>
        </p:spPr>
        <p:txBody>
          <a:bodyPr/>
          <a:lstStyle/>
          <a:p>
            <a:pPr defTabSz="397256">
              <a:spcBef>
                <a:spcPts val="1600"/>
              </a:spcBef>
              <a:defRPr sz="2448"/>
            </a:pPr>
            <a:r>
              <a:t>Cobb Douglas Production Function</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Y</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A</m:t>
                </m:r>
                <m:sSup>
                  <m:e>
                    <m:sSub>
                      <m:e>
                        <m:r>
                          <a:rPr xmlns:a="http://schemas.openxmlformats.org/drawingml/2006/main" sz="2700" i="1">
                            <a:solidFill>
                              <a:srgbClr val="414040"/>
                            </a:solidFill>
                            <a:latin typeface="Cambria Math" panose="02040503050406030204" pitchFamily="18" charset="0"/>
                          </a:rPr>
                          <m:t>K</m:t>
                        </m:r>
                      </m:e>
                      <m:sub>
                        <m:r>
                          <a:rPr xmlns:a="http://schemas.openxmlformats.org/drawingml/2006/main" sz="2700" i="1">
                            <a:solidFill>
                              <a:srgbClr val="414040"/>
                            </a:solidFill>
                            <a:latin typeface="Cambria Math" panose="02040503050406030204" pitchFamily="18" charset="0"/>
                          </a:rPr>
                          <m:t>t</m:t>
                        </m:r>
                      </m:sub>
                    </m:sSub>
                  </m:e>
                  <m:sup>
                    <m:r>
                      <a:rPr xmlns:a="http://schemas.openxmlformats.org/drawingml/2006/main" sz="2700" i="1">
                        <a:solidFill>
                          <a:srgbClr val="414040"/>
                        </a:solidFill>
                        <a:latin typeface="Cambria Math" panose="02040503050406030204" pitchFamily="18" charset="0"/>
                      </a:rPr>
                      <m:t>α</m:t>
                    </m:r>
                  </m:sup>
                </m:sSup>
                <m:r>
                  <a:rPr xmlns:a="http://schemas.openxmlformats.org/drawingml/2006/main" sz="2700" i="1">
                    <a:solidFill>
                      <a:srgbClr val="414040"/>
                    </a:solidFill>
                    <a:latin typeface="Cambria Math" panose="02040503050406030204" pitchFamily="18" charset="0"/>
                  </a:rPr>
                  <m:t>(</m:t>
                </m:r>
                <m:sSub>
                  <m:e>
                    <m:r>
                      <a:rPr xmlns:a="http://schemas.openxmlformats.org/drawingml/2006/main" sz="2700" i="1">
                        <a:solidFill>
                          <a:srgbClr val="414040"/>
                        </a:solidFill>
                        <a:latin typeface="Cambria Math" panose="02040503050406030204" pitchFamily="18" charset="0"/>
                      </a:rPr>
                      <m:t>h</m:t>
                    </m:r>
                  </m:e>
                  <m:sub>
                    <m:r>
                      <a:rPr xmlns:a="http://schemas.openxmlformats.org/drawingml/2006/main" sz="2700" i="1">
                        <a:solidFill>
                          <a:srgbClr val="414040"/>
                        </a:solidFill>
                        <a:latin typeface="Cambria Math" panose="02040503050406030204" pitchFamily="18" charset="0"/>
                      </a:rPr>
                      <m:t>t</m:t>
                    </m:r>
                  </m:sub>
                </m:sSub>
                <m:sSub>
                  <m:e>
                    <m:r>
                      <a:rPr xmlns:a="http://schemas.openxmlformats.org/drawingml/2006/main" sz="2700" i="1">
                        <a:solidFill>
                          <a:srgbClr val="414040"/>
                        </a:solidFill>
                        <a:latin typeface="Cambria Math" panose="02040503050406030204" pitchFamily="18" charset="0"/>
                      </a:rPr>
                      <m:t>L</m:t>
                    </m:r>
                  </m:e>
                  <m:sub>
                    <m:r>
                      <a:rPr xmlns:a="http://schemas.openxmlformats.org/drawingml/2006/main" sz="2700" i="1">
                        <a:solidFill>
                          <a:srgbClr val="414040"/>
                        </a:solidFill>
                        <a:latin typeface="Cambria Math" panose="02040503050406030204" pitchFamily="18" charset="0"/>
                      </a:rPr>
                      <m:t>t</m:t>
                    </m:r>
                  </m:sub>
                </m:sSub>
                <m:sSup>
                  <m:e>
                    <m:r>
                      <a:rPr xmlns:a="http://schemas.openxmlformats.org/drawingml/2006/main" sz="2700" i="1">
                        <a:solidFill>
                          <a:srgbClr val="414040"/>
                        </a:solidFill>
                        <a:latin typeface="Cambria Math" panose="02040503050406030204" pitchFamily="18" charset="0"/>
                      </a:rPr>
                      <m:t>)</m:t>
                    </m:r>
                  </m:e>
                  <m:sup>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α</m:t>
                    </m:r>
                  </m:sup>
                </m:sSup>
              </m:oMath>
            </a14:m>
          </a:p>
          <a:p>
            <a:pPr defTabSz="397256">
              <a:spcBef>
                <a:spcPts val="1600"/>
              </a:spcBef>
              <a:defRPr sz="2448"/>
            </a:pPr>
            <a:r>
              <a:t>Consumption Function</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C</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s</m:t>
                </m:r>
                <m:r>
                  <a:rPr xmlns:a="http://schemas.openxmlformats.org/drawingml/2006/main" sz="2700" i="1">
                    <a:solidFill>
                      <a:srgbClr val="414040"/>
                    </a:solidFill>
                    <a:latin typeface="Cambria Math" panose="02040503050406030204" pitchFamily="18" charset="0"/>
                  </a:rPr>
                  <m:t>)</m:t>
                </m:r>
                <m:sSub>
                  <m:e>
                    <m:r>
                      <a:rPr xmlns:a="http://schemas.openxmlformats.org/drawingml/2006/main" sz="2700" i="1">
                        <a:solidFill>
                          <a:srgbClr val="414040"/>
                        </a:solidFill>
                        <a:latin typeface="Cambria Math" panose="02040503050406030204" pitchFamily="18" charset="0"/>
                      </a:rPr>
                      <m:t>Y</m:t>
                    </m:r>
                  </m:e>
                  <m:sub>
                    <m:r>
                      <a:rPr xmlns:a="http://schemas.openxmlformats.org/drawingml/2006/main" sz="2700" i="1">
                        <a:solidFill>
                          <a:srgbClr val="414040"/>
                        </a:solidFill>
                        <a:latin typeface="Cambria Math" panose="02040503050406030204" pitchFamily="18" charset="0"/>
                      </a:rPr>
                      <m:t>t</m:t>
                    </m:r>
                  </m:sub>
                </m:sSub>
              </m:oMath>
            </a14:m>
          </a:p>
          <a:p>
            <a:pPr defTabSz="397256">
              <a:spcBef>
                <a:spcPts val="1600"/>
              </a:spcBef>
              <a:defRPr sz="2448"/>
            </a:pPr>
            <a:r>
              <a:t>Equilibrium Condition in the Goods Market</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Y</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sSub>
                  <m:e>
                    <m:r>
                      <a:rPr xmlns:a="http://schemas.openxmlformats.org/drawingml/2006/main" sz="2700" i="1">
                        <a:solidFill>
                          <a:srgbClr val="414040"/>
                        </a:solidFill>
                        <a:latin typeface="Cambria Math" panose="02040503050406030204" pitchFamily="18" charset="0"/>
                      </a:rPr>
                      <m:t>C</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sSub>
                  <m:e>
                    <m:r>
                      <a:rPr xmlns:a="http://schemas.openxmlformats.org/drawingml/2006/main" sz="2700" i="1">
                        <a:solidFill>
                          <a:srgbClr val="414040"/>
                        </a:solidFill>
                        <a:latin typeface="Cambria Math" panose="02040503050406030204" pitchFamily="18" charset="0"/>
                      </a:rPr>
                      <m:t>K</m:t>
                    </m:r>
                  </m:e>
                  <m:sub>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sub>
                </m:sSub>
                <m:r>
                  <a:rPr xmlns:a="http://schemas.openxmlformats.org/drawingml/2006/main" sz="2700" i="1">
                    <a:solidFill>
                      <a:srgbClr val="414040"/>
                    </a:solidFill>
                    <a:latin typeface="Cambria Math" panose="02040503050406030204" pitchFamily="18" charset="0"/>
                  </a:rPr>
                  <m:t>-</m:t>
                </m:r>
                <m:sSub>
                  <m:e>
                    <m:r>
                      <a:rPr xmlns:a="http://schemas.openxmlformats.org/drawingml/2006/main" sz="2700" i="1">
                        <a:solidFill>
                          <a:srgbClr val="414040"/>
                        </a:solidFill>
                        <a:latin typeface="Cambria Math" panose="02040503050406030204" pitchFamily="18" charset="0"/>
                      </a:rPr>
                      <m:t>K</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δ</m:t>
                </m:r>
                <m:sSub>
                  <m:e>
                    <m:r>
                      <a:rPr xmlns:a="http://schemas.openxmlformats.org/drawingml/2006/main" sz="2700" i="1">
                        <a:solidFill>
                          <a:srgbClr val="414040"/>
                        </a:solidFill>
                        <a:latin typeface="Cambria Math" panose="02040503050406030204" pitchFamily="18" charset="0"/>
                      </a:rPr>
                      <m:t>K</m:t>
                    </m:r>
                  </m:e>
                  <m:sub>
                    <m:r>
                      <a:rPr xmlns:a="http://schemas.openxmlformats.org/drawingml/2006/main" sz="2700" i="1">
                        <a:solidFill>
                          <a:srgbClr val="414040"/>
                        </a:solidFill>
                        <a:latin typeface="Cambria Math" panose="02040503050406030204" pitchFamily="18" charset="0"/>
                      </a:rPr>
                      <m:t>t</m:t>
                    </m:r>
                  </m:sub>
                </m:sSub>
              </m:oMath>
            </a14:m>
          </a:p>
          <a:p>
            <a:pPr defTabSz="397256">
              <a:spcBef>
                <a:spcPts val="1600"/>
              </a:spcBef>
              <a:defRPr sz="2448"/>
            </a:pPr>
            <a:r>
              <a:t>Population Growth</a:t>
            </a:r>
          </a:p>
          <a:p>
            <a:pPr defTabSz="397256">
              <a:spcBef>
                <a:spcPts val="1600"/>
              </a:spcBef>
              <a:defRPr sz="2448"/>
            </a:pPr>
            <a:r>
              <a:t>                                                                 </a:t>
            </a:r>
            <a14:m>
              <m:oMath>
                <m:sSub>
                  <m:e>
                    <m:r>
                      <a:rPr xmlns:a="http://schemas.openxmlformats.org/drawingml/2006/main" sz="2650" i="1">
                        <a:solidFill>
                          <a:srgbClr val="414040"/>
                        </a:solidFill>
                        <a:latin typeface="Cambria Math" panose="02040503050406030204" pitchFamily="18" charset="0"/>
                      </a:rPr>
                      <m:t>L</m:t>
                    </m:r>
                  </m:e>
                  <m:sub>
                    <m:r>
                      <a:rPr xmlns:a="http://schemas.openxmlformats.org/drawingml/2006/main" sz="2650" i="1">
                        <a:solidFill>
                          <a:srgbClr val="414040"/>
                        </a:solidFill>
                        <a:latin typeface="Cambria Math" panose="02040503050406030204" pitchFamily="18" charset="0"/>
                      </a:rPr>
                      <m:t>t</m:t>
                    </m:r>
                  </m:sub>
                </m:sSub>
                <m:r>
                  <a:rPr xmlns:a="http://schemas.openxmlformats.org/drawingml/2006/main" sz="2650" i="1">
                    <a:solidFill>
                      <a:srgbClr val="414040"/>
                    </a:solidFill>
                    <a:latin typeface="Cambria Math" panose="02040503050406030204" pitchFamily="18" charset="0"/>
                  </a:rPr>
                  <m:t>=</m:t>
                </m:r>
                <m:sSub>
                  <m:e>
                    <m:r>
                      <a:rPr xmlns:a="http://schemas.openxmlformats.org/drawingml/2006/main" sz="2650" i="1">
                        <a:solidFill>
                          <a:srgbClr val="414040"/>
                        </a:solidFill>
                        <a:latin typeface="Cambria Math" panose="02040503050406030204" pitchFamily="18" charset="0"/>
                      </a:rPr>
                      <m:t>L</m:t>
                    </m:r>
                  </m:e>
                  <m:sub>
                    <m:r>
                      <a:rPr xmlns:a="http://schemas.openxmlformats.org/drawingml/2006/main" sz="2650" i="1">
                        <a:solidFill>
                          <a:srgbClr val="414040"/>
                        </a:solidFill>
                        <a:latin typeface="Cambria Math" panose="02040503050406030204" pitchFamily="18" charset="0"/>
                      </a:rPr>
                      <m:t>0</m:t>
                    </m:r>
                  </m:sub>
                </m:sSub>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n</m:t>
                </m:r>
                <m:sSup>
                  <m:e>
                    <m:r>
                      <a:rPr xmlns:a="http://schemas.openxmlformats.org/drawingml/2006/main" sz="2650" i="1">
                        <a:solidFill>
                          <a:srgbClr val="414040"/>
                        </a:solidFill>
                        <a:latin typeface="Cambria Math" panose="02040503050406030204" pitchFamily="18" charset="0"/>
                      </a:rPr>
                      <m:t>)</m:t>
                    </m:r>
                  </m:e>
                  <m:sup>
                    <m:r>
                      <a:rPr xmlns:a="http://schemas.openxmlformats.org/drawingml/2006/main" sz="2650" i="1">
                        <a:solidFill>
                          <a:srgbClr val="414040"/>
                        </a:solidFill>
                        <a:latin typeface="Cambria Math" panose="02040503050406030204" pitchFamily="18" charset="0"/>
                      </a:rPr>
                      <m:t>t</m:t>
                    </m:r>
                  </m:sup>
                </m:sSup>
              </m:oMath>
            </a14:m>
          </a:p>
          <a:p>
            <a:pPr defTabSz="397256">
              <a:spcBef>
                <a:spcPts val="1600"/>
              </a:spcBef>
              <a:defRPr sz="2448"/>
            </a:pPr>
            <a:r>
              <a:t>Technical Progress</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h</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sSub>
                  <m:e>
                    <m:r>
                      <a:rPr xmlns:a="http://schemas.openxmlformats.org/drawingml/2006/main" sz="2700" i="1">
                        <a:solidFill>
                          <a:srgbClr val="414040"/>
                        </a:solidFill>
                        <a:latin typeface="Cambria Math" panose="02040503050406030204" pitchFamily="18" charset="0"/>
                      </a:rPr>
                      <m:t>h</m:t>
                    </m:r>
                  </m:e>
                  <m:sub>
                    <m:r>
                      <a:rPr xmlns:a="http://schemas.openxmlformats.org/drawingml/2006/main" sz="2700" i="1">
                        <a:solidFill>
                          <a:srgbClr val="414040"/>
                        </a:solidFill>
                        <a:latin typeface="Cambria Math" panose="02040503050406030204" pitchFamily="18" charset="0"/>
                      </a:rPr>
                      <m:t>0</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g</m:t>
                </m:r>
                <m:sSup>
                  <m:e>
                    <m:r>
                      <a:rPr xmlns:a="http://schemas.openxmlformats.org/drawingml/2006/main" sz="2700" i="1">
                        <a:solidFill>
                          <a:srgbClr val="414040"/>
                        </a:solidFill>
                        <a:latin typeface="Cambria Math" panose="02040503050406030204" pitchFamily="18" charset="0"/>
                      </a:rPr>
                      <m:t>)</m:t>
                    </m:r>
                  </m:e>
                  <m:sup>
                    <m:r>
                      <a:rPr xmlns:a="http://schemas.openxmlformats.org/drawingml/2006/main" sz="2700" i="1">
                        <a:solidFill>
                          <a:srgbClr val="414040"/>
                        </a:solidFill>
                        <a:latin typeface="Cambria Math" panose="02040503050406030204" pitchFamily="18" charset="0"/>
                      </a:rPr>
                      <m:t>t</m:t>
                    </m:r>
                  </m:sup>
                </m:sSup>
              </m:oMath>
            </a14:m>
            <a:endParaRPr sz="3600"/>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The Solow Model per Efficiency Unit of Labor"/>
          <p:cNvSpPr txBox="1"/>
          <p:nvPr>
            <p:ph type="title"/>
          </p:nvPr>
        </p:nvSpPr>
        <p:spPr>
          <a:prstGeom prst="rect">
            <a:avLst/>
          </a:prstGeom>
        </p:spPr>
        <p:txBody>
          <a:bodyPr/>
          <a:lstStyle>
            <a:lvl1pPr defTabSz="449833">
              <a:spcBef>
                <a:spcPts val="1200"/>
              </a:spcBef>
              <a:defRPr sz="5390"/>
            </a:lvl1pPr>
          </a:lstStyle>
          <a:p>
            <a:pPr/>
            <a:r>
              <a:t>The Solow Model per Efficiency Unit of Labor</a:t>
            </a:r>
          </a:p>
        </p:txBody>
      </p:sp>
      <p:sp>
        <p:nvSpPr>
          <p:cNvPr id="2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3" name="Production Function…"/>
          <p:cNvSpPr txBox="1"/>
          <p:nvPr>
            <p:ph type="body" idx="1"/>
          </p:nvPr>
        </p:nvSpPr>
        <p:spPr>
          <a:prstGeom prst="rect">
            <a:avLst/>
          </a:prstGeom>
        </p:spPr>
        <p:txBody>
          <a:bodyPr/>
          <a:lstStyle/>
          <a:p>
            <a:pPr defTabSz="397256">
              <a:spcBef>
                <a:spcPts val="1600"/>
              </a:spcBef>
              <a:defRPr sz="2448"/>
            </a:pPr>
            <a:r>
              <a:t>Production Function</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y</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A</m:t>
                </m:r>
                <m:sSup>
                  <m:e>
                    <m:sSub>
                      <m:e>
                        <m:r>
                          <a:rPr xmlns:a="http://schemas.openxmlformats.org/drawingml/2006/main" sz="2700" i="1">
                            <a:solidFill>
                              <a:srgbClr val="414040"/>
                            </a:solidFill>
                            <a:latin typeface="Cambria Math" panose="02040503050406030204" pitchFamily="18" charset="0"/>
                          </a:rPr>
                          <m:t>k</m:t>
                        </m:r>
                      </m:e>
                      <m:sub>
                        <m:r>
                          <a:rPr xmlns:a="http://schemas.openxmlformats.org/drawingml/2006/main" sz="2700" i="1">
                            <a:solidFill>
                              <a:srgbClr val="414040"/>
                            </a:solidFill>
                            <a:latin typeface="Cambria Math" panose="02040503050406030204" pitchFamily="18" charset="0"/>
                          </a:rPr>
                          <m:t>t</m:t>
                        </m:r>
                      </m:sub>
                    </m:sSub>
                  </m:e>
                  <m:sup>
                    <m:r>
                      <a:rPr xmlns:a="http://schemas.openxmlformats.org/drawingml/2006/main" sz="2700" i="1">
                        <a:solidFill>
                          <a:srgbClr val="414040"/>
                        </a:solidFill>
                        <a:latin typeface="Cambria Math" panose="02040503050406030204" pitchFamily="18" charset="0"/>
                      </a:rPr>
                      <m:t>α</m:t>
                    </m:r>
                  </m:sup>
                </m:sSup>
              </m:oMath>
            </a14:m>
          </a:p>
          <a:p>
            <a:pPr defTabSz="397256">
              <a:spcBef>
                <a:spcPts val="1600"/>
              </a:spcBef>
              <a:defRPr sz="2448"/>
            </a:pPr>
            <a:r>
              <a:t>Consumption Function</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c</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s</m:t>
                </m:r>
                <m:r>
                  <a:rPr xmlns:a="http://schemas.openxmlformats.org/drawingml/2006/main" sz="2700" i="1">
                    <a:solidFill>
                      <a:srgbClr val="414040"/>
                    </a:solidFill>
                    <a:latin typeface="Cambria Math" panose="02040503050406030204" pitchFamily="18" charset="0"/>
                  </a:rPr>
                  <m:t>)</m:t>
                </m:r>
                <m:sSub>
                  <m:e>
                    <m:r>
                      <a:rPr xmlns:a="http://schemas.openxmlformats.org/drawingml/2006/main" sz="2700" i="1">
                        <a:solidFill>
                          <a:srgbClr val="414040"/>
                        </a:solidFill>
                        <a:latin typeface="Cambria Math" panose="02040503050406030204" pitchFamily="18" charset="0"/>
                      </a:rPr>
                      <m:t>y</m:t>
                    </m:r>
                  </m:e>
                  <m:sub>
                    <m:r>
                      <a:rPr xmlns:a="http://schemas.openxmlformats.org/drawingml/2006/main" sz="2700" i="1">
                        <a:solidFill>
                          <a:srgbClr val="414040"/>
                        </a:solidFill>
                        <a:latin typeface="Cambria Math" panose="02040503050406030204" pitchFamily="18" charset="0"/>
                      </a:rPr>
                      <m:t>t</m:t>
                    </m:r>
                  </m:sub>
                </m:sSub>
              </m:oMath>
            </a14:m>
          </a:p>
          <a:p>
            <a:pPr defTabSz="397256">
              <a:spcBef>
                <a:spcPts val="1600"/>
              </a:spcBef>
              <a:defRPr sz="2448"/>
            </a:pPr>
            <a:r>
              <a:t>Equilibrium Condition in the Goods Market</a:t>
            </a:r>
          </a:p>
          <a:p>
            <a:pPr defTabSz="397256">
              <a:spcBef>
                <a:spcPts val="1600"/>
              </a:spcBef>
              <a:defRPr sz="2448"/>
            </a:pPr>
            <a:r>
              <a:t>                                            </a:t>
            </a:r>
            <a14:m>
              <m:oMath>
                <m:sSub>
                  <m:e>
                    <m:r>
                      <a:rPr xmlns:a="http://schemas.openxmlformats.org/drawingml/2006/main" sz="2650" i="1">
                        <a:solidFill>
                          <a:srgbClr val="414040"/>
                        </a:solidFill>
                        <a:latin typeface="Cambria Math" panose="02040503050406030204" pitchFamily="18" charset="0"/>
                      </a:rPr>
                      <m:t>y</m:t>
                    </m:r>
                  </m:e>
                  <m:sub>
                    <m:r>
                      <a:rPr xmlns:a="http://schemas.openxmlformats.org/drawingml/2006/main" sz="2650" i="1">
                        <a:solidFill>
                          <a:srgbClr val="414040"/>
                        </a:solidFill>
                        <a:latin typeface="Cambria Math" panose="02040503050406030204" pitchFamily="18" charset="0"/>
                      </a:rPr>
                      <m:t>t</m:t>
                    </m:r>
                  </m:sub>
                </m:sSub>
                <m:r>
                  <a:rPr xmlns:a="http://schemas.openxmlformats.org/drawingml/2006/main" sz="2650" i="1">
                    <a:solidFill>
                      <a:srgbClr val="414040"/>
                    </a:solidFill>
                    <a:latin typeface="Cambria Math" panose="02040503050406030204" pitchFamily="18" charset="0"/>
                  </a:rPr>
                  <m:t>=</m:t>
                </m:r>
                <m:sSub>
                  <m:e>
                    <m:r>
                      <a:rPr xmlns:a="http://schemas.openxmlformats.org/drawingml/2006/main" sz="2650" i="1">
                        <a:solidFill>
                          <a:srgbClr val="414040"/>
                        </a:solidFill>
                        <a:latin typeface="Cambria Math" panose="02040503050406030204" pitchFamily="18" charset="0"/>
                      </a:rPr>
                      <m:t>c</m:t>
                    </m:r>
                  </m:e>
                  <m:sub>
                    <m:r>
                      <a:rPr xmlns:a="http://schemas.openxmlformats.org/drawingml/2006/main" sz="2650" i="1">
                        <a:solidFill>
                          <a:srgbClr val="414040"/>
                        </a:solidFill>
                        <a:latin typeface="Cambria Math" panose="02040503050406030204" pitchFamily="18" charset="0"/>
                      </a:rPr>
                      <m:t>t</m:t>
                    </m:r>
                  </m:sub>
                </m:sSub>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n</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g</m:t>
                </m:r>
                <m:r>
                  <a:rPr xmlns:a="http://schemas.openxmlformats.org/drawingml/2006/main" sz="2650" i="1">
                    <a:solidFill>
                      <a:srgbClr val="414040"/>
                    </a:solidFill>
                    <a:latin typeface="Cambria Math" panose="02040503050406030204" pitchFamily="18" charset="0"/>
                  </a:rPr>
                  <m:t>)</m:t>
                </m:r>
                <m:sSub>
                  <m:e>
                    <m:r>
                      <a:rPr xmlns:a="http://schemas.openxmlformats.org/drawingml/2006/main" sz="2650" i="1">
                        <a:solidFill>
                          <a:srgbClr val="414040"/>
                        </a:solidFill>
                        <a:latin typeface="Cambria Math" panose="02040503050406030204" pitchFamily="18" charset="0"/>
                      </a:rPr>
                      <m:t>k</m:t>
                    </m:r>
                  </m:e>
                  <m:sub>
                    <m:r>
                      <a:rPr xmlns:a="http://schemas.openxmlformats.org/drawingml/2006/main" sz="2650" i="1">
                        <a:solidFill>
                          <a:srgbClr val="414040"/>
                        </a:solidFill>
                        <a:latin typeface="Cambria Math" panose="02040503050406030204" pitchFamily="18" charset="0"/>
                      </a:rPr>
                      <m:t>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sub>
                </m:sSub>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δ</m:t>
                </m:r>
                <m:r>
                  <a:rPr xmlns:a="http://schemas.openxmlformats.org/drawingml/2006/main" sz="2650" i="1">
                    <a:solidFill>
                      <a:srgbClr val="414040"/>
                    </a:solidFill>
                    <a:latin typeface="Cambria Math" panose="02040503050406030204" pitchFamily="18" charset="0"/>
                  </a:rPr>
                  <m:t>)</m:t>
                </m:r>
                <m:sSub>
                  <m:e>
                    <m:r>
                      <a:rPr xmlns:a="http://schemas.openxmlformats.org/drawingml/2006/main" sz="2650" i="1">
                        <a:solidFill>
                          <a:srgbClr val="414040"/>
                        </a:solidFill>
                        <a:latin typeface="Cambria Math" panose="02040503050406030204" pitchFamily="18" charset="0"/>
                      </a:rPr>
                      <m:t>k</m:t>
                    </m:r>
                  </m:e>
                  <m:sub>
                    <m:r>
                      <a:rPr xmlns:a="http://schemas.openxmlformats.org/drawingml/2006/main" sz="2650" i="1">
                        <a:solidFill>
                          <a:srgbClr val="414040"/>
                        </a:solidFill>
                        <a:latin typeface="Cambria Math" panose="02040503050406030204" pitchFamily="18" charset="0"/>
                      </a:rPr>
                      <m:t>t</m:t>
                    </m:r>
                  </m:sub>
                </m:sSub>
              </m:oMath>
            </a14:m>
          </a:p>
          <a:p>
            <a:pPr defTabSz="397256">
              <a:spcBef>
                <a:spcPts val="1600"/>
              </a:spcBef>
              <a:defRPr sz="2448"/>
            </a:pPr>
            <a:r>
              <a:t>Real Wages</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w</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α</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A</m:t>
                </m:r>
                <m:sSubSup>
                  <m:e>
                    <m:r>
                      <a:rPr xmlns:a="http://schemas.openxmlformats.org/drawingml/2006/main" sz="2700" i="1">
                        <a:solidFill>
                          <a:srgbClr val="414040"/>
                        </a:solidFill>
                        <a:latin typeface="Cambria Math" panose="02040503050406030204" pitchFamily="18" charset="0"/>
                      </a:rPr>
                      <m:t>k</m:t>
                    </m:r>
                  </m:e>
                  <m:sub>
                    <m:r>
                      <a:rPr xmlns:a="http://schemas.openxmlformats.org/drawingml/2006/main" sz="2700" i="1">
                        <a:solidFill>
                          <a:srgbClr val="414040"/>
                        </a:solidFill>
                        <a:latin typeface="Cambria Math" panose="02040503050406030204" pitchFamily="18" charset="0"/>
                      </a:rPr>
                      <m:t>t</m:t>
                    </m:r>
                  </m:sub>
                  <m:sup>
                    <m:r>
                      <a:rPr xmlns:a="http://schemas.openxmlformats.org/drawingml/2006/main" sz="2700" i="1">
                        <a:solidFill>
                          <a:srgbClr val="414040"/>
                        </a:solidFill>
                        <a:latin typeface="Cambria Math" panose="02040503050406030204" pitchFamily="18" charset="0"/>
                      </a:rPr>
                      <m:t>α</m:t>
                    </m:r>
                  </m:sup>
                </m:sSubSup>
              </m:oMath>
            </a14:m>
          </a:p>
          <a:p>
            <a:pPr defTabSz="397256">
              <a:spcBef>
                <a:spcPts val="1600"/>
              </a:spcBef>
              <a:defRPr sz="2448"/>
            </a:pPr>
            <a:r>
              <a:t>The Real Interest Rate</a:t>
            </a:r>
          </a:p>
          <a:p>
            <a:pPr defTabSz="397256">
              <a:spcBef>
                <a:spcPts val="1600"/>
              </a:spcBef>
              <a:defRPr sz="2448"/>
            </a:pPr>
            <a:r>
              <a:t>                                                              </a:t>
            </a:r>
            <a14:m>
              <m:oMath>
                <m:sSub>
                  <m:e>
                    <m:r>
                      <a:rPr xmlns:a="http://schemas.openxmlformats.org/drawingml/2006/main" sz="2700" i="1">
                        <a:solidFill>
                          <a:srgbClr val="414040"/>
                        </a:solidFill>
                        <a:latin typeface="Cambria Math" panose="02040503050406030204" pitchFamily="18" charset="0"/>
                      </a:rPr>
                      <m:t>r</m:t>
                    </m:r>
                  </m:e>
                  <m:sub>
                    <m:r>
                      <a:rPr xmlns:a="http://schemas.openxmlformats.org/drawingml/2006/main" sz="2700" i="1">
                        <a:solidFill>
                          <a:srgbClr val="414040"/>
                        </a:solidFill>
                        <a:latin typeface="Cambria Math" panose="02040503050406030204" pitchFamily="18" charset="0"/>
                      </a:rPr>
                      <m:t>t</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α</m:t>
                </m:r>
                <m:r>
                  <a:rPr xmlns:a="http://schemas.openxmlformats.org/drawingml/2006/main" sz="2700" i="1">
                    <a:solidFill>
                      <a:srgbClr val="414040"/>
                    </a:solidFill>
                    <a:latin typeface="Cambria Math" panose="02040503050406030204" pitchFamily="18" charset="0"/>
                  </a:rPr>
                  <m:t>A</m:t>
                </m:r>
                <m:sSup>
                  <m:e>
                    <m:sSub>
                      <m:e>
                        <m:r>
                          <a:rPr xmlns:a="http://schemas.openxmlformats.org/drawingml/2006/main" sz="2700" i="1">
                            <a:solidFill>
                              <a:srgbClr val="414040"/>
                            </a:solidFill>
                            <a:latin typeface="Cambria Math" panose="02040503050406030204" pitchFamily="18" charset="0"/>
                          </a:rPr>
                          <m:t>k</m:t>
                        </m:r>
                      </m:e>
                      <m:sub>
                        <m:r>
                          <a:rPr xmlns:a="http://schemas.openxmlformats.org/drawingml/2006/main" sz="2700" i="1">
                            <a:solidFill>
                              <a:srgbClr val="414040"/>
                            </a:solidFill>
                            <a:latin typeface="Cambria Math" panose="02040503050406030204" pitchFamily="18" charset="0"/>
                          </a:rPr>
                          <m:t>t</m:t>
                        </m:r>
                      </m:sub>
                    </m:sSub>
                  </m:e>
                  <m:sup>
                    <m:r>
                      <a:rPr xmlns:a="http://schemas.openxmlformats.org/drawingml/2006/main" sz="2700" i="1">
                        <a:solidFill>
                          <a:srgbClr val="414040"/>
                        </a:solidFill>
                        <a:latin typeface="Cambria Math" panose="02040503050406030204" pitchFamily="18" charset="0"/>
                      </a:rPr>
                      <m:t>α</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sup>
                </m:sSup>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δ</m:t>
                </m:r>
              </m:oMath>
            </a14:m>
            <a:endParaRPr sz="3600"/>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Accumulation of Capital per Efficiency Unit of Labor in Discrete Time"/>
          <p:cNvSpPr txBox="1"/>
          <p:nvPr>
            <p:ph type="title"/>
          </p:nvPr>
        </p:nvSpPr>
        <p:spPr>
          <a:prstGeom prst="rect">
            <a:avLst/>
          </a:prstGeom>
        </p:spPr>
        <p:txBody>
          <a:bodyPr/>
          <a:lstStyle>
            <a:lvl1pPr defTabSz="321310">
              <a:spcBef>
                <a:spcPts val="800"/>
              </a:spcBef>
              <a:defRPr sz="3850"/>
            </a:lvl1pPr>
          </a:lstStyle>
          <a:p>
            <a:pPr/>
            <a:r>
              <a:t>Accumulation of Capital per Efficiency Unit of Labor in Discrete Time</a:t>
            </a:r>
          </a:p>
        </p:txBody>
      </p:sp>
      <p:sp>
        <p:nvSpPr>
          <p:cNvPr id="2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7" name="Substituting the consumption function in the equilibrium condition in the output market, and using the production function to substitute for output per efficiency unit of labor, we get the following accumulation equation for capital in discrete time.…"/>
          <p:cNvSpPr txBox="1"/>
          <p:nvPr>
            <p:ph type="body" idx="4294967295"/>
          </p:nvPr>
        </p:nvSpPr>
        <p:spPr>
          <a:prstGeom prst="rect">
            <a:avLst/>
          </a:prstGeom>
        </p:spPr>
        <p:txBody>
          <a:bodyPr/>
          <a:lstStyle/>
          <a:p>
            <a:pPr marL="0" indent="0" defTabSz="525779">
              <a:spcBef>
                <a:spcPts val="2100"/>
              </a:spcBef>
              <a:buClrTx/>
              <a:buSzTx/>
              <a:buFontTx/>
              <a:buNone/>
              <a:defRPr sz="3239"/>
            </a:pPr>
            <a:r>
              <a:t>Substituting the consumption function in the equilibrium condition in the output market, and using the production function to substitute for output per efficiency unit of labor, we get the following accumulation equation for capital in discrete time.</a:t>
            </a:r>
          </a:p>
          <a:p>
            <a:pPr marL="0" indent="0" defTabSz="525779">
              <a:spcBef>
                <a:spcPts val="2100"/>
              </a:spcBef>
              <a:buClrTx/>
              <a:buSzTx/>
              <a:buFontTx/>
              <a:buNone/>
              <a:defRPr sz="3239"/>
            </a:pPr>
            <a:r>
              <a:t>                       </a:t>
            </a:r>
            <a14:m>
              <m:oMath>
                <m:sSub>
                  <m:e>
                    <m:r>
                      <a:rPr xmlns:a="http://schemas.openxmlformats.org/drawingml/2006/main" sz="3600" i="1">
                        <a:solidFill>
                          <a:srgbClr val="414040"/>
                        </a:solidFill>
                        <a:latin typeface="Cambria Math" panose="02040503050406030204" pitchFamily="18" charset="0"/>
                      </a:rPr>
                      <m:t>k</m:t>
                    </m:r>
                  </m:e>
                  <m:sub>
                    <m:r>
                      <a:rPr xmlns:a="http://schemas.openxmlformats.org/drawingml/2006/main" sz="3600" i="1">
                        <a:solidFill>
                          <a:srgbClr val="414040"/>
                        </a:solidFill>
                        <a:latin typeface="Cambria Math" panose="02040503050406030204" pitchFamily="18" charset="0"/>
                      </a:rPr>
                      <m:t>t</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sub>
                </m:sSub>
                <m:r>
                  <a:rPr xmlns:a="http://schemas.openxmlformats.org/drawingml/2006/main" sz="3600" i="1">
                    <a:solidFill>
                      <a:srgbClr val="414040"/>
                    </a:solidFill>
                    <a:latin typeface="Cambria Math" panose="02040503050406030204" pitchFamily="18" charset="0"/>
                  </a:rPr>
                  <m:t>=</m:t>
                </m:r>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1</m:t>
                    </m:r>
                  </m:num>
                  <m:den>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n</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g</m:t>
                    </m:r>
                    <m:r>
                      <a:rPr xmlns:a="http://schemas.openxmlformats.org/drawingml/2006/main" sz="3600" i="1">
                        <a:solidFill>
                          <a:srgbClr val="414040"/>
                        </a:solidFill>
                        <a:latin typeface="Cambria Math" panose="02040503050406030204" pitchFamily="18" charset="0"/>
                      </a:rPr>
                      <m:t>)</m:t>
                    </m:r>
                  </m:den>
                </m:f>
                <m:d>
                  <m:dPr>
                    <m:ctrlPr>
                      <a:rPr xmlns:a="http://schemas.openxmlformats.org/drawingml/2006/main" sz="3600" i="1">
                        <a:solidFill>
                          <a:srgbClr val="414040"/>
                        </a:solidFill>
                        <a:latin typeface="Cambria Math" panose="02040503050406030204" pitchFamily="18" charset="0"/>
                      </a:rPr>
                    </m:ctrlPr>
                  </m:dPr>
                  <m:e>
                    <m:r>
                      <a:rPr xmlns:a="http://schemas.openxmlformats.org/drawingml/2006/main" sz="3600" i="1">
                        <a:solidFill>
                          <a:srgbClr val="414040"/>
                        </a:solidFill>
                        <a:latin typeface="Cambria Math" panose="02040503050406030204" pitchFamily="18" charset="0"/>
                      </a:rPr>
                      <m:t>s</m:t>
                    </m:r>
                    <m:r>
                      <a:rPr xmlns:a="http://schemas.openxmlformats.org/drawingml/2006/main" sz="3600" i="1">
                        <a:solidFill>
                          <a:srgbClr val="414040"/>
                        </a:solidFill>
                        <a:latin typeface="Cambria Math" panose="02040503050406030204" pitchFamily="18" charset="0"/>
                      </a:rPr>
                      <m:t>A</m:t>
                    </m:r>
                    <m:sSubSup>
                      <m:e>
                        <m:r>
                          <a:rPr xmlns:a="http://schemas.openxmlformats.org/drawingml/2006/main" sz="3600" i="1">
                            <a:solidFill>
                              <a:srgbClr val="414040"/>
                            </a:solidFill>
                            <a:latin typeface="Cambria Math" panose="02040503050406030204" pitchFamily="18" charset="0"/>
                          </a:rPr>
                          <m:t>k</m:t>
                        </m:r>
                      </m:e>
                      <m:sub>
                        <m:r>
                          <a:rPr xmlns:a="http://schemas.openxmlformats.org/drawingml/2006/main" sz="3600" i="1">
                            <a:solidFill>
                              <a:srgbClr val="414040"/>
                            </a:solidFill>
                            <a:latin typeface="Cambria Math" panose="02040503050406030204" pitchFamily="18" charset="0"/>
                          </a:rPr>
                          <m:t>t</m:t>
                        </m:r>
                      </m:sub>
                      <m:sup>
                        <m:r>
                          <a:rPr xmlns:a="http://schemas.openxmlformats.org/drawingml/2006/main" sz="3600" i="1">
                            <a:solidFill>
                              <a:srgbClr val="414040"/>
                            </a:solidFill>
                            <a:latin typeface="Cambria Math" panose="02040503050406030204" pitchFamily="18" charset="0"/>
                          </a:rPr>
                          <m:t>α</m:t>
                        </m:r>
                      </m:sup>
                    </m:sSubSup>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δ</m:t>
                    </m:r>
                    <m:r>
                      <a:rPr xmlns:a="http://schemas.openxmlformats.org/drawingml/2006/main" sz="3600" i="1">
                        <a:solidFill>
                          <a:srgbClr val="414040"/>
                        </a:solidFill>
                        <a:latin typeface="Cambria Math" panose="02040503050406030204" pitchFamily="18" charset="0"/>
                      </a:rPr>
                      <m:t>)</m:t>
                    </m:r>
                    <m:sSub>
                      <m:e>
                        <m:r>
                          <a:rPr xmlns:a="http://schemas.openxmlformats.org/drawingml/2006/main" sz="3600" i="1">
                            <a:solidFill>
                              <a:srgbClr val="414040"/>
                            </a:solidFill>
                            <a:latin typeface="Cambria Math" panose="02040503050406030204" pitchFamily="18" charset="0"/>
                          </a:rPr>
                          <m:t>k</m:t>
                        </m:r>
                      </m:e>
                      <m:sub>
                        <m:r>
                          <a:rPr xmlns:a="http://schemas.openxmlformats.org/drawingml/2006/main" sz="3600" i="1">
                            <a:solidFill>
                              <a:srgbClr val="414040"/>
                            </a:solidFill>
                            <a:latin typeface="Cambria Math" panose="02040503050406030204" pitchFamily="18" charset="0"/>
                          </a:rPr>
                          <m:t>t</m:t>
                        </m:r>
                      </m:sub>
                    </m:sSub>
                  </m:e>
                </m:d>
              </m:oMath>
            </a14:m>
          </a:p>
          <a:p>
            <a:pPr marL="0" indent="0" defTabSz="525779">
              <a:spcBef>
                <a:spcPts val="2100"/>
              </a:spcBef>
              <a:buClrTx/>
              <a:buSzTx/>
              <a:buFontTx/>
              <a:buNone/>
              <a:defRPr sz="3239"/>
            </a:pPr>
            <a:r>
              <a:t>This is a non-linear difference equation in the capital stock per efficiency unit of labor. Its solution can be depicted diagramatically.</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Convergence in the Solow Model in Discrete Time"/>
          <p:cNvSpPr txBox="1"/>
          <p:nvPr>
            <p:ph type="title"/>
          </p:nvPr>
        </p:nvSpPr>
        <p:spPr>
          <a:prstGeom prst="rect">
            <a:avLst/>
          </a:prstGeom>
        </p:spPr>
        <p:txBody>
          <a:bodyPr/>
          <a:lstStyle>
            <a:lvl1pPr defTabSz="414781">
              <a:spcBef>
                <a:spcPts val="1100"/>
              </a:spcBef>
              <a:defRPr sz="4969"/>
            </a:lvl1pPr>
          </a:lstStyle>
          <a:p>
            <a:pPr/>
            <a:r>
              <a:t>Convergence in the Solow Model in Discrete Time</a:t>
            </a:r>
          </a:p>
        </p:txBody>
      </p:sp>
      <p:sp>
        <p:nvSpPr>
          <p:cNvPr id="2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1" name="Figure38.pdf" descr="Figure38.pdf"/>
          <p:cNvPicPr>
            <a:picLocks noChangeAspect="1"/>
          </p:cNvPicPr>
          <p:nvPr/>
        </p:nvPicPr>
        <p:blipFill>
          <a:blip r:embed="rId2">
            <a:extLst/>
          </a:blip>
          <a:stretch>
            <a:fillRect/>
          </a:stretch>
        </p:blipFill>
        <p:spPr>
          <a:xfrm>
            <a:off x="2292543" y="2416175"/>
            <a:ext cx="8419714" cy="6521450"/>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Capital and Output on the Balanced Growth Path"/>
          <p:cNvSpPr txBox="1"/>
          <p:nvPr>
            <p:ph type="title"/>
          </p:nvPr>
        </p:nvSpPr>
        <p:spPr>
          <a:prstGeom prst="rect">
            <a:avLst/>
          </a:prstGeom>
        </p:spPr>
        <p:txBody>
          <a:bodyPr/>
          <a:lstStyle>
            <a:lvl1pPr defTabSz="426466">
              <a:spcBef>
                <a:spcPts val="1100"/>
              </a:spcBef>
              <a:defRPr sz="5110"/>
            </a:lvl1pPr>
          </a:lstStyle>
          <a:p>
            <a:pPr/>
            <a:r>
              <a:t>Capital and Output on the Balanced Growth Path</a:t>
            </a:r>
          </a:p>
        </p:txBody>
      </p:sp>
      <p:sp>
        <p:nvSpPr>
          <p:cNvPr id="2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5" name="In the discrete time Solow model with a Cobb-Douglas production function, steady state capital, output, consumption and real wages, per efficiency unit of labor, and the steady state real interest rate are given by,…"/>
          <p:cNvSpPr txBox="1"/>
          <p:nvPr>
            <p:ph type="body" idx="4294967295"/>
          </p:nvPr>
        </p:nvSpPr>
        <p:spPr>
          <a:prstGeom prst="rect">
            <a:avLst/>
          </a:prstGeom>
        </p:spPr>
        <p:txBody>
          <a:bodyPr/>
          <a:lstStyle/>
          <a:p>
            <a:pPr marL="0" indent="0" defTabSz="303783">
              <a:spcBef>
                <a:spcPts val="1200"/>
              </a:spcBef>
              <a:buClrTx/>
              <a:buSzTx/>
              <a:buFontTx/>
              <a:buNone/>
              <a:defRPr sz="1871"/>
            </a:pPr>
            <a:r>
              <a:t>In the discrete time Solow model with a Cobb-Douglas production function, steady state capital, output, consumption and real wages, per efficiency unit of labor, and the steady state real interest rate are given by,</a:t>
            </a:r>
          </a:p>
          <a:p>
            <a:pPr marL="0" indent="0" defTabSz="303783">
              <a:spcBef>
                <a:spcPts val="1200"/>
              </a:spcBef>
              <a:buClrTx/>
              <a:buSzTx/>
              <a:buFontTx/>
              <a:buNone/>
              <a:defRPr sz="1871"/>
            </a:pPr>
            <a:r>
              <a:t>                                                               </a:t>
            </a:r>
            <a14:m>
              <m:oMath>
                <m:r>
                  <a:rPr xmlns:a="http://schemas.openxmlformats.org/drawingml/2006/main" sz="2050" i="1">
                    <a:solidFill>
                      <a:srgbClr val="414040"/>
                    </a:solidFill>
                    <a:latin typeface="Cambria Math" panose="02040503050406030204" pitchFamily="18" charset="0"/>
                  </a:rPr>
                  <m:t>k</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sSup>
                  <m:e>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A</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den>
                        </m:f>
                      </m:e>
                    </m:d>
                  </m:e>
                  <m:sup>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den>
                    </m:f>
                  </m:sup>
                </m:sSup>
              </m:oMath>
            </a14:m>
          </a:p>
          <a:p>
            <a:pPr marL="0" indent="0" defTabSz="303783">
              <a:spcBef>
                <a:spcPts val="1200"/>
              </a:spcBef>
              <a:buClrTx/>
              <a:buSzTx/>
              <a:buFontTx/>
              <a:buNone/>
              <a:defRPr sz="1871"/>
            </a:pPr>
            <a:r>
              <a:t>                                                                </a:t>
            </a:r>
            <a14:m>
              <m:oMath>
                <m:r>
                  <a:rPr xmlns:a="http://schemas.openxmlformats.org/drawingml/2006/main" sz="2050" i="1">
                    <a:solidFill>
                      <a:srgbClr val="414040"/>
                    </a:solidFill>
                    <a:latin typeface="Cambria Math" panose="02040503050406030204" pitchFamily="18" charset="0"/>
                  </a:rPr>
                  <m:t>y</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A</m:t>
                </m:r>
                <m:sSup>
                  <m:e>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A</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den>
                        </m:f>
                      </m:e>
                    </m:d>
                  </m:e>
                  <m:sup>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α</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den>
                    </m:f>
                  </m:sup>
                </m:sSup>
              </m:oMath>
            </a14:m>
          </a:p>
          <a:p>
            <a:pPr marL="0" indent="0" defTabSz="303783">
              <a:spcBef>
                <a:spcPts val="1200"/>
              </a:spcBef>
              <a:buClrTx/>
              <a:buSzTx/>
              <a:buFontTx/>
              <a:buNone/>
              <a:defRPr sz="1871"/>
            </a:pPr>
            <a:r>
              <a:t>                                                   </a:t>
            </a:r>
            <a14:m>
              <m:oMath>
                <m:r>
                  <a:rPr xmlns:a="http://schemas.openxmlformats.org/drawingml/2006/main" sz="2050" i="1">
                    <a:solidFill>
                      <a:srgbClr val="414040"/>
                    </a:solidFill>
                    <a:latin typeface="Cambria Math" panose="02040503050406030204" pitchFamily="18" charset="0"/>
                  </a:rPr>
                  <m:t>c</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y</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A</m:t>
                </m:r>
                <m:sSup>
                  <m:e>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A</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den>
                        </m:f>
                      </m:e>
                    </m:d>
                  </m:e>
                  <m:sup>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α</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den>
                    </m:f>
                  </m:sup>
                </m:sSup>
              </m:oMath>
            </a14:m>
          </a:p>
          <a:p>
            <a:pPr marL="0" indent="0" defTabSz="303783">
              <a:spcBef>
                <a:spcPts val="1200"/>
              </a:spcBef>
              <a:buClrTx/>
              <a:buSzTx/>
              <a:buFontTx/>
              <a:buNone/>
              <a:defRPr sz="1871"/>
            </a:pPr>
            <a:r>
              <a:t>                                                  </a:t>
            </a:r>
            <a14:m>
              <m:oMath>
                <m:r>
                  <a:rPr xmlns:a="http://schemas.openxmlformats.org/drawingml/2006/main" sz="2050" i="1">
                    <a:solidFill>
                      <a:srgbClr val="414040"/>
                    </a:solidFill>
                    <a:latin typeface="Cambria Math" panose="02040503050406030204" pitchFamily="18" charset="0"/>
                  </a:rPr>
                  <m:t>w</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y</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A</m:t>
                </m:r>
                <m:sSup>
                  <m:e>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A</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den>
                        </m:f>
                      </m:e>
                    </m:d>
                  </m:e>
                  <m:sup>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α</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den>
                    </m:f>
                  </m:sup>
                </m:sSup>
              </m:oMath>
            </a14:m>
          </a:p>
          <a:p>
            <a:pPr marL="0" indent="0" defTabSz="303783">
              <a:spcBef>
                <a:spcPts val="1200"/>
              </a:spcBef>
              <a:buClrTx/>
              <a:buSzTx/>
              <a:buFontTx/>
              <a:buNone/>
              <a:defRPr sz="1871"/>
            </a:pPr>
            <a:r>
              <a:t>                                                        </a:t>
            </a:r>
            <a14:m>
              <m:oMath>
                <m:r>
                  <a:rPr xmlns:a="http://schemas.openxmlformats.org/drawingml/2006/main" sz="2050" i="1">
                    <a:solidFill>
                      <a:srgbClr val="414040"/>
                    </a:solidFill>
                    <a:latin typeface="Cambria Math" panose="02040503050406030204" pitchFamily="18" charset="0"/>
                  </a:rPr>
                  <m:t>r</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r>
                  <a:rPr xmlns:a="http://schemas.openxmlformats.org/drawingml/2006/main" sz="2050" i="1">
                    <a:solidFill>
                      <a:srgbClr val="414040"/>
                    </a:solidFill>
                    <a:latin typeface="Cambria Math" panose="02040503050406030204" pitchFamily="18" charset="0"/>
                  </a:rPr>
                  <m:t>A</m:t>
                </m:r>
                <m:r>
                  <a:rPr xmlns:a="http://schemas.openxmlformats.org/drawingml/2006/main" sz="2050" i="1">
                    <a:solidFill>
                      <a:srgbClr val="414040"/>
                    </a:solidFill>
                    <a:latin typeface="Cambria Math" panose="02040503050406030204" pitchFamily="18" charset="0"/>
                  </a:rPr>
                  <m:t>k</m:t>
                </m:r>
                <m:sSup>
                  <m:e>
                    <m:r>
                      <a:rPr xmlns:a="http://schemas.openxmlformats.org/drawingml/2006/main" sz="2050" i="1">
                        <a:solidFill>
                          <a:srgbClr val="414040"/>
                        </a:solidFill>
                        <a:latin typeface="Cambria Math" panose="02040503050406030204" pitchFamily="18" charset="0"/>
                      </a:rPr>
                      <m:t>*</m:t>
                    </m:r>
                  </m:e>
                  <m:sup>
                    <m:r>
                      <a:rPr xmlns:a="http://schemas.openxmlformats.org/drawingml/2006/main" sz="2050" i="1">
                        <a:solidFill>
                          <a:srgbClr val="414040"/>
                        </a:solidFill>
                        <a:latin typeface="Cambria Math" panose="02040503050406030204" pitchFamily="18" charset="0"/>
                      </a:rPr>
                      <m:t>α</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p>
                </m:s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α</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δ</m:t>
                    </m:r>
                  </m:num>
                  <m:den>
                    <m:r>
                      <a:rPr xmlns:a="http://schemas.openxmlformats.org/drawingml/2006/main" sz="2050" i="1">
                        <a:solidFill>
                          <a:srgbClr val="414040"/>
                        </a:solidFill>
                        <a:latin typeface="Cambria Math" panose="02040503050406030204" pitchFamily="18" charset="0"/>
                      </a:rPr>
                      <m:t>s</m:t>
                    </m:r>
                  </m:den>
                </m:f>
              </m:oMath>
            </a14:m>
          </a:p>
          <a:p>
            <a:pPr marL="0" indent="0" defTabSz="303783">
              <a:spcBef>
                <a:spcPts val="1200"/>
              </a:spcBef>
              <a:buClrTx/>
              <a:buSzTx/>
              <a:buFontTx/>
              <a:buNone/>
              <a:defRPr sz="1871"/>
            </a:pPr>
            <a:r>
              <a:t>Note that the steady state real interest is independent of total factor productivity for the Cobb Douglas production function. It also depends negatively on the savings rate, as a higher savings rate implies a higher steady state capital stock per efficiency unit of labor.</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Dynamic Simulation of the Solow Model"/>
          <p:cNvSpPr txBox="1"/>
          <p:nvPr>
            <p:ph type="title"/>
          </p:nvPr>
        </p:nvSpPr>
        <p:spPr>
          <a:prstGeom prst="rect">
            <a:avLst/>
          </a:prstGeom>
        </p:spPr>
        <p:txBody>
          <a:bodyPr/>
          <a:lstStyle>
            <a:lvl1pPr defTabSz="519937">
              <a:spcBef>
                <a:spcPts val="1400"/>
              </a:spcBef>
              <a:defRPr sz="6230"/>
            </a:lvl1pPr>
          </a:lstStyle>
          <a:p>
            <a:pPr/>
            <a:r>
              <a:t>Dynamic Simulation of the Solow Model</a:t>
            </a:r>
          </a:p>
        </p:txBody>
      </p:sp>
      <p:sp>
        <p:nvSpPr>
          <p:cNvPr id="288" name="Assumptions about the parameters…"/>
          <p:cNvSpPr txBox="1"/>
          <p:nvPr>
            <p:ph type="body" idx="1"/>
          </p:nvPr>
        </p:nvSpPr>
        <p:spPr>
          <a:prstGeom prst="rect">
            <a:avLst/>
          </a:prstGeom>
        </p:spPr>
        <p:txBody>
          <a:bodyPr/>
          <a:lstStyle/>
          <a:p>
            <a:pPr defTabSz="490727">
              <a:spcBef>
                <a:spcPts val="2000"/>
              </a:spcBef>
              <a:defRPr sz="3024"/>
            </a:pPr>
            <a:r>
              <a:t>Assumptions about the parameters</a:t>
            </a:r>
          </a:p>
          <a:p>
            <a:pPr defTabSz="490727">
              <a:spcBef>
                <a:spcPts val="2000"/>
              </a:spcBef>
              <a:defRPr i="1" sz="3024"/>
            </a:pPr>
            <a:r>
              <a:t>Α=1, α=0.333, s=0.30, n=0.01, g=0.02, δ=0.03</a:t>
            </a:r>
          </a:p>
          <a:p>
            <a:pPr defTabSz="490727">
              <a:spcBef>
                <a:spcPts val="2000"/>
              </a:spcBef>
              <a:defRPr sz="3024"/>
            </a:pPr>
            <a:r>
              <a:t>We examine three alternative scenarios</a:t>
            </a:r>
          </a:p>
          <a:p>
            <a:pPr marL="554736" indent="-554736" defTabSz="490727">
              <a:spcBef>
                <a:spcPts val="2000"/>
              </a:spcBef>
              <a:buSzPct val="100000"/>
              <a:buAutoNum type="arabicPeriod" startAt="1"/>
              <a:defRPr sz="3024"/>
            </a:pPr>
            <a:r>
              <a:t>An increase in the savings rate </a:t>
            </a:r>
            <a:r>
              <a:rPr i="1"/>
              <a:t>s </a:t>
            </a:r>
            <a:r>
              <a:t>by 1% (i.e from 0.30 to 0.303)</a:t>
            </a:r>
          </a:p>
          <a:p>
            <a:pPr marL="554736" indent="-554736" defTabSz="490727">
              <a:spcBef>
                <a:spcPts val="2000"/>
              </a:spcBef>
              <a:buSzPct val="100000"/>
              <a:buAutoNum type="arabicPeriod" startAt="1"/>
              <a:defRPr sz="3024"/>
            </a:pPr>
            <a:r>
              <a:t>An increase in total factor productivity </a:t>
            </a:r>
            <a:r>
              <a:rPr i="1"/>
              <a:t>Α </a:t>
            </a:r>
            <a:r>
              <a:t>by 1% (i.e. from 1 to 1.01) </a:t>
            </a:r>
          </a:p>
          <a:p>
            <a:pPr marL="554736" indent="-554736" defTabSz="490727">
              <a:spcBef>
                <a:spcPts val="2000"/>
              </a:spcBef>
              <a:buSzPct val="100000"/>
              <a:buAutoNum type="arabicPeriod" startAt="1"/>
              <a:defRPr sz="3024"/>
            </a:pPr>
            <a:r>
              <a:t>An increase in the rate of population growth </a:t>
            </a:r>
            <a:r>
              <a:rPr i="1"/>
              <a:t>n </a:t>
            </a:r>
            <a:r>
              <a:t>by 1% (i.e from 0.01 to 0.0101)</a:t>
            </a:r>
          </a:p>
        </p:txBody>
      </p:sp>
      <p:sp>
        <p:nvSpPr>
          <p:cNvPr id="2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Impulse Response Functions of the Solow Model…"/>
          <p:cNvSpPr txBox="1"/>
          <p:nvPr>
            <p:ph type="title"/>
          </p:nvPr>
        </p:nvSpPr>
        <p:spPr>
          <a:prstGeom prst="rect">
            <a:avLst/>
          </a:prstGeom>
        </p:spPr>
        <p:txBody>
          <a:bodyPr/>
          <a:lstStyle/>
          <a:p>
            <a:pPr defTabSz="297941">
              <a:spcBef>
                <a:spcPts val="800"/>
              </a:spcBef>
              <a:defRPr sz="3570"/>
            </a:pPr>
            <a:r>
              <a:t>Impulse Response Functions of the Solow Model</a:t>
            </a:r>
          </a:p>
          <a:p>
            <a:pPr defTabSz="297941">
              <a:spcBef>
                <a:spcPts val="800"/>
              </a:spcBef>
              <a:defRPr sz="3570"/>
            </a:pPr>
            <a:r>
              <a:t>Following a Permanent Increase in the Savings Rate by 1%</a:t>
            </a:r>
          </a:p>
        </p:txBody>
      </p:sp>
      <p:sp>
        <p:nvSpPr>
          <p:cNvPr id="2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3" name="Figure39.pdf" descr="Figure39.pdf"/>
          <p:cNvPicPr>
            <a:picLocks noChangeAspect="1"/>
          </p:cNvPicPr>
          <p:nvPr/>
        </p:nvPicPr>
        <p:blipFill>
          <a:blip r:embed="rId2">
            <a:extLst/>
          </a:blip>
          <a:stretch>
            <a:fillRect/>
          </a:stretch>
        </p:blipFill>
        <p:spPr>
          <a:xfrm>
            <a:off x="1817937" y="2324100"/>
            <a:ext cx="9368926" cy="652145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A Rise in the Savings Rate by 1%"/>
          <p:cNvSpPr txBox="1"/>
          <p:nvPr>
            <p:ph type="title"/>
          </p:nvPr>
        </p:nvSpPr>
        <p:spPr>
          <a:prstGeom prst="rect">
            <a:avLst/>
          </a:prstGeom>
        </p:spPr>
        <p:txBody>
          <a:bodyPr/>
          <a:lstStyle/>
          <a:p>
            <a:pPr/>
            <a:r>
              <a:t>A Rise in the Savings Rate by 1%</a:t>
            </a:r>
          </a:p>
        </p:txBody>
      </p:sp>
      <p:sp>
        <p:nvSpPr>
          <p:cNvPr id="296" name="In this simulation the economy is on the initial balanced growth path, and after period 1, the savings rate increases permanently, and unexpectedly, by 1%, from 0.30 (i.e., 30%) to 0.303 (30.3%).…"/>
          <p:cNvSpPr txBox="1"/>
          <p:nvPr>
            <p:ph type="body" idx="1"/>
          </p:nvPr>
        </p:nvSpPr>
        <p:spPr>
          <a:prstGeom prst="rect">
            <a:avLst/>
          </a:prstGeom>
        </p:spPr>
        <p:txBody>
          <a:bodyPr/>
          <a:lstStyle/>
          <a:p>
            <a:pPr defTabSz="397256">
              <a:spcBef>
                <a:spcPts val="1600"/>
              </a:spcBef>
              <a:defRPr sz="2448"/>
            </a:pPr>
            <a:r>
              <a:t>In this simulation the economy is on the initial balanced growth path, and after period 1, the savings rate increases permanently, and unexpectedly, by 1%, from 0.30 (i.e., 30%) to 0.303 (30.3%). </a:t>
            </a:r>
          </a:p>
          <a:p>
            <a:pPr defTabSz="397256">
              <a:spcBef>
                <a:spcPts val="1600"/>
              </a:spcBef>
              <a:defRPr sz="2448"/>
            </a:pPr>
            <a:r>
              <a:t>The increase in the saving rate leads to a decrease in consumption, a gradual accumulation of capital, a gradual increase in production, a gradual increase in real wages and a gradual fall in real interest rates. The reason behind increasing real wages is the gradual increase in the marginal product of labor caused by the accumulation of capital. The reason behind the gradual reduction in the real interest rate is the gradual reduction of the marginal product of capital caused by the accumulation of capital. </a:t>
            </a:r>
          </a:p>
          <a:p>
            <a:pPr defTabSz="397256">
              <a:spcBef>
                <a:spcPts val="1600"/>
              </a:spcBef>
              <a:defRPr sz="2448"/>
            </a:pPr>
            <a:r>
              <a:t>The economy gradually converges towards a new balanced growth path. In this new balanced growth path, capital per efficiency unit of labor is higher by approximately 1.5%, output and real wages by 0.5%, consumption by 0.07% (due to the increase in the saving rate), while the real interest rate has fallen by 0.07 percentage points.</a:t>
            </a:r>
          </a:p>
        </p:txBody>
      </p:sp>
      <p:sp>
        <p:nvSpPr>
          <p:cNvPr id="2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Impulse Response Functions of the Solow Model…"/>
          <p:cNvSpPr txBox="1"/>
          <p:nvPr>
            <p:ph type="title"/>
          </p:nvPr>
        </p:nvSpPr>
        <p:spPr>
          <a:prstGeom prst="rect">
            <a:avLst/>
          </a:prstGeom>
        </p:spPr>
        <p:txBody>
          <a:bodyPr/>
          <a:lstStyle/>
          <a:p>
            <a:pPr defTabSz="297941">
              <a:spcBef>
                <a:spcPts val="800"/>
              </a:spcBef>
              <a:defRPr sz="3570"/>
            </a:pPr>
            <a:r>
              <a:t>Impulse Response Functions of the Solow Model</a:t>
            </a:r>
          </a:p>
          <a:p>
            <a:pPr defTabSz="297941">
              <a:spcBef>
                <a:spcPts val="800"/>
              </a:spcBef>
              <a:defRPr sz="3570"/>
            </a:pPr>
            <a:r>
              <a:t>Following a Permanent Increase in Total Factor Productivity by 1%</a:t>
            </a:r>
          </a:p>
        </p:txBody>
      </p:sp>
      <p:sp>
        <p:nvSpPr>
          <p:cNvPr id="3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1" name="Figure310.pdf" descr="Figure310.pdf"/>
          <p:cNvPicPr>
            <a:picLocks noChangeAspect="1"/>
          </p:cNvPicPr>
          <p:nvPr/>
        </p:nvPicPr>
        <p:blipFill>
          <a:blip r:embed="rId2">
            <a:extLst/>
          </a:blip>
          <a:stretch>
            <a:fillRect/>
          </a:stretch>
        </p:blipFill>
        <p:spPr>
          <a:xfrm>
            <a:off x="2063993" y="2512031"/>
            <a:ext cx="8876814" cy="6304338"/>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A Rise in Total Factor Productivity by 1%"/>
          <p:cNvSpPr txBox="1"/>
          <p:nvPr>
            <p:ph type="title"/>
          </p:nvPr>
        </p:nvSpPr>
        <p:spPr>
          <a:prstGeom prst="rect">
            <a:avLst/>
          </a:prstGeom>
        </p:spPr>
        <p:txBody>
          <a:bodyPr/>
          <a:lstStyle>
            <a:lvl1pPr defTabSz="502412">
              <a:spcBef>
                <a:spcPts val="1300"/>
              </a:spcBef>
              <a:defRPr sz="6020"/>
            </a:lvl1pPr>
          </a:lstStyle>
          <a:p>
            <a:pPr/>
            <a:r>
              <a:t>A Rise in Total Factor Productivity by 1%</a:t>
            </a:r>
          </a:p>
        </p:txBody>
      </p:sp>
      <p:sp>
        <p:nvSpPr>
          <p:cNvPr id="304" name="In this simulation the economy is on the initial balanced growth path, and after period 1, total factor productivity A increases permanently and unexpectedly by 1%, from 1 to 1.01.…"/>
          <p:cNvSpPr txBox="1"/>
          <p:nvPr>
            <p:ph type="body" idx="1"/>
          </p:nvPr>
        </p:nvSpPr>
        <p:spPr>
          <a:prstGeom prst="rect">
            <a:avLst/>
          </a:prstGeom>
        </p:spPr>
        <p:txBody>
          <a:bodyPr/>
          <a:lstStyle/>
          <a:p>
            <a:pPr defTabSz="280415">
              <a:spcBef>
                <a:spcPts val="1100"/>
              </a:spcBef>
              <a:defRPr sz="1727"/>
            </a:pPr>
            <a:r>
              <a:t>In this simulation the economy is on the initial balanced growth path, and after period 1, total factor productivity </a:t>
            </a:r>
            <a:r>
              <a:rPr i="1"/>
              <a:t>A</a:t>
            </a:r>
            <a:r>
              <a:t> increases permanently and unexpectedly by 1%, from 1 to 1.01. </a:t>
            </a:r>
          </a:p>
          <a:p>
            <a:pPr defTabSz="280415">
              <a:spcBef>
                <a:spcPts val="1100"/>
              </a:spcBef>
              <a:defRPr sz="1727"/>
            </a:pPr>
            <a:r>
              <a:t>This increase leads immediately to an increase in output, consumption, savings, the marginal product of labor (real wage) and the marginal product of capital (real interest rate). </a:t>
            </a:r>
          </a:p>
          <a:p>
            <a:pPr defTabSz="280415">
              <a:spcBef>
                <a:spcPts val="1100"/>
              </a:spcBef>
              <a:defRPr sz="1727"/>
            </a:pPr>
            <a:r>
              <a:t>The increase in savings causes a gradual accumulation of capital, which leads to a further gradual increase in output and consumption, a further gradual increase in real wages, but a gradual fall in real interest rates. The reason for the gradual decrease of the real interest rate is the gradual reduction of the marginal product of capital caused by the accumulation of capital. </a:t>
            </a:r>
          </a:p>
          <a:p>
            <a:pPr defTabSz="280415">
              <a:spcBef>
                <a:spcPts val="1100"/>
              </a:spcBef>
              <a:defRPr sz="1727"/>
            </a:pPr>
            <a:r>
              <a:t>The economy gradually converges to a new balanced growth path. In this, capital per efficiency unit of labor is increased by about 1.5%, output, consumption and real wages also increased by 1.5%, while the real interest rate, after the initial increase, has returned to its original equilibrium. </a:t>
            </a:r>
          </a:p>
          <a:p>
            <a:pPr defTabSz="280415">
              <a:spcBef>
                <a:spcPts val="1100"/>
              </a:spcBef>
              <a:defRPr sz="1727"/>
            </a:pPr>
            <a:r>
              <a:t>The equilibrium real interest rate, because the production function is assumed Cobb-Douglas, is independent of total factor productivity </a:t>
            </a:r>
            <a:r>
              <a:rPr i="1"/>
              <a:t>A</a:t>
            </a:r>
            <a:r>
              <a:t>.</a:t>
            </a:r>
          </a:p>
          <a:p>
            <a:pPr defTabSz="280415">
              <a:spcBef>
                <a:spcPts val="1100"/>
              </a:spcBef>
              <a:defRPr sz="1727"/>
            </a:pPr>
            <a:r>
              <a:t>The reason why an increase in productivity by 1% leads to an increase in real income by 1.5%, i.e., more than 1%, is that the increase in total factor productivity causes an increase in savings and capital accumulation, which in turn causes additional secondary increases in real output, income and consumption. This can be confirmed from the formula for steady state capital and output, where the elasticity of steady state output with respect to total factor productivity </a:t>
            </a:r>
            <a:r>
              <a:rPr i="1"/>
              <a:t>A</a:t>
            </a:r>
            <a:r>
              <a:t> is equal to 1/(1-</a:t>
            </a:r>
            <a:r>
              <a:rPr i="1"/>
              <a:t>α</a:t>
            </a:r>
            <a:r>
              <a:t>) &gt; 1.</a:t>
            </a:r>
          </a:p>
        </p:txBody>
      </p:sp>
      <p:sp>
        <p:nvSpPr>
          <p:cNvPr id="3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Impulse Response Functions of the Solow Model…"/>
          <p:cNvSpPr txBox="1"/>
          <p:nvPr>
            <p:ph type="title"/>
          </p:nvPr>
        </p:nvSpPr>
        <p:spPr>
          <a:prstGeom prst="rect">
            <a:avLst/>
          </a:prstGeom>
        </p:spPr>
        <p:txBody>
          <a:bodyPr/>
          <a:lstStyle/>
          <a:p>
            <a:pPr defTabSz="286258">
              <a:spcBef>
                <a:spcPts val="700"/>
              </a:spcBef>
              <a:defRPr sz="3430"/>
            </a:pPr>
            <a:r>
              <a:t>Impulse Response Functions of the Solow Model</a:t>
            </a:r>
          </a:p>
          <a:p>
            <a:pPr defTabSz="286258">
              <a:spcBef>
                <a:spcPts val="700"/>
              </a:spcBef>
              <a:defRPr sz="3430"/>
            </a:pPr>
            <a:r>
              <a:t>Following a Permanent Increase in the Rate of Population Growth by 1%</a:t>
            </a:r>
          </a:p>
        </p:txBody>
      </p:sp>
      <p:sp>
        <p:nvSpPr>
          <p:cNvPr id="3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9" name="Figure311.pdf" descr="Figure311.pdf"/>
          <p:cNvPicPr>
            <a:picLocks noChangeAspect="1"/>
          </p:cNvPicPr>
          <p:nvPr/>
        </p:nvPicPr>
        <p:blipFill>
          <a:blip r:embed="rId2">
            <a:extLst/>
          </a:blip>
          <a:stretch>
            <a:fillRect/>
          </a:stretch>
        </p:blipFill>
        <p:spPr>
          <a:xfrm>
            <a:off x="1747210" y="2324100"/>
            <a:ext cx="9510380" cy="6680200"/>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A Rise in the Rate of Population Growth by 1%"/>
          <p:cNvSpPr txBox="1"/>
          <p:nvPr>
            <p:ph type="title"/>
          </p:nvPr>
        </p:nvSpPr>
        <p:spPr>
          <a:prstGeom prst="rect">
            <a:avLst/>
          </a:prstGeom>
        </p:spPr>
        <p:txBody>
          <a:bodyPr/>
          <a:lstStyle>
            <a:lvl1pPr defTabSz="449833">
              <a:spcBef>
                <a:spcPts val="1200"/>
              </a:spcBef>
              <a:defRPr sz="5390"/>
            </a:lvl1pPr>
          </a:lstStyle>
          <a:p>
            <a:pPr/>
            <a:r>
              <a:t>A Rise in the Rate of Population Growth by 1%</a:t>
            </a:r>
          </a:p>
        </p:txBody>
      </p:sp>
      <p:sp>
        <p:nvSpPr>
          <p:cNvPr id="312" name="In this simulation the economy is on the initial balanced growth path, and after period 1, the rate of growth of population n increases permanently and unexpectedly by 1%, from 1% to 1.01%.…"/>
          <p:cNvSpPr txBox="1"/>
          <p:nvPr>
            <p:ph type="body" idx="1"/>
          </p:nvPr>
        </p:nvSpPr>
        <p:spPr>
          <a:prstGeom prst="rect">
            <a:avLst/>
          </a:prstGeom>
        </p:spPr>
        <p:txBody>
          <a:bodyPr/>
          <a:lstStyle/>
          <a:p>
            <a:pPr defTabSz="403097">
              <a:spcBef>
                <a:spcPts val="1600"/>
              </a:spcBef>
              <a:defRPr sz="2484"/>
            </a:pPr>
            <a:r>
              <a:t>In this simulation the economy is on the initial balanced growth path, and after period 1, the rate of growth of population </a:t>
            </a:r>
            <a:r>
              <a:rPr i="1"/>
              <a:t>n</a:t>
            </a:r>
            <a:r>
              <a:t> increases permanently and unexpectedly by 1%, from 1% to 1.01%. </a:t>
            </a:r>
          </a:p>
          <a:p>
            <a:pPr defTabSz="403097">
              <a:spcBef>
                <a:spcPts val="1600"/>
              </a:spcBef>
              <a:defRPr sz="2484"/>
            </a:pPr>
            <a:r>
              <a:t>This increase leads to a gradual decumulation of capital and a gradual decline in output, consumption and the real wage (the marginal product of labor). The real interest rate (marginal product of capital) gradually increases. </a:t>
            </a:r>
          </a:p>
          <a:p>
            <a:pPr defTabSz="403097">
              <a:spcBef>
                <a:spcPts val="1600"/>
              </a:spcBef>
              <a:defRPr sz="2484"/>
            </a:pPr>
            <a:r>
              <a:t>The economy gradually converges to a new balanced growth path. In this, capital per efficiency unit of labor is lower by about 0.25%, output, consumption and real wages are lower by 0.08%, while the real interest rate has increased from 3.68% to 3.69%. </a:t>
            </a:r>
          </a:p>
          <a:p>
            <a:pPr defTabSz="403097">
              <a:spcBef>
                <a:spcPts val="1600"/>
              </a:spcBef>
              <a:defRPr sz="2484"/>
            </a:pPr>
            <a:r>
              <a:t>The negative effects of an increase in population growth on steady state per capita income and consumption in the Solow model are not insignificant, but they are not very large.</a:t>
            </a:r>
          </a:p>
        </p:txBody>
      </p:sp>
      <p:sp>
        <p:nvSpPr>
          <p:cNvPr id="3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The Importance and the Weaknesses of the Solow Model"/>
          <p:cNvSpPr txBox="1"/>
          <p:nvPr>
            <p:ph type="title"/>
          </p:nvPr>
        </p:nvSpPr>
        <p:spPr>
          <a:prstGeom prst="rect">
            <a:avLst/>
          </a:prstGeom>
        </p:spPr>
        <p:txBody>
          <a:bodyPr/>
          <a:lstStyle>
            <a:lvl1pPr defTabSz="368045">
              <a:spcBef>
                <a:spcPts val="1000"/>
              </a:spcBef>
              <a:defRPr sz="4410"/>
            </a:lvl1pPr>
          </a:lstStyle>
          <a:p>
            <a:pPr/>
            <a:r>
              <a:t>The Importance and the Weaknesses of the Solow Model</a:t>
            </a:r>
          </a:p>
        </p:txBody>
      </p:sp>
      <p:sp>
        <p:nvSpPr>
          <p:cNvPr id="316" name="The Solow model is a key model and an important reference point in the theory of economic growth. Although its roots lie in older models, and although it has a number of theoretical and empirical weaknesses, this model provides a very useful, simple and "/>
          <p:cNvSpPr txBox="1"/>
          <p:nvPr>
            <p:ph type="body" idx="1"/>
          </p:nvPr>
        </p:nvSpPr>
        <p:spPr>
          <a:prstGeom prst="rect">
            <a:avLst/>
          </a:prstGeom>
        </p:spPr>
        <p:txBody>
          <a:bodyPr/>
          <a:lstStyle/>
          <a:p>
            <a:pPr defTabSz="362204">
              <a:spcBef>
                <a:spcPts val="1400"/>
              </a:spcBef>
              <a:defRPr sz="2232"/>
            </a:pPr>
            <a:r>
              <a:t>The Solow model is a key model and an important reference point in the theory of economic growth. Although its roots lie in older models, and although it has a number of theoretical and empirical weaknesses, this model provides a very useful, simple and flexible framework for the analysis of the growth process.</a:t>
            </a:r>
          </a:p>
          <a:p>
            <a:pPr defTabSz="362204">
              <a:spcBef>
                <a:spcPts val="1400"/>
              </a:spcBef>
              <a:defRPr sz="2232"/>
            </a:pPr>
            <a:r>
              <a:t>However, accumulation of physical capital, which is the main engine of economic growth in the Solow model, cannot fully explain either the long-term growth of output per worker and per capita income that has been observed in developed economies, or the large differences in labor productivity and living standards per head between developed and less developed economies.</a:t>
            </a:r>
          </a:p>
          <a:p>
            <a:pPr defTabSz="362204">
              <a:spcBef>
                <a:spcPts val="1400"/>
              </a:spcBef>
              <a:defRPr sz="2232"/>
            </a:pPr>
            <a:r>
              <a:t>Only a small part of these differences can be explained by the accumulation of physical capital. Most of it is accounted for by differences in total factor productivity and technical progress, which in the Solow model are considered exogenous parameters. In this sense, the Solow model, like all models that rely on similar assumptions about technology and technical progress, shows us how to overcome its weaknesses and to try to explain technical progress endogenously.</a:t>
            </a:r>
          </a:p>
        </p:txBody>
      </p:sp>
      <p:sp>
        <p:nvSpPr>
          <p:cNvPr id="3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Growth Models with Endogenous Savings"/>
          <p:cNvSpPr txBox="1"/>
          <p:nvPr>
            <p:ph type="title"/>
          </p:nvPr>
        </p:nvSpPr>
        <p:spPr>
          <a:prstGeom prst="rect">
            <a:avLst/>
          </a:prstGeom>
        </p:spPr>
        <p:txBody>
          <a:bodyPr/>
          <a:lstStyle>
            <a:lvl1pPr defTabSz="502412">
              <a:spcBef>
                <a:spcPts val="1300"/>
              </a:spcBef>
              <a:defRPr sz="6020"/>
            </a:lvl1pPr>
          </a:lstStyle>
          <a:p>
            <a:pPr/>
            <a:r>
              <a:t>Growth Models with Endogenous Savings</a:t>
            </a:r>
          </a:p>
        </p:txBody>
      </p:sp>
      <p:sp>
        <p:nvSpPr>
          <p:cNvPr id="320" name="Another theoretical weakness of the Solow model is the assumption that the savings rate is exogenous.…"/>
          <p:cNvSpPr txBox="1"/>
          <p:nvPr>
            <p:ph type="body" idx="1"/>
          </p:nvPr>
        </p:nvSpPr>
        <p:spPr>
          <a:prstGeom prst="rect">
            <a:avLst/>
          </a:prstGeom>
        </p:spPr>
        <p:txBody>
          <a:bodyPr/>
          <a:lstStyle/>
          <a:p>
            <a:pPr defTabSz="420624">
              <a:spcBef>
                <a:spcPts val="1700"/>
              </a:spcBef>
              <a:defRPr sz="2592"/>
            </a:pPr>
            <a:r>
              <a:t>Another theoretical weakness of the Solow model is the assumption that the savings rate is exogenous. </a:t>
            </a:r>
          </a:p>
          <a:p>
            <a:pPr defTabSz="420624">
              <a:spcBef>
                <a:spcPts val="1700"/>
              </a:spcBef>
              <a:defRPr sz="2592"/>
            </a:pPr>
            <a:r>
              <a:t>Although at the time that the Solow model first appeared this was a widely accepted assumption, in the context of Keynesian macroeconomics, the assumption is not satisfactory as it does not take into account the underlying determinants of household savings behavior. </a:t>
            </a:r>
          </a:p>
          <a:p>
            <a:pPr defTabSz="420624">
              <a:spcBef>
                <a:spcPts val="1700"/>
              </a:spcBef>
              <a:defRPr sz="2592"/>
            </a:pPr>
            <a:r>
              <a:t>We shall next examine two alternative classes of models of savings behavior, where savings are the result of rational intertemporal behavior on the part of households that have access to a competitive capital market. </a:t>
            </a:r>
          </a:p>
          <a:p>
            <a:pPr defTabSz="420624">
              <a:spcBef>
                <a:spcPts val="1700"/>
              </a:spcBef>
              <a:defRPr sz="2592"/>
            </a:pPr>
            <a:r>
              <a:t>These two classes of dynamic general equilibrium models are the Ramsey, Cass, and Koopmans </a:t>
            </a:r>
            <a:r>
              <a:rPr i="1"/>
              <a:t>representative household model,</a:t>
            </a:r>
            <a:r>
              <a:t> and the class of </a:t>
            </a:r>
            <a:r>
              <a:rPr i="1"/>
              <a:t>overlapping generations models </a:t>
            </a:r>
            <a:r>
              <a:t>due to Allais, Samuelson, Diamond, Blanchard and Weil.</a:t>
            </a:r>
          </a:p>
        </p:txBody>
      </p:sp>
      <p:sp>
        <p:nvSpPr>
          <p:cNvPr id="3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Key References"/>
          <p:cNvSpPr txBox="1"/>
          <p:nvPr>
            <p:ph type="title"/>
          </p:nvPr>
        </p:nvSpPr>
        <p:spPr>
          <a:prstGeom prst="rect">
            <a:avLst/>
          </a:prstGeom>
        </p:spPr>
        <p:txBody>
          <a:bodyPr/>
          <a:lstStyle/>
          <a:p>
            <a:pPr/>
            <a:r>
              <a:t>Key References</a:t>
            </a:r>
          </a:p>
        </p:txBody>
      </p:sp>
      <p:sp>
        <p:nvSpPr>
          <p:cNvPr id="324" name="Solow, R.M. (1956), “A Contribution to the Theory of Economic Growth”, Quarterly Journal of Economics, 70 (1), pp. 65-94.…"/>
          <p:cNvSpPr txBox="1"/>
          <p:nvPr>
            <p:ph type="body" idx="1"/>
          </p:nvPr>
        </p:nvSpPr>
        <p:spPr>
          <a:prstGeom prst="rect">
            <a:avLst/>
          </a:prstGeom>
        </p:spPr>
        <p:txBody>
          <a:bodyPr/>
          <a:lstStyle/>
          <a:p>
            <a:pPr/>
            <a:r>
              <a:t>Solow, R.M. (1956), “A Contribution to the Theory of Economic Growth”, </a:t>
            </a:r>
            <a:r>
              <a:rPr i="1"/>
              <a:t>Quarterly Journal of Economics</a:t>
            </a:r>
            <a:r>
              <a:t>, 70 (1), pp. 65-94.</a:t>
            </a:r>
          </a:p>
          <a:p>
            <a:pPr/>
            <a:r>
              <a:t>Swan, T.W. (1956), “Economic Growth and Capital Accumulation”, </a:t>
            </a:r>
            <a:r>
              <a:rPr i="1"/>
              <a:t>Economic Record</a:t>
            </a:r>
            <a:r>
              <a:t>, 32 (2), pp. 334-361.</a:t>
            </a:r>
          </a:p>
        </p:txBody>
      </p:sp>
      <p:sp>
        <p:nvSpPr>
          <p:cNvPr id="3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