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1pPr>
    <a:lvl2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2pPr>
    <a:lvl3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3pPr>
    <a:lvl4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4pPr>
    <a:lvl5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5pPr>
    <a:lvl6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6pPr>
    <a:lvl7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7pPr>
    <a:lvl8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8pPr>
    <a:lvl9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5">
              <a:hueOff val="-375889"/>
              <a:satOff val="-9195"/>
              <a:lumOff val="-14901"/>
            </a:schemeClr>
          </a:solidFill>
        </a:fill>
      </a:tcStyle>
    </a:firstRow>
  </a:tblStyle>
  <a:tblStyle styleId="{C7B018BB-80A7-4F77-B60F-C8B233D01FF8}" styleName="">
    <a:tblBg/>
    <a:wholeTbl>
      <a:tcTxStyle b="off" i="off">
        <a:font>
          <a:latin typeface="Palatino"/>
          <a:ea typeface="Palatino"/>
          <a:cs typeface="Palatino"/>
        </a:font>
        <a:srgbClr val="414141"/>
      </a:tcTxStyle>
      <a:tcStyle>
        <a:tcBdr>
          <a:left>
            <a:ln w="25400" cap="rnd">
              <a:solidFill>
                <a:srgbClr val="C9C3BA"/>
              </a:solidFill>
              <a:custDash>
                <a:ds d="100000" sp="200000"/>
              </a:custDash>
              <a:miter lim="400000"/>
            </a:ln>
          </a:left>
          <a:right>
            <a:ln w="25400" cap="rnd">
              <a:solidFill>
                <a:srgbClr val="C9C3BA"/>
              </a:solidFill>
              <a:custDash>
                <a:ds d="100000" sp="200000"/>
              </a:custDash>
              <a:miter lim="400000"/>
            </a:ln>
          </a:right>
          <a:top>
            <a:ln w="25400" cap="rnd">
              <a:solidFill>
                <a:srgbClr val="C9C3BA"/>
              </a:solidFill>
              <a:custDash>
                <a:ds d="100000" sp="200000"/>
              </a:custDash>
              <a:miter lim="400000"/>
            </a:ln>
          </a:top>
          <a:bottom>
            <a:ln w="25400" cap="rnd">
              <a:solidFill>
                <a:srgbClr val="C9C3BA"/>
              </a:solidFill>
              <a:custDash>
                <a:ds d="100000" sp="200000"/>
              </a:custDash>
              <a:miter lim="400000"/>
            </a:ln>
          </a:bottom>
          <a:insideH>
            <a:ln w="25400" cap="rnd">
              <a:solidFill>
                <a:srgbClr val="C9C3BA"/>
              </a:solidFill>
              <a:custDash>
                <a:ds d="100000" sp="200000"/>
              </a:custDash>
              <a:miter lim="400000"/>
            </a:ln>
          </a:insideH>
          <a:insideV>
            <a:ln w="25400" cap="rnd">
              <a:solidFill>
                <a:srgbClr val="C9C3BA"/>
              </a:solidFill>
              <a:custDash>
                <a:ds d="100000" sp="200000"/>
              </a:custDash>
              <a:miter lim="400000"/>
            </a:ln>
          </a:insideV>
        </a:tcBdr>
        <a:fill>
          <a:noFill/>
        </a:fill>
      </a:tcStyle>
    </a:wholeTbl>
    <a:band2H>
      <a:tcTxStyle b="def" i="def"/>
      <a:tcStyle>
        <a:tcBdr/>
        <a:fill>
          <a:solidFill>
            <a:srgbClr val="C9C3BA">
              <a:alpha val="7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FFFFF">
                  <a:alpha val="50000"/>
                </a:srgbClr>
              </a:solidFill>
              <a:prstDash val="solid"/>
              <a:miter lim="400000"/>
            </a:ln>
          </a:insideV>
        </a:tcBdr>
        <a:fill>
          <a:no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39D60"/>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3">
              <a:hueOff val="708446"/>
              <a:satOff val="-4821"/>
              <a:lumOff val="-14251"/>
            </a:schemeClr>
          </a:solidFill>
        </a:fill>
      </a:tcStyle>
    </a:firstRow>
  </a:tblStyle>
  <a:tblStyle styleId="{CF821DB8-F4EB-4A41-A1BA-3FCAFE7338EE}" styleName="">
    <a:tblBg/>
    <a:wholeTbl>
      <a:tcTxStyle b="off" i="off">
        <a:font>
          <a:latin typeface="Palatino"/>
          <a:ea typeface="Palatino"/>
          <a:cs typeface="Palatino"/>
        </a:font>
        <a:srgbClr val="414141"/>
      </a:tcTxStyle>
      <a:tcStyle>
        <a:tcBdr>
          <a:left>
            <a:ln w="12700" cap="flat">
              <a:solidFill>
                <a:schemeClr val="accent1">
                  <a:hueOff val="-113918"/>
                  <a:satOff val="19024"/>
                  <a:lumOff val="19749"/>
                </a:schemeClr>
              </a:solidFill>
              <a:prstDash val="solid"/>
              <a:miter lim="400000"/>
            </a:ln>
          </a:left>
          <a:right>
            <a:ln w="12700" cap="flat">
              <a:solidFill>
                <a:schemeClr val="accent1">
                  <a:hueOff val="-113918"/>
                  <a:satOff val="19024"/>
                  <a:lumOff val="19749"/>
                </a:schemeClr>
              </a:solidFill>
              <a:prstDash val="solid"/>
              <a:miter lim="400000"/>
            </a:ln>
          </a:right>
          <a:top>
            <a:ln w="12700" cap="flat">
              <a:solidFill>
                <a:schemeClr val="accent1">
                  <a:hueOff val="-113918"/>
                  <a:satOff val="19024"/>
                  <a:lumOff val="19749"/>
                </a:schemeClr>
              </a:solidFill>
              <a:prstDash val="solid"/>
              <a:miter lim="400000"/>
            </a:ln>
          </a:top>
          <a:bottom>
            <a:ln w="12700" cap="flat">
              <a:solidFill>
                <a:schemeClr val="accent1">
                  <a:hueOff val="-113918"/>
                  <a:satOff val="19024"/>
                  <a:lumOff val="19749"/>
                </a:schemeClr>
              </a:solidFill>
              <a:prstDash val="solid"/>
              <a:miter lim="400000"/>
            </a:ln>
          </a:bottom>
          <a:insideH>
            <a:ln w="12700" cap="flat">
              <a:solidFill>
                <a:schemeClr val="accent1">
                  <a:hueOff val="-113918"/>
                  <a:satOff val="19024"/>
                  <a:lumOff val="19749"/>
                </a:schemeClr>
              </a:solidFill>
              <a:prstDash val="solid"/>
              <a:miter lim="400000"/>
            </a:ln>
          </a:insideH>
          <a:insideV>
            <a:ln w="12700" cap="flat">
              <a:solidFill>
                <a:schemeClr val="accent1">
                  <a:hueOff val="-113918"/>
                  <a:satOff val="19024"/>
                  <a:lumOff val="19749"/>
                </a:schemeClr>
              </a:solidFill>
              <a:prstDash val="solid"/>
              <a:miter lim="400000"/>
            </a:ln>
          </a:insideV>
        </a:tcBdr>
        <a:fill>
          <a:noFill/>
        </a:fill>
      </a:tcStyle>
    </a:wholeTbl>
    <a:band2H>
      <a:tcTxStyle b="def" i="def"/>
      <a:tcStyle>
        <a:tcBdr/>
        <a:fill>
          <a:solidFill>
            <a:schemeClr val="accent1">
              <a:hueOff val="-113918"/>
              <a:satOff val="19024"/>
              <a:lumOff val="19749"/>
              <a:alpha val="35000"/>
            </a:scheme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38AAF"/>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6"/>
              <a:satOff val="13972"/>
              <a:lumOff val="-24493"/>
            </a:schemeClr>
          </a:solid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4"/>
              <a:satOff val="6343"/>
              <a:lumOff val="-13963"/>
            </a:schemeClr>
          </a:solidFill>
        </a:fill>
      </a:tcStyle>
    </a:firstRow>
  </a:tblStyle>
  <a:tblStyle styleId="{33BA23B1-9221-436E-865A-0063620EA4F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6635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89847F"/>
          </a:solidFill>
        </a:fill>
      </a:tcStyle>
    </a:firstRow>
  </a:tblStyle>
  <a:tblStyle styleId="{2708684C-4D16-4618-839F-0558EEFCDFE6}"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wholeTbl>
    <a:band2H>
      <a:tcTxStyle b="def" i="def"/>
      <a:tcStyle>
        <a:tcBdr/>
        <a:fill>
          <a:solidFill>
            <a:srgbClr val="C9C3BA">
              <a:alpha val="35000"/>
            </a:srgbClr>
          </a:solidFill>
        </a:fill>
      </a:tcStyle>
    </a:band2H>
    <a:firstCol>
      <a:tcTxStyle b="off" i="off">
        <a:font>
          <a:latin typeface="Palatino"/>
          <a:ea typeface="Palatino"/>
          <a:cs typeface="Palatino"/>
        </a:font>
        <a:srgbClr val="414141"/>
      </a:tcTxStyle>
      <a:tcStyle>
        <a:tcBdr>
          <a:left>
            <a:ln w="12700" cap="flat">
              <a:noFill/>
              <a:miter lim="400000"/>
            </a:ln>
          </a:left>
          <a:right>
            <a:ln w="25400" cap="flat">
              <a:solidFill>
                <a:srgbClr val="000000"/>
              </a:solidFill>
              <a:prstDash val="solid"/>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solidFill>
                <a:srgbClr val="89847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25400" cap="flat">
              <a:solidFill>
                <a:srgbClr val="000000"/>
              </a:solidFill>
              <a:prstDash val="solid"/>
              <a:miter lim="400000"/>
            </a:ln>
          </a:bottom>
          <a:insideH>
            <a:ln w="12700" cap="flat">
              <a:solidFill>
                <a:srgbClr val="89847F"/>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1" name="Shape 131"/>
          <p:cNvSpPr/>
          <p:nvPr>
            <p:ph type="sldImg"/>
          </p:nvPr>
        </p:nvSpPr>
        <p:spPr>
          <a:xfrm>
            <a:off x="1143000" y="685800"/>
            <a:ext cx="4572000" cy="3429000"/>
          </a:xfrm>
          <a:prstGeom prst="rect">
            <a:avLst/>
          </a:prstGeom>
        </p:spPr>
        <p:txBody>
          <a:bodyPr/>
          <a:lstStyle/>
          <a:p>
            <a:pPr/>
          </a:p>
        </p:txBody>
      </p:sp>
      <p:sp>
        <p:nvSpPr>
          <p:cNvPr id="132" name="Shape 13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508000" y="659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4" name="Line"/>
          <p:cNvSpPr/>
          <p:nvPr/>
        </p:nvSpPr>
        <p:spPr>
          <a:xfrm>
            <a:off x="508000" y="408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5" name="Line"/>
          <p:cNvSpPr/>
          <p:nvPr/>
        </p:nvSpPr>
        <p:spPr>
          <a:xfrm flipV="1">
            <a:off x="7994302" y="45262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6" name="Lorem Ipsum Dolor"/>
          <p:cNvSpPr txBox="1"/>
          <p:nvPr>
            <p:ph type="body" sz="quarter" idx="13"/>
          </p:nvPr>
        </p:nvSpPr>
        <p:spPr>
          <a:xfrm>
            <a:off x="508000" y="3505200"/>
            <a:ext cx="7200900" cy="508000"/>
          </a:xfrm>
          <a:prstGeom prst="rect">
            <a:avLst/>
          </a:prstGeom>
        </p:spPr>
        <p:txBody>
          <a:bodyPr>
            <a:spAutoFit/>
          </a:bodyPr>
          <a:lstStyle>
            <a:lvl1pPr marL="0" indent="0">
              <a:lnSpc>
                <a:spcPct val="110000"/>
              </a:lnSpc>
              <a:spcBef>
                <a:spcPts val="0"/>
              </a:spcBef>
              <a:buClrTx/>
              <a:buSzTx/>
              <a:buFontTx/>
              <a:buNone/>
              <a:defRPr i="1" sz="2400"/>
            </a:lvl1pPr>
          </a:lstStyle>
          <a:p>
            <a:pPr/>
            <a:r>
              <a:t>Lorem Ipsum Dolor</a:t>
            </a:r>
          </a:p>
        </p:txBody>
      </p:sp>
      <p:sp>
        <p:nvSpPr>
          <p:cNvPr id="17" name="Title Text"/>
          <p:cNvSpPr txBox="1"/>
          <p:nvPr>
            <p:ph type="title"/>
          </p:nvPr>
        </p:nvSpPr>
        <p:spPr>
          <a:xfrm>
            <a:off x="508000" y="4140200"/>
            <a:ext cx="7200900" cy="2413000"/>
          </a:xfrm>
          <a:prstGeom prst="rect">
            <a:avLst/>
          </a:prstGeom>
        </p:spPr>
        <p:txBody>
          <a:bodyPr/>
          <a:lstStyle>
            <a:lvl1pPr algn="l"/>
          </a:lstStyle>
          <a:p>
            <a:pPr/>
            <a:r>
              <a:t>Title Text</a:t>
            </a:r>
          </a:p>
        </p:txBody>
      </p:sp>
      <p:sp>
        <p:nvSpPr>
          <p:cNvPr id="18" name="Body Level One…"/>
          <p:cNvSpPr txBox="1"/>
          <p:nvPr>
            <p:ph type="body" sz="quarter" idx="1"/>
          </p:nvPr>
        </p:nvSpPr>
        <p:spPr>
          <a:xfrm>
            <a:off x="8280400" y="4140200"/>
            <a:ext cx="4241800" cy="2413000"/>
          </a:xfrm>
          <a:prstGeom prst="rect">
            <a:avLst/>
          </a:prstGeom>
        </p:spPr>
        <p:txBody>
          <a:bodyPr/>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26" name="Line"/>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7" name="Line"/>
          <p:cNvSpPr/>
          <p:nvPr/>
        </p:nvSpPr>
        <p:spPr>
          <a:xfrm>
            <a:off x="508000" y="913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8" name="Line"/>
          <p:cNvSpPr/>
          <p:nvPr/>
        </p:nvSpPr>
        <p:spPr>
          <a:xfrm>
            <a:off x="508000" y="662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9" name="Line"/>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0" name="Lorem Ipsum Dolor"/>
          <p:cNvSpPr txBox="1"/>
          <p:nvPr>
            <p:ph type="body" sz="quarter" idx="13"/>
          </p:nvPr>
        </p:nvSpPr>
        <p:spPr>
          <a:xfrm>
            <a:off x="508000" y="6096000"/>
            <a:ext cx="7200900" cy="508000"/>
          </a:xfrm>
          <a:prstGeom prst="rect">
            <a:avLst/>
          </a:prstGeom>
        </p:spPr>
        <p:txBody>
          <a:bodyPr>
            <a:spAutoFit/>
          </a:bodyPr>
          <a:lstStyle>
            <a:lvl1pPr marL="0" indent="0">
              <a:lnSpc>
                <a:spcPct val="110000"/>
              </a:lnSpc>
              <a:spcBef>
                <a:spcPts val="0"/>
              </a:spcBef>
              <a:buClrTx/>
              <a:buSzTx/>
              <a:buFontTx/>
              <a:buNone/>
              <a:defRPr i="1" sz="2400"/>
            </a:lvl1pPr>
          </a:lstStyle>
          <a:p>
            <a:pPr/>
            <a:r>
              <a:t>Lorem Ipsum Dolor</a:t>
            </a:r>
          </a:p>
        </p:txBody>
      </p:sp>
      <p:sp>
        <p:nvSpPr>
          <p:cNvPr id="31" name="Image"/>
          <p:cNvSpPr/>
          <p:nvPr>
            <p:ph type="pic" idx="14"/>
          </p:nvPr>
        </p:nvSpPr>
        <p:spPr>
          <a:xfrm>
            <a:off x="584200" y="558800"/>
            <a:ext cx="11823700" cy="7086600"/>
          </a:xfrm>
          <a:prstGeom prst="rect">
            <a:avLst/>
          </a:prstGeom>
          <a:ln w="9525">
            <a:round/>
          </a:ln>
        </p:spPr>
        <p:txBody>
          <a:bodyPr lIns="91439" tIns="45719" rIns="91439" bIns="45719" anchor="t">
            <a:noAutofit/>
          </a:bodyPr>
          <a:lstStyle/>
          <a:p>
            <a:pPr/>
          </a:p>
        </p:txBody>
      </p:sp>
      <p:sp>
        <p:nvSpPr>
          <p:cNvPr id="32" name="Title Text"/>
          <p:cNvSpPr txBox="1"/>
          <p:nvPr>
            <p:ph type="title"/>
          </p:nvPr>
        </p:nvSpPr>
        <p:spPr>
          <a:xfrm>
            <a:off x="508000" y="6680200"/>
            <a:ext cx="7200900" cy="2413000"/>
          </a:xfrm>
          <a:prstGeom prst="rect">
            <a:avLst/>
          </a:prstGeom>
        </p:spPr>
        <p:txBody>
          <a:bodyPr/>
          <a:lstStyle>
            <a:lvl1pPr algn="l"/>
          </a:lstStyle>
          <a:p>
            <a:pPr/>
            <a:r>
              <a:t>Title Text</a:t>
            </a:r>
          </a:p>
        </p:txBody>
      </p:sp>
      <p:sp>
        <p:nvSpPr>
          <p:cNvPr id="33" name="Body Level One…"/>
          <p:cNvSpPr txBox="1"/>
          <p:nvPr>
            <p:ph type="body" sz="quarter" idx="1"/>
          </p:nvPr>
        </p:nvSpPr>
        <p:spPr>
          <a:xfrm>
            <a:off x="8280400" y="6680200"/>
            <a:ext cx="4241800" cy="2413000"/>
          </a:xfrm>
          <a:prstGeom prst="rect">
            <a:avLst/>
          </a:prstGeom>
        </p:spPr>
        <p:txBody>
          <a:bodyPr/>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3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re">
    <p:spTree>
      <p:nvGrpSpPr>
        <p:cNvPr id="1" name=""/>
        <p:cNvGrpSpPr/>
        <p:nvPr/>
      </p:nvGrpSpPr>
      <p:grpSpPr>
        <a:xfrm>
          <a:off x="0" y="0"/>
          <a:ext cx="0" cy="0"/>
          <a:chOff x="0" y="0"/>
          <a:chExt cx="0" cy="0"/>
        </a:xfrm>
      </p:grpSpPr>
      <p:sp>
        <p:nvSpPr>
          <p:cNvPr id="41" name="Title Text"/>
          <p:cNvSpPr txBox="1"/>
          <p:nvPr>
            <p:ph type="title"/>
          </p:nvPr>
        </p:nvSpPr>
        <p:spPr>
          <a:xfrm>
            <a:off x="508000" y="3670300"/>
            <a:ext cx="11988800" cy="2413000"/>
          </a:xfrm>
          <a:prstGeom prst="rect">
            <a:avLst/>
          </a:prstGeom>
        </p:spPr>
        <p:txBody>
          <a:bodyPr/>
          <a:lstStyle/>
          <a:p>
            <a:pPr/>
            <a:r>
              <a:t>Title Text</a:t>
            </a:r>
          </a:p>
        </p:txBody>
      </p:sp>
      <p:sp>
        <p:nvSpPr>
          <p:cNvPr id="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49" name="Line"/>
          <p:cNvSpPr/>
          <p:nvPr/>
        </p:nvSpPr>
        <p:spPr>
          <a:xfrm>
            <a:off x="508000" y="4876800"/>
            <a:ext cx="5676374"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50" name="Line"/>
          <p:cNvSpPr/>
          <p:nvPr/>
        </p:nvSpPr>
        <p:spPr>
          <a:xfrm>
            <a:off x="508000" y="2768600"/>
            <a:ext cx="5676316"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51" name="Lorem Ipsum Dolor"/>
          <p:cNvSpPr txBox="1"/>
          <p:nvPr>
            <p:ph type="body" sz="quarter" idx="13"/>
          </p:nvPr>
        </p:nvSpPr>
        <p:spPr>
          <a:xfrm>
            <a:off x="508000" y="2171700"/>
            <a:ext cx="5676900" cy="508000"/>
          </a:xfrm>
          <a:prstGeom prst="rect">
            <a:avLst/>
          </a:prstGeom>
        </p:spPr>
        <p:txBody>
          <a:bodyPr anchor="b">
            <a:spAutoFit/>
          </a:bodyPr>
          <a:lstStyle>
            <a:lvl1pPr marL="0" indent="0">
              <a:lnSpc>
                <a:spcPct val="110000"/>
              </a:lnSpc>
              <a:spcBef>
                <a:spcPts val="0"/>
              </a:spcBef>
              <a:buClrTx/>
              <a:buSzTx/>
              <a:buFontTx/>
              <a:buNone/>
              <a:defRPr i="1" sz="2400"/>
            </a:lvl1pPr>
          </a:lstStyle>
          <a:p>
            <a:pPr/>
            <a:r>
              <a:t>Lorem Ipsum Dolor</a:t>
            </a:r>
          </a:p>
        </p:txBody>
      </p:sp>
      <p:sp>
        <p:nvSpPr>
          <p:cNvPr id="52" name="Image"/>
          <p:cNvSpPr/>
          <p:nvPr>
            <p:ph type="pic" sz="half" idx="14"/>
          </p:nvPr>
        </p:nvSpPr>
        <p:spPr>
          <a:xfrm>
            <a:off x="6704698" y="590550"/>
            <a:ext cx="5806884" cy="8509000"/>
          </a:xfrm>
          <a:prstGeom prst="rect">
            <a:avLst/>
          </a:prstGeom>
          <a:ln w="9525">
            <a:round/>
          </a:ln>
        </p:spPr>
        <p:txBody>
          <a:bodyPr lIns="91439" tIns="45719" rIns="91439" bIns="45719" anchor="t">
            <a:noAutofit/>
          </a:bodyPr>
          <a:lstStyle/>
          <a:p>
            <a:pPr/>
          </a:p>
        </p:txBody>
      </p:sp>
      <p:sp>
        <p:nvSpPr>
          <p:cNvPr id="53" name="Title Text"/>
          <p:cNvSpPr txBox="1"/>
          <p:nvPr>
            <p:ph type="title"/>
          </p:nvPr>
        </p:nvSpPr>
        <p:spPr>
          <a:xfrm>
            <a:off x="508000" y="2806700"/>
            <a:ext cx="5676900" cy="2032000"/>
          </a:xfrm>
          <a:prstGeom prst="rect">
            <a:avLst/>
          </a:prstGeom>
        </p:spPr>
        <p:txBody>
          <a:bodyPr/>
          <a:lstStyle>
            <a:lvl1pPr algn="l">
              <a:defRPr sz="5600"/>
            </a:lvl1pPr>
          </a:lstStyle>
          <a:p>
            <a:pPr/>
            <a:r>
              <a:t>Title Text</a:t>
            </a:r>
          </a:p>
        </p:txBody>
      </p:sp>
      <p:sp>
        <p:nvSpPr>
          <p:cNvPr id="54" name="Body Level One…"/>
          <p:cNvSpPr txBox="1"/>
          <p:nvPr>
            <p:ph type="body" sz="quarter" idx="1"/>
          </p:nvPr>
        </p:nvSpPr>
        <p:spPr>
          <a:xfrm>
            <a:off x="508000" y="5029200"/>
            <a:ext cx="5676900" cy="4013200"/>
          </a:xfrm>
          <a:prstGeom prst="rect">
            <a:avLst/>
          </a:prstGeom>
        </p:spPr>
        <p:txBody>
          <a:bodyPr anchor="t"/>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5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62" name="Title Text"/>
          <p:cNvSpPr txBox="1"/>
          <p:nvPr>
            <p:ph type="title"/>
          </p:nvPr>
        </p:nvSpPr>
        <p:spPr>
          <a:prstGeom prst="rect">
            <a:avLst/>
          </a:prstGeom>
        </p:spPr>
        <p:txBody>
          <a:bodyPr/>
          <a:lstStyle/>
          <a:p>
            <a:pPr/>
            <a:r>
              <a:t>Title Text</a:t>
            </a:r>
          </a:p>
        </p:txBody>
      </p:sp>
      <p:sp>
        <p:nvSpPr>
          <p:cNvPr id="6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70" name="Title Text"/>
          <p:cNvSpPr txBox="1"/>
          <p:nvPr>
            <p:ph type="title"/>
          </p:nvPr>
        </p:nvSpPr>
        <p:spPr>
          <a:prstGeom prst="rect">
            <a:avLst/>
          </a:prstGeom>
        </p:spPr>
        <p:txBody>
          <a:bodyPr/>
          <a:lstStyle/>
          <a:p>
            <a:pPr/>
            <a:r>
              <a:t>Title Text</a:t>
            </a:r>
          </a:p>
        </p:txBody>
      </p:sp>
      <p:sp>
        <p:nvSpPr>
          <p:cNvPr id="71" name="Body Level One…"/>
          <p:cNvSpPr txBox="1"/>
          <p:nvPr>
            <p:ph type="body" idx="1"/>
          </p:nvPr>
        </p:nvSpPr>
        <p:spPr>
          <a:prstGeom prst="rect">
            <a:avLst/>
          </a:prstGeom>
        </p:spPr>
        <p:txBody>
          <a:bodyPr/>
          <a:lstStyle>
            <a:lvl1pPr marL="0" indent="0">
              <a:buClrTx/>
              <a:buSzTx/>
              <a:buFontTx/>
              <a:buNone/>
            </a:lvl1pPr>
          </a:lstStyle>
          <a:p>
            <a:pPr/>
            <a:r>
              <a:t>Body Level One</a:t>
            </a:r>
          </a:p>
          <a:p>
            <a:pPr lvl="1"/>
            <a:r>
              <a:t>Body Level Two</a:t>
            </a:r>
          </a:p>
          <a:p>
            <a:pPr lvl="2"/>
            <a:r>
              <a:t>Body Level Three</a:t>
            </a:r>
          </a:p>
          <a:p>
            <a:pPr lvl="3"/>
            <a:r>
              <a:t>Body Level Four</a:t>
            </a:r>
          </a:p>
          <a:p>
            <a:pPr lvl="4"/>
            <a:r>
              <a:t>Body Level Five</a:t>
            </a:r>
          </a:p>
        </p:txBody>
      </p:sp>
      <p:sp>
        <p:nvSpPr>
          <p:cNvPr id="72" name="George Alogoskoufis, Dynamic Macroeconomics, 2019"/>
          <p:cNvSpPr txBox="1"/>
          <p:nvPr/>
        </p:nvSpPr>
        <p:spPr>
          <a:xfrm>
            <a:off x="383179" y="9175749"/>
            <a:ext cx="5659842" cy="419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1900"/>
            </a:pPr>
            <a:r>
              <a:t>George Alogoskoufis, </a:t>
            </a:r>
            <a:r>
              <a:rPr i="1"/>
              <a:t>Dynamic Macroeconomics, 2019</a:t>
            </a:r>
          </a:p>
        </p:txBody>
      </p:sp>
      <p:sp>
        <p:nvSpPr>
          <p:cNvPr id="73" name="Slide Number"/>
          <p:cNvSpPr txBox="1"/>
          <p:nvPr>
            <p:ph type="sldNum" sz="quarter" idx="2"/>
          </p:nvPr>
        </p:nvSpPr>
        <p:spPr>
          <a:xfrm>
            <a:off x="12420599" y="917575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80" name="Image"/>
          <p:cNvSpPr/>
          <p:nvPr>
            <p:ph type="pic" sz="half" idx="13"/>
          </p:nvPr>
        </p:nvSpPr>
        <p:spPr>
          <a:xfrm>
            <a:off x="6819900" y="1739900"/>
            <a:ext cx="5575300" cy="8169655"/>
          </a:xfrm>
          <a:prstGeom prst="rect">
            <a:avLst/>
          </a:prstGeom>
          <a:ln w="9525">
            <a:round/>
          </a:ln>
        </p:spPr>
        <p:txBody>
          <a:bodyPr lIns="91439" tIns="45719" rIns="91439" bIns="45719" anchor="t">
            <a:noAutofit/>
          </a:bodyPr>
          <a:lstStyle/>
          <a:p>
            <a:pPr/>
          </a:p>
        </p:txBody>
      </p:sp>
      <p:sp>
        <p:nvSpPr>
          <p:cNvPr id="81" name="Title Text"/>
          <p:cNvSpPr txBox="1"/>
          <p:nvPr>
            <p:ph type="title"/>
          </p:nvPr>
        </p:nvSpPr>
        <p:spPr>
          <a:prstGeom prst="rect">
            <a:avLst/>
          </a:prstGeom>
        </p:spPr>
        <p:txBody>
          <a:bodyPr/>
          <a:lstStyle/>
          <a:p>
            <a:pPr/>
            <a:r>
              <a:t>Title Text</a:t>
            </a:r>
          </a:p>
        </p:txBody>
      </p:sp>
      <p:sp>
        <p:nvSpPr>
          <p:cNvPr id="82" name="Body Level One…"/>
          <p:cNvSpPr txBox="1"/>
          <p:nvPr>
            <p:ph type="body" sz="half" idx="1"/>
          </p:nvPr>
        </p:nvSpPr>
        <p:spPr>
          <a:xfrm>
            <a:off x="508000" y="2730500"/>
            <a:ext cx="5816600" cy="6350000"/>
          </a:xfrm>
          <a:prstGeom prst="rect">
            <a:avLst/>
          </a:prstGeom>
        </p:spPr>
        <p:txBody>
          <a:bodyPr/>
          <a:lstStyle>
            <a:lvl1pPr marL="393700" indent="-393700">
              <a:spcBef>
                <a:spcPts val="1800"/>
              </a:spcBef>
              <a:buSzPct val="65000"/>
              <a:defRPr sz="3000"/>
            </a:lvl1pPr>
            <a:lvl2pPr marL="787400" indent="-393700">
              <a:spcBef>
                <a:spcPts val="1800"/>
              </a:spcBef>
              <a:buSzPct val="65000"/>
              <a:defRPr sz="3000"/>
            </a:lvl2pPr>
            <a:lvl3pPr marL="1181100" indent="-393700">
              <a:spcBef>
                <a:spcPts val="1800"/>
              </a:spcBef>
              <a:buSzPct val="65000"/>
              <a:defRPr sz="3000"/>
            </a:lvl3pPr>
            <a:lvl4pPr marL="1574800" indent="-393700">
              <a:spcBef>
                <a:spcPts val="1800"/>
              </a:spcBef>
              <a:buSzPct val="65000"/>
              <a:defRPr sz="3000"/>
            </a:lvl4pPr>
            <a:lvl5pPr marL="1968500" indent="-393700">
              <a:spcBef>
                <a:spcPts val="1800"/>
              </a:spcBef>
              <a:buSzPct val="65000"/>
              <a:defRPr sz="3000"/>
            </a:lvl5p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90" name="Body Level One…"/>
          <p:cNvSpPr txBox="1"/>
          <p:nvPr>
            <p:ph type="body" idx="1"/>
          </p:nvPr>
        </p:nvSpPr>
        <p:spPr>
          <a:xfrm>
            <a:off x="508000" y="1270000"/>
            <a:ext cx="11988800" cy="7213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98" name="Image"/>
          <p:cNvSpPr/>
          <p:nvPr>
            <p:ph type="pic" sz="half" idx="13"/>
          </p:nvPr>
        </p:nvSpPr>
        <p:spPr>
          <a:xfrm>
            <a:off x="6260986" y="4406900"/>
            <a:ext cx="6697779" cy="4711700"/>
          </a:xfrm>
          <a:prstGeom prst="rect">
            <a:avLst/>
          </a:prstGeom>
          <a:ln w="9525">
            <a:round/>
          </a:ln>
        </p:spPr>
        <p:txBody>
          <a:bodyPr lIns="91439" tIns="45719" rIns="91439" bIns="45719" anchor="t">
            <a:noAutofit/>
          </a:bodyPr>
          <a:lstStyle/>
          <a:p>
            <a:pPr/>
          </a:p>
        </p:txBody>
      </p:sp>
      <p:sp>
        <p:nvSpPr>
          <p:cNvPr id="99" name="Image"/>
          <p:cNvSpPr/>
          <p:nvPr>
            <p:ph type="pic" sz="quarter" idx="14"/>
          </p:nvPr>
        </p:nvSpPr>
        <p:spPr>
          <a:xfrm>
            <a:off x="6680200" y="635000"/>
            <a:ext cx="5829301" cy="3517900"/>
          </a:xfrm>
          <a:prstGeom prst="rect">
            <a:avLst/>
          </a:prstGeom>
          <a:ln w="9525">
            <a:round/>
          </a:ln>
        </p:spPr>
        <p:txBody>
          <a:bodyPr lIns="91439" tIns="45719" rIns="91439" bIns="45719" anchor="t">
            <a:noAutofit/>
          </a:bodyPr>
          <a:lstStyle/>
          <a:p>
            <a:pPr/>
          </a:p>
        </p:txBody>
      </p:sp>
      <p:sp>
        <p:nvSpPr>
          <p:cNvPr id="100" name="Image"/>
          <p:cNvSpPr/>
          <p:nvPr>
            <p:ph type="pic" sz="half" idx="15"/>
          </p:nvPr>
        </p:nvSpPr>
        <p:spPr>
          <a:xfrm>
            <a:off x="482600" y="609600"/>
            <a:ext cx="5728881" cy="8394700"/>
          </a:xfrm>
          <a:prstGeom prst="rect">
            <a:avLst/>
          </a:prstGeom>
          <a:ln w="9525">
            <a:round/>
          </a:ln>
        </p:spPr>
        <p:txBody>
          <a:bodyPr lIns="91439" tIns="45719" rIns="91439" bIns="45719" anchor="t">
            <a:noAutofit/>
          </a:bodyPr>
          <a:lstStyle/>
          <a:p>
            <a:pPr/>
          </a:p>
        </p:txBody>
      </p:sp>
      <p:sp>
        <p:nvSpPr>
          <p:cNvPr id="10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08" name="–Johnny Appleseed"/>
          <p:cNvSpPr txBox="1"/>
          <p:nvPr>
            <p:ph type="body" sz="quarter" idx="13"/>
          </p:nvPr>
        </p:nvSpPr>
        <p:spPr>
          <a:xfrm>
            <a:off x="533400" y="5969000"/>
            <a:ext cx="11938000" cy="609600"/>
          </a:xfrm>
          <a:prstGeom prst="rect">
            <a:avLst/>
          </a:prstGeom>
        </p:spPr>
        <p:txBody>
          <a:bodyPr anchor="t">
            <a:spAutoFit/>
          </a:bodyPr>
          <a:lstStyle>
            <a:lvl1pPr marL="0" indent="0" algn="ctr">
              <a:spcBef>
                <a:spcPts val="1200"/>
              </a:spcBef>
              <a:buClrTx/>
              <a:buSzTx/>
              <a:buFontTx/>
              <a:buNone/>
              <a:defRPr i="1" sz="3000"/>
            </a:lvl1pPr>
          </a:lstStyle>
          <a:p>
            <a:pPr/>
            <a:r>
              <a:t>–Johnny Appleseed</a:t>
            </a:r>
          </a:p>
        </p:txBody>
      </p:sp>
      <p:sp>
        <p:nvSpPr>
          <p:cNvPr id="109" name="“Type a quote here.”"/>
          <p:cNvSpPr txBox="1"/>
          <p:nvPr>
            <p:ph type="body" sz="quarter" idx="14"/>
          </p:nvPr>
        </p:nvSpPr>
        <p:spPr>
          <a:xfrm>
            <a:off x="1270000" y="4254500"/>
            <a:ext cx="10464800" cy="711200"/>
          </a:xfrm>
          <a:prstGeom prst="rect">
            <a:avLst/>
          </a:prstGeom>
        </p:spPr>
        <p:txBody>
          <a:bodyPr>
            <a:spAutoFit/>
          </a:bodyPr>
          <a:lstStyle>
            <a:lvl1pPr marL="0" indent="0" algn="ctr">
              <a:spcBef>
                <a:spcPts val="0"/>
              </a:spcBef>
              <a:buClrTx/>
              <a:buSzTx/>
              <a:buFontTx/>
              <a:buNone/>
            </a:lvl1pPr>
          </a:lstStyle>
          <a:p>
            <a:pPr/>
            <a:r>
              <a:t>“Type a quote here.” </a:t>
            </a:r>
          </a:p>
        </p:txBody>
      </p:sp>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17" name="Image"/>
          <p:cNvSpPr/>
          <p:nvPr>
            <p:ph type="pic" idx="13"/>
          </p:nvPr>
        </p:nvSpPr>
        <p:spPr>
          <a:xfrm>
            <a:off x="-901700" y="-127000"/>
            <a:ext cx="14211300" cy="9997255"/>
          </a:xfrm>
          <a:prstGeom prst="rect">
            <a:avLst/>
          </a:prstGeom>
        </p:spPr>
        <p:txBody>
          <a:bodyPr lIns="91439" tIns="45719" rIns="91439" bIns="45719" anchor="t">
            <a:noAutofit/>
          </a:bodyPr>
          <a:lstStyle/>
          <a:p>
            <a:pPr/>
          </a:p>
        </p:txBody>
      </p:sp>
      <p:sp>
        <p:nvSpPr>
          <p:cNvPr id="11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12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Line"/>
          <p:cNvSpPr/>
          <p:nvPr/>
        </p:nvSpPr>
        <p:spPr>
          <a:xfrm>
            <a:off x="508000" y="21717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 name="Line"/>
          <p:cNvSpPr/>
          <p:nvPr/>
        </p:nvSpPr>
        <p:spPr>
          <a:xfrm>
            <a:off x="508000" y="6350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4" name="Title Text"/>
          <p:cNvSpPr txBox="1"/>
          <p:nvPr>
            <p:ph type="title"/>
          </p:nvPr>
        </p:nvSpPr>
        <p:spPr>
          <a:xfrm>
            <a:off x="508000" y="8001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5" name="Body Level One…"/>
          <p:cNvSpPr txBox="1"/>
          <p:nvPr>
            <p:ph type="body" idx="1"/>
          </p:nvPr>
        </p:nvSpPr>
        <p:spPr>
          <a:xfrm>
            <a:off x="508000" y="2628900"/>
            <a:ext cx="11988800" cy="609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6324599" y="9258300"/>
            <a:ext cx="342901" cy="406400"/>
          </a:xfrm>
          <a:prstGeom prst="rect">
            <a:avLst/>
          </a:prstGeom>
          <a:ln w="12700">
            <a:miter lim="400000"/>
          </a:ln>
        </p:spPr>
        <p:txBody>
          <a:bodyPr wrap="none" lIns="50800" tIns="50800" rIns="50800" bIns="50800">
            <a:spAutoFit/>
          </a:bodyPr>
          <a:lstStyle>
            <a:lvl1pPr>
              <a:defRPr sz="1800">
                <a:solidFill>
                  <a:srgbClr val="4C4946"/>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1pPr>
      <a:lvl2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2pPr>
      <a:lvl3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3pPr>
      <a:lvl4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4pPr>
      <a:lvl5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5pPr>
      <a:lvl6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6pPr>
      <a:lvl7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7pPr>
      <a:lvl8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8pPr>
      <a:lvl9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9pPr>
    </p:titleStyle>
    <p:bodyStyle>
      <a:lvl1pPr marL="4699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1pPr>
      <a:lvl2pPr marL="9398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2pPr>
      <a:lvl3pPr marL="14097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3pPr>
      <a:lvl4pPr marL="18796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4pPr>
      <a:lvl5pPr marL="23495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1pPr>
      <a:lvl2pPr marL="0" marR="0" indent="2286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2pPr>
      <a:lvl3pPr marL="0" marR="0" indent="4572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3pPr>
      <a:lvl4pPr marL="0" marR="0" indent="6858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4pPr>
      <a:lvl5pPr marL="0" marR="0" indent="9144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5pPr>
      <a:lvl6pPr marL="0" marR="0" indent="11430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6pPr>
      <a:lvl7pPr marL="0" marR="0" indent="13716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7pPr>
      <a:lvl8pPr marL="0" marR="0" indent="16002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8pPr>
      <a:lvl9pPr marL="0" marR="0" indent="18288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alogoskoufisg.com" TargetMode="External"/></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4" name="Athens University of Economics and Business"/>
          <p:cNvSpPr txBox="1"/>
          <p:nvPr>
            <p:ph type="body" idx="13"/>
          </p:nvPr>
        </p:nvSpPr>
        <p:spPr>
          <a:prstGeom prst="rect">
            <a:avLst/>
          </a:prstGeom>
        </p:spPr>
        <p:txBody>
          <a:bodyPr/>
          <a:lstStyle/>
          <a:p>
            <a:pPr/>
            <a:r>
              <a:t>Athens University of Economics and Business</a:t>
            </a:r>
          </a:p>
        </p:txBody>
      </p:sp>
      <p:sp>
        <p:nvSpPr>
          <p:cNvPr id="135" name="3. Introduction to the Intertemporal Approach"/>
          <p:cNvSpPr txBox="1"/>
          <p:nvPr>
            <p:ph type="ctrTitle"/>
          </p:nvPr>
        </p:nvSpPr>
        <p:spPr>
          <a:prstGeom prst="rect">
            <a:avLst/>
          </a:prstGeom>
        </p:spPr>
        <p:txBody>
          <a:bodyPr/>
          <a:lstStyle>
            <a:lvl1pPr defTabSz="508254">
              <a:spcBef>
                <a:spcPts val="1300"/>
              </a:spcBef>
              <a:defRPr sz="6090"/>
            </a:lvl1pPr>
          </a:lstStyle>
          <a:p>
            <a:pPr/>
            <a:r>
              <a:t>3. Introduction to the Intertemporal Approach</a:t>
            </a:r>
          </a:p>
        </p:txBody>
      </p:sp>
      <p:sp>
        <p:nvSpPr>
          <p:cNvPr id="136" name="Dynamic Macroeconomics…"/>
          <p:cNvSpPr txBox="1"/>
          <p:nvPr>
            <p:ph type="subTitle" sz="quarter" idx="1"/>
          </p:nvPr>
        </p:nvSpPr>
        <p:spPr>
          <a:prstGeom prst="rect">
            <a:avLst/>
          </a:prstGeom>
        </p:spPr>
        <p:txBody>
          <a:bodyPr/>
          <a:lstStyle/>
          <a:p>
            <a:pPr>
              <a:defRPr i="1"/>
            </a:pPr>
            <a:r>
              <a:t>Dynamic Macroeconomics</a:t>
            </a:r>
          </a:p>
          <a:p>
            <a:pPr/>
          </a:p>
          <a:p>
            <a:pPr/>
            <a:r>
              <a:t>Prof. George Alogoskoufis</a:t>
            </a:r>
          </a:p>
          <a:p>
            <a:pPr/>
          </a:p>
          <a:p>
            <a:pPr/>
            <a:r>
              <a:rPr u="sng">
                <a:hlinkClick r:id="rId2" invalidUrl="" action="" tgtFrame="" tooltip="" history="1" highlightClick="0" endSnd="0"/>
              </a:rPr>
              <a:t>alogoskoufisg.com</a:t>
            </a:r>
            <a:r>
              <a:t> </a:t>
            </a:r>
          </a:p>
        </p:txBody>
      </p:sp>
      <p:sp>
        <p:nvSpPr>
          <p:cNvPr id="137" name="George Alogoskoufis, Dynamic Macroeconomics, 2019"/>
          <p:cNvSpPr txBox="1"/>
          <p:nvPr/>
        </p:nvSpPr>
        <p:spPr>
          <a:xfrm>
            <a:off x="214707" y="9150349"/>
            <a:ext cx="6874228" cy="419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1900"/>
            </a:pPr>
            <a:r>
              <a:t>George Alogoskoufis, </a:t>
            </a:r>
            <a:r>
              <a:rPr i="1"/>
              <a:t>Dynamic Macroeconomics, 2019</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9" name="Introduction to the Intertemporal Approach"/>
          <p:cNvSpPr txBox="1"/>
          <p:nvPr>
            <p:ph type="title"/>
          </p:nvPr>
        </p:nvSpPr>
        <p:spPr>
          <a:prstGeom prst="rect">
            <a:avLst/>
          </a:prstGeom>
        </p:spPr>
        <p:txBody>
          <a:bodyPr/>
          <a:lstStyle>
            <a:lvl1pPr defTabSz="473201">
              <a:spcBef>
                <a:spcPts val="1200"/>
              </a:spcBef>
              <a:defRPr sz="5670"/>
            </a:lvl1pPr>
          </a:lstStyle>
          <a:p>
            <a:pPr/>
            <a:r>
              <a:t>Introduction to the Intertemporal Approach</a:t>
            </a:r>
          </a:p>
        </p:txBody>
      </p:sp>
      <p:sp>
        <p:nvSpPr>
          <p:cNvPr id="140" name="The intertemporal approach is the dominant theoretical approach in modern macroeconomics. Hence, it it is the main theme of this course. By way of introduction, it is worth laying out the main elements of this approach in the context of the simplest poss"/>
          <p:cNvSpPr txBox="1"/>
          <p:nvPr>
            <p:ph type="body" idx="1"/>
          </p:nvPr>
        </p:nvSpPr>
        <p:spPr>
          <a:xfrm>
            <a:off x="531316" y="2324100"/>
            <a:ext cx="11942168" cy="6705600"/>
          </a:xfrm>
          <a:prstGeom prst="rect">
            <a:avLst/>
          </a:prstGeom>
        </p:spPr>
        <p:txBody>
          <a:bodyPr/>
          <a:lstStyle/>
          <a:p>
            <a:pPr defTabSz="286258">
              <a:spcBef>
                <a:spcPts val="1100"/>
              </a:spcBef>
              <a:defRPr sz="1764"/>
            </a:pPr>
            <a:r>
              <a:t>The intertemporal approach is the dominant theoretical approach in modern macroeconomics. Hence, it it is the main theme of this course. By way of introduction, it is worth laying out the main elements of this approach in the context of the simplest possible intertemporal macroeconomic models. This is the main function of the present lecture.</a:t>
            </a:r>
          </a:p>
          <a:p>
            <a:pPr defTabSz="286258">
              <a:spcBef>
                <a:spcPts val="1100"/>
              </a:spcBef>
              <a:defRPr sz="1764"/>
            </a:pPr>
            <a:r>
              <a:t>The intertemporal approach is fully grounded on neoclassical microeconomics, as it is based on the assumption that households maximize their intertemporal utility and firms maximize the present value of their profits, subject to the appropriate resource, technological, market, and information constraints.</a:t>
            </a:r>
          </a:p>
          <a:p>
            <a:pPr defTabSz="286258">
              <a:spcBef>
                <a:spcPts val="1100"/>
              </a:spcBef>
              <a:defRPr sz="1764"/>
            </a:pPr>
            <a:r>
              <a:t>The approach is also based on the concept of </a:t>
            </a:r>
            <a:r>
              <a:rPr i="1"/>
              <a:t>general intertemporal equilibrium</a:t>
            </a:r>
            <a:r>
              <a:t>, either through the operation of fully competitive markets, or through markets subjected to various distortions relative to the competitive model. Relative prices (such as real interest rates and real wages) and nominal magnitudes (such as the price level, inflation, and nominal interest rates) are assumed to be determined through appropriate general equilibrium concepts, which depend on market structure and assumptions about price and wage flexibility. </a:t>
            </a:r>
          </a:p>
          <a:p>
            <a:pPr defTabSz="286258">
              <a:spcBef>
                <a:spcPts val="1100"/>
              </a:spcBef>
              <a:defRPr sz="1764"/>
            </a:pPr>
            <a:r>
              <a:rPr i="1"/>
              <a:t>Intertemporal, or dynamic, general equilibrium models</a:t>
            </a:r>
            <a:r>
              <a:t> are thus based on the resource, technological, market and informational possibilities of households, firms and the government who choose the optimal path of consumption, production, employment and investment. These possibilities are described by appropriate intertemporal budget constraints. The analysis of the role of money and the interrelated intertemporal budget constraints of the private and the public sector illuminate the role of monetary and fiscal policy and the possibilities of the government and government agencies, such as central banks, to affect and improve upon macroeconomic outcomes.</a:t>
            </a:r>
          </a:p>
          <a:p>
            <a:pPr defTabSz="286258">
              <a:spcBef>
                <a:spcPts val="1100"/>
              </a:spcBef>
              <a:defRPr sz="1764"/>
            </a:pPr>
            <a:r>
              <a:t>The properties of intertemporal models depend on the equilibrium concept used, on the nature of the assumed market and informational distortions and on the assumptions adopted about the degree of price and wage flexibility.</a:t>
            </a:r>
          </a:p>
        </p:txBody>
      </p:sp>
      <p:sp>
        <p:nvSpPr>
          <p:cNvPr id="141" name="Slide Number"/>
          <p:cNvSpPr txBox="1"/>
          <p:nvPr>
            <p:ph type="sldNum" sz="quarter" idx="2"/>
          </p:nvPr>
        </p:nvSpPr>
        <p:spPr>
          <a:xfrm>
            <a:off x="12477749" y="917575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 name="Models, Variables and Functions"/>
          <p:cNvSpPr txBox="1"/>
          <p:nvPr>
            <p:ph type="title"/>
          </p:nvPr>
        </p:nvSpPr>
        <p:spPr>
          <a:prstGeom prst="rect">
            <a:avLst/>
          </a:prstGeom>
        </p:spPr>
        <p:txBody>
          <a:bodyPr/>
          <a:lstStyle/>
          <a:p>
            <a:pPr/>
            <a:r>
              <a:t>Models, Variables and Functions</a:t>
            </a:r>
          </a:p>
        </p:txBody>
      </p:sp>
      <p:sp>
        <p:nvSpPr>
          <p:cNvPr id="144" name="Before we introduce the intertemporal approach, it is worth briefly reviewing the nature of mathematical models in macroeconomics.…"/>
          <p:cNvSpPr txBox="1"/>
          <p:nvPr>
            <p:ph type="body" idx="1"/>
          </p:nvPr>
        </p:nvSpPr>
        <p:spPr>
          <a:prstGeom prst="rect">
            <a:avLst/>
          </a:prstGeom>
        </p:spPr>
        <p:txBody>
          <a:bodyPr/>
          <a:lstStyle/>
          <a:p>
            <a:pPr defTabSz="321310">
              <a:spcBef>
                <a:spcPts val="1300"/>
              </a:spcBef>
              <a:defRPr sz="1980"/>
            </a:pPr>
            <a:r>
              <a:t>Before we introduce the intertemporal approach, it is worth briefly reviewing the nature of mathematical models in macroeconomics.</a:t>
            </a:r>
          </a:p>
          <a:p>
            <a:pPr defTabSz="321310">
              <a:spcBef>
                <a:spcPts val="1300"/>
              </a:spcBef>
              <a:defRPr sz="1980"/>
            </a:pPr>
            <a:r>
              <a:t>Scientific models can be thought of as imaginary, simplified versions of the aspect of the world being studied. They are based on a set of simplifying assumptions about the real world phenomenon being studied, and their analysis helps in the derivation of the logical implications of these assumptions for both the model, and, hopefully, for the real world phenomenon under study. If the simplifying assumptions are not critical for the properties of the model relative to the real world phenomenon, then the predictions and properties of the model carry over to the real world. </a:t>
            </a:r>
          </a:p>
          <a:p>
            <a:pPr defTabSz="321310">
              <a:spcBef>
                <a:spcPts val="1300"/>
              </a:spcBef>
              <a:defRPr sz="1980"/>
            </a:pPr>
            <a:r>
              <a:t>Macroeconomic </a:t>
            </a:r>
            <a:r>
              <a:rPr i="1"/>
              <a:t>models</a:t>
            </a:r>
            <a:r>
              <a:t> are thus simplified representations of economies, which allow us to analyze their salient characteristics. Although there is no inherent reason why a model must be mathematical, mathematical models ensure internal consistency in our reasoning about actual economies. They also allow us to handle a greater degree of complexity than non mathematical models and also to assess the quantitative significance of various factors. It is for these reasons that macroeconomic models are expressed in mathematical form. </a:t>
            </a:r>
          </a:p>
          <a:p>
            <a:pPr defTabSz="321310">
              <a:spcBef>
                <a:spcPts val="1300"/>
              </a:spcBef>
              <a:defRPr sz="1980"/>
            </a:pPr>
            <a:r>
              <a:t>Mathematical macroeconomic models consist of variables, functions and parameters. They are meant to describe the outcome of the behaviour and the interactions of economic agents such as households, firms, the government and government agencies such as central banks.</a:t>
            </a:r>
          </a:p>
        </p:txBody>
      </p:sp>
      <p:sp>
        <p:nvSpPr>
          <p:cNvPr id="145" name="Slide Number"/>
          <p:cNvSpPr txBox="1"/>
          <p:nvPr>
            <p:ph type="sldNum" sz="quarter" idx="2"/>
          </p:nvPr>
        </p:nvSpPr>
        <p:spPr>
          <a:xfrm>
            <a:off x="12477749" y="917575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7" name="Optimizing versus Non-Optimizing Models"/>
          <p:cNvSpPr txBox="1"/>
          <p:nvPr>
            <p:ph type="title"/>
          </p:nvPr>
        </p:nvSpPr>
        <p:spPr>
          <a:prstGeom prst="rect">
            <a:avLst/>
          </a:prstGeom>
        </p:spPr>
        <p:txBody>
          <a:bodyPr/>
          <a:lstStyle>
            <a:lvl1pPr defTabSz="479044">
              <a:spcBef>
                <a:spcPts val="1300"/>
              </a:spcBef>
              <a:defRPr sz="5740"/>
            </a:lvl1pPr>
          </a:lstStyle>
          <a:p>
            <a:pPr/>
            <a:r>
              <a:t>Optimizing versus Non-Optimizing Models</a:t>
            </a:r>
          </a:p>
        </p:txBody>
      </p:sp>
      <p:sp>
        <p:nvSpPr>
          <p:cNvPr id="148" name="The behavioral rules of economic agents can be postulated directly, or derived making assumptions about the preferences and constraints faced by these agents, and using the main postulates of rational choice upon which microeconomics is based.…"/>
          <p:cNvSpPr txBox="1"/>
          <p:nvPr>
            <p:ph type="body" idx="1"/>
          </p:nvPr>
        </p:nvSpPr>
        <p:spPr>
          <a:prstGeom prst="rect">
            <a:avLst/>
          </a:prstGeom>
        </p:spPr>
        <p:txBody>
          <a:bodyPr/>
          <a:lstStyle/>
          <a:p>
            <a:pPr defTabSz="438150">
              <a:spcBef>
                <a:spcPts val="1800"/>
              </a:spcBef>
              <a:defRPr sz="2700"/>
            </a:pPr>
            <a:r>
              <a:t>The behavioral rules of economic agents can be postulated directly, or derived making assumptions about the preferences and constraints faced by these agents, and using the main postulates of rational choice upon which microeconomics is based. </a:t>
            </a:r>
          </a:p>
          <a:p>
            <a:pPr defTabSz="438150">
              <a:spcBef>
                <a:spcPts val="1800"/>
              </a:spcBef>
              <a:defRPr sz="2700"/>
            </a:pPr>
            <a:r>
              <a:t>Methods of mathematical optimization allow us to model the behavior of agents that maximize their objective functions, under appropriate constraints. </a:t>
            </a:r>
          </a:p>
          <a:p>
            <a:pPr defTabSz="438150">
              <a:spcBef>
                <a:spcPts val="1800"/>
              </a:spcBef>
              <a:defRPr sz="2700"/>
            </a:pPr>
            <a:r>
              <a:t>Thus households are assumed to follow rules that  maximize their utility functions under appropriate budget and market constraints, while firms are assumed to follow rules that maximize an appropriately defined profit function, under the relevant technological and market constraints. </a:t>
            </a:r>
          </a:p>
          <a:p>
            <a:pPr defTabSz="438150">
              <a:spcBef>
                <a:spcPts val="1800"/>
              </a:spcBef>
              <a:defRPr sz="2700"/>
            </a:pPr>
            <a:r>
              <a:t>Similar considerations apply to the government and government agencies.</a:t>
            </a:r>
          </a:p>
        </p:txBody>
      </p:sp>
      <p:sp>
        <p:nvSpPr>
          <p:cNvPr id="149" name="Slide Number"/>
          <p:cNvSpPr txBox="1"/>
          <p:nvPr>
            <p:ph type="sldNum" sz="quarter" idx="2"/>
          </p:nvPr>
        </p:nvSpPr>
        <p:spPr>
          <a:xfrm>
            <a:off x="12477749" y="917575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Models as Systems of Equations"/>
          <p:cNvSpPr txBox="1"/>
          <p:nvPr>
            <p:ph type="title"/>
          </p:nvPr>
        </p:nvSpPr>
        <p:spPr>
          <a:prstGeom prst="rect">
            <a:avLst/>
          </a:prstGeom>
        </p:spPr>
        <p:txBody>
          <a:bodyPr/>
          <a:lstStyle/>
          <a:p>
            <a:pPr/>
            <a:r>
              <a:t>Models as Systems of Equations</a:t>
            </a:r>
          </a:p>
        </p:txBody>
      </p:sp>
      <p:sp>
        <p:nvSpPr>
          <p:cNvPr id="152" name="Mathematical economic models typically take the form of systems of equations, designed to describe the structure of the economy in question and the behaviour of economic agents such as households, firms and the government.…"/>
          <p:cNvSpPr txBox="1"/>
          <p:nvPr>
            <p:ph type="body" idx="1"/>
          </p:nvPr>
        </p:nvSpPr>
        <p:spPr>
          <a:prstGeom prst="rect">
            <a:avLst/>
          </a:prstGeom>
        </p:spPr>
        <p:txBody>
          <a:bodyPr/>
          <a:lstStyle/>
          <a:p>
            <a:pPr defTabSz="297941">
              <a:spcBef>
                <a:spcPts val="1200"/>
              </a:spcBef>
              <a:defRPr sz="1836"/>
            </a:pPr>
            <a:r>
              <a:t>Mathematical economic models typically take the form of </a:t>
            </a:r>
            <a:r>
              <a:rPr i="1"/>
              <a:t>systems of equations</a:t>
            </a:r>
            <a:r>
              <a:t>, designed to describe the structure of the economy in question and the behaviour of economic agents such as households, firms and the government. </a:t>
            </a:r>
          </a:p>
          <a:p>
            <a:pPr defTabSz="297941">
              <a:spcBef>
                <a:spcPts val="1200"/>
              </a:spcBef>
              <a:defRPr sz="1836"/>
            </a:pPr>
            <a:r>
              <a:t>The equations relate a number of variables to one another and are meant to be either </a:t>
            </a:r>
            <a:r>
              <a:rPr i="1"/>
              <a:t>behavioral relations</a:t>
            </a:r>
            <a:r>
              <a:t> or </a:t>
            </a:r>
            <a:r>
              <a:rPr i="1"/>
              <a:t>accounting identities</a:t>
            </a:r>
            <a:r>
              <a:t>, or </a:t>
            </a:r>
            <a:r>
              <a:rPr i="1"/>
              <a:t>equilibrium conditions</a:t>
            </a:r>
            <a:r>
              <a:t>. </a:t>
            </a:r>
          </a:p>
          <a:p>
            <a:pPr defTabSz="297941">
              <a:spcBef>
                <a:spcPts val="1200"/>
              </a:spcBef>
              <a:defRPr sz="1836"/>
            </a:pPr>
            <a:r>
              <a:t>Variables refer to economic magnitudes that can take different values. There is an important distinction between endogenous variables (i.e., variables whose values are determined by the model itself), and exogenous variables, whose values are determined outside the model and are taken as exogenously given. </a:t>
            </a:r>
          </a:p>
          <a:p>
            <a:pPr defTabSz="297941">
              <a:spcBef>
                <a:spcPts val="1200"/>
              </a:spcBef>
              <a:defRPr sz="1836"/>
            </a:pPr>
            <a:r>
              <a:t>Another important element of mathematical models is a set of parameters, usually assumed constant and exogenously given. Parameters relate to the objective functions and constraints of economic agents, and eventually determine the relations among endogenous and exogenous variables in the model. </a:t>
            </a:r>
          </a:p>
          <a:p>
            <a:pPr defTabSz="297941">
              <a:spcBef>
                <a:spcPts val="1200"/>
              </a:spcBef>
              <a:defRPr sz="1836"/>
            </a:pPr>
            <a:r>
              <a:t>Equations in mathematical models take the form of mathematical functions which describe the relation of a particular variable, to other variables in the model. Functions can be linear or non-linear.</a:t>
            </a:r>
          </a:p>
          <a:p>
            <a:pPr defTabSz="297941">
              <a:spcBef>
                <a:spcPts val="1200"/>
              </a:spcBef>
              <a:defRPr sz="1836"/>
            </a:pPr>
            <a:r>
              <a:t>Variables and parameters of functions are usually defined in terms of real numbers. Real numbers can be thought of as points on an infinitely long line called the number line or real line, where the points corresponding to integers are equally spaced. Any real number can be determined by a possibly infinite decimal representation, such as that of 8.632, where each consecutive digit is measured in units one tenth the size of the previous one. The real line can be thought of as a part of the complex plane, and complex numbers include real numbers.</a:t>
            </a:r>
          </a:p>
        </p:txBody>
      </p:sp>
      <p:sp>
        <p:nvSpPr>
          <p:cNvPr id="153" name="Slide Number"/>
          <p:cNvSpPr txBox="1"/>
          <p:nvPr>
            <p:ph type="sldNum" sz="quarter" idx="2"/>
          </p:nvPr>
        </p:nvSpPr>
        <p:spPr>
          <a:xfrm>
            <a:off x="12477749" y="917575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The Two Period Fisherian Model"/>
          <p:cNvSpPr txBox="1"/>
          <p:nvPr>
            <p:ph type="title"/>
          </p:nvPr>
        </p:nvSpPr>
        <p:spPr>
          <a:prstGeom prst="rect">
            <a:avLst/>
          </a:prstGeom>
        </p:spPr>
        <p:txBody>
          <a:bodyPr/>
          <a:lstStyle/>
          <a:p>
            <a:pPr/>
            <a:r>
              <a:t>The Two Period Fisherian Model</a:t>
            </a:r>
          </a:p>
        </p:txBody>
      </p:sp>
      <p:sp>
        <p:nvSpPr>
          <p:cNvPr id="156" name="In this lecture we focus on competitive economies lasting for only two periods, period 1, the present, and period 2, the future. The two period competitive model, due to Fisher (1930), is the simplest possible intertemporal general equilibrium model, and"/>
          <p:cNvSpPr txBox="1"/>
          <p:nvPr>
            <p:ph type="body" idx="1"/>
          </p:nvPr>
        </p:nvSpPr>
        <p:spPr>
          <a:prstGeom prst="rect">
            <a:avLst/>
          </a:prstGeom>
        </p:spPr>
        <p:txBody>
          <a:bodyPr/>
          <a:lstStyle/>
          <a:p>
            <a:pPr defTabSz="362204">
              <a:spcBef>
                <a:spcPts val="1400"/>
              </a:spcBef>
              <a:defRPr sz="2232"/>
            </a:pPr>
            <a:r>
              <a:t>In this lecture we focus on competitive economies lasting for only two periods, period 1, the </a:t>
            </a:r>
            <a:r>
              <a:rPr i="1"/>
              <a:t>present</a:t>
            </a:r>
            <a:r>
              <a:t>, and period 2, the </a:t>
            </a:r>
            <a:r>
              <a:rPr i="1"/>
              <a:t>future</a:t>
            </a:r>
            <a:r>
              <a:t>. The two period competitive model, due to Fisher (1930), is the simplest possible intertemporal general equilibrium model, and can be analyzed with the help of relatively simple mathematical tools. We thus use it to investigate some of the salient characteristics of the intertemporal approach, without the mathematical complexity and other complications that sometime emerge in multiperiod dynamic general equilibrium models.</a:t>
            </a:r>
          </a:p>
          <a:p>
            <a:pPr defTabSz="362204">
              <a:spcBef>
                <a:spcPts val="1400"/>
              </a:spcBef>
              <a:defRPr sz="2232"/>
            </a:pPr>
            <a:r>
              <a:t>We start by investigating general competitive equilibrium in a one period macroeconomic model, with exogenous capital and labor endowments. Then we investigate intertemporal general equilibrium in a two period competitive macroeconomic model, which allows for savings and investment.</a:t>
            </a:r>
          </a:p>
          <a:p>
            <a:pPr defTabSz="362204">
              <a:spcBef>
                <a:spcPts val="1400"/>
              </a:spcBef>
              <a:defRPr sz="2232"/>
            </a:pPr>
            <a:r>
              <a:t>Many of the themes examined through the two period model of this chapter will be revisited and expanded upon in the context of the infinite horizon models used to analyze economic growth, aggregate fluctuations and the role of monetary and fiscal policy in the remainder of this course. Therefore, the investment that is required in order to understand the two period intertemporal model has high payoffs.</a:t>
            </a:r>
          </a:p>
        </p:txBody>
      </p:sp>
      <p:sp>
        <p:nvSpPr>
          <p:cNvPr id="157" name="Slide Number"/>
          <p:cNvSpPr txBox="1"/>
          <p:nvPr>
            <p:ph type="sldNum" sz="quarter" idx="2"/>
          </p:nvPr>
        </p:nvSpPr>
        <p:spPr>
          <a:xfrm>
            <a:off x="12477749" y="917575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Irving Fisher (1867-1947)"/>
          <p:cNvSpPr txBox="1"/>
          <p:nvPr>
            <p:ph type="title"/>
          </p:nvPr>
        </p:nvSpPr>
        <p:spPr>
          <a:prstGeom prst="rect">
            <a:avLst/>
          </a:prstGeom>
        </p:spPr>
        <p:txBody>
          <a:bodyPr/>
          <a:lstStyle/>
          <a:p>
            <a:pPr/>
            <a:r>
              <a:t>Irving Fisher (1867-1947)</a:t>
            </a:r>
          </a:p>
        </p:txBody>
      </p:sp>
      <p:sp>
        <p:nvSpPr>
          <p:cNvPr id="160" name="Irving Fisher (February 27, 1867 – April 29, 1947) was an American economist and statistician. He was one of the earliest American neoclassical economists. Joseph Schumpeter described him as “the greatest economist the United States has ever produced”, a"/>
          <p:cNvSpPr txBox="1"/>
          <p:nvPr>
            <p:ph type="body" sz="half" idx="1"/>
          </p:nvPr>
        </p:nvSpPr>
        <p:spPr>
          <a:xfrm>
            <a:off x="6696620" y="2628900"/>
            <a:ext cx="5800180" cy="6096000"/>
          </a:xfrm>
          <a:prstGeom prst="rect">
            <a:avLst/>
          </a:prstGeom>
        </p:spPr>
        <p:txBody>
          <a:bodyPr/>
          <a:lstStyle/>
          <a:p>
            <a:pPr defTabSz="338835">
              <a:spcBef>
                <a:spcPts val="1300"/>
              </a:spcBef>
              <a:defRPr sz="2088"/>
            </a:pPr>
            <a:r>
              <a:t>Irving Fisher (February 27, 1867 – April 29, 1947) was an American economist and statistician. He was one of the earliest American neoclassical economists. Joseph Schumpeter described him as “the greatest economist the United States has ever produced”, an assessment later repeated by James Tobin and Milton Friedman.</a:t>
            </a:r>
          </a:p>
          <a:p>
            <a:pPr defTabSz="338835">
              <a:spcBef>
                <a:spcPts val="1300"/>
              </a:spcBef>
              <a:defRPr sz="2088"/>
            </a:pPr>
            <a:r>
              <a:t>Fisher made important contributions to utility theory and general equilibrium. He was a pioneer of the rigorous study of intertemporal choice in markets, which led him to develop a theory of capital and interest rates. His research on the quantity theory of money foreshadowed “monetarism”. Fisher was also a pioneer of econometrics, including the development of index numbers.</a:t>
            </a:r>
          </a:p>
        </p:txBody>
      </p:sp>
      <p:sp>
        <p:nvSpPr>
          <p:cNvPr id="161" name="Slide Number"/>
          <p:cNvSpPr txBox="1"/>
          <p:nvPr>
            <p:ph type="sldNum" sz="quarter" idx="2"/>
          </p:nvPr>
        </p:nvSpPr>
        <p:spPr>
          <a:xfrm>
            <a:off x="12477749" y="917575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62" name="Iriving_fisher.jpg" descr="Iriving_fisher.jpg"/>
          <p:cNvPicPr>
            <a:picLocks noChangeAspect="1"/>
          </p:cNvPicPr>
          <p:nvPr/>
        </p:nvPicPr>
        <p:blipFill>
          <a:blip r:embed="rId2">
            <a:extLst/>
          </a:blip>
          <a:stretch>
            <a:fillRect/>
          </a:stretch>
        </p:blipFill>
        <p:spPr>
          <a:xfrm>
            <a:off x="1397000" y="2797175"/>
            <a:ext cx="4445000" cy="5600700"/>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4" name="A One Period Competitive Model"/>
          <p:cNvSpPr txBox="1"/>
          <p:nvPr>
            <p:ph type="title"/>
          </p:nvPr>
        </p:nvSpPr>
        <p:spPr>
          <a:xfrm>
            <a:off x="508000" y="793750"/>
            <a:ext cx="11988800" cy="1219200"/>
          </a:xfrm>
          <a:prstGeom prst="rect">
            <a:avLst/>
          </a:prstGeom>
        </p:spPr>
        <p:txBody>
          <a:bodyPr/>
          <a:lstStyle/>
          <a:p>
            <a:pPr/>
            <a:r>
              <a:t>A One Period Competitive Model</a:t>
            </a:r>
          </a:p>
        </p:txBody>
      </p:sp>
      <p:sp>
        <p:nvSpPr>
          <p:cNvPr id="165" name="In order to gain a better understanding of the intertemporal approach, and its differences from non-intertemporal approaches, we first analyze a one period competitive macroeconomic model without savings and investment.…"/>
          <p:cNvSpPr txBox="1"/>
          <p:nvPr>
            <p:ph type="body" idx="1"/>
          </p:nvPr>
        </p:nvSpPr>
        <p:spPr>
          <a:prstGeom prst="rect">
            <a:avLst/>
          </a:prstGeom>
        </p:spPr>
        <p:txBody>
          <a:bodyPr/>
          <a:lstStyle/>
          <a:p>
            <a:pPr defTabSz="397256">
              <a:spcBef>
                <a:spcPts val="1600"/>
              </a:spcBef>
              <a:defRPr sz="2448"/>
            </a:pPr>
            <a:r>
              <a:t>In order to gain a better understanding of the intertemporal approach, and its differences from non-intertemporal approaches, we first analyze a one period competitive macroeconomic model without savings and investment.</a:t>
            </a:r>
          </a:p>
          <a:p>
            <a:pPr defTabSz="397256">
              <a:spcBef>
                <a:spcPts val="1600"/>
              </a:spcBef>
              <a:defRPr sz="2448"/>
            </a:pPr>
            <a:r>
              <a:t>In this model we assume that there is a continuum of identical households, with the same capital and labor endowments and the same preferences. Households only live only for one, the current, period. Therefore there are no savings and investment. Since all households are identical and face the same competitive market prices, we can thus analyze the behavior of one of them, the </a:t>
            </a:r>
            <a:r>
              <a:rPr i="1"/>
              <a:t>representative household</a:t>
            </a:r>
            <a:r>
              <a:t>. </a:t>
            </a:r>
          </a:p>
          <a:p>
            <a:pPr defTabSz="397256">
              <a:spcBef>
                <a:spcPts val="1600"/>
              </a:spcBef>
              <a:defRPr sz="2448"/>
            </a:pPr>
            <a:r>
              <a:t>We shall hold on to the concept of a representative household throughout this lecture.</a:t>
            </a:r>
          </a:p>
          <a:p>
            <a:pPr defTabSz="397256">
              <a:spcBef>
                <a:spcPts val="1600"/>
              </a:spcBef>
              <a:defRPr sz="2448"/>
            </a:pPr>
            <a:r>
              <a:t>We also assume that there is a continuum of identical competitive firms, who hire capital and labor from households and produce a homogeneous output. Since all firms are identical, and trade at the same factor and output prices in competitive markets, we shall also analyze the behaviour of only one of them, the </a:t>
            </a:r>
            <a:r>
              <a:rPr i="1"/>
              <a:t>representative firm</a:t>
            </a:r>
            <a:r>
              <a:t>.</a:t>
            </a:r>
          </a:p>
        </p:txBody>
      </p:sp>
      <p:sp>
        <p:nvSpPr>
          <p:cNvPr id="166" name="Slide Number"/>
          <p:cNvSpPr txBox="1"/>
          <p:nvPr>
            <p:ph type="sldNum" sz="quarter" idx="2"/>
          </p:nvPr>
        </p:nvSpPr>
        <p:spPr>
          <a:xfrm>
            <a:off x="12477749" y="917575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 name="Endowments, Preferences and the Optimal Behavior of the Representative Household"/>
          <p:cNvSpPr txBox="1"/>
          <p:nvPr>
            <p:ph type="title"/>
          </p:nvPr>
        </p:nvSpPr>
        <p:spPr>
          <a:prstGeom prst="rect">
            <a:avLst/>
          </a:prstGeom>
        </p:spPr>
        <p:txBody>
          <a:bodyPr/>
          <a:lstStyle>
            <a:lvl1pPr defTabSz="321310">
              <a:spcBef>
                <a:spcPts val="800"/>
              </a:spcBef>
              <a:defRPr sz="3850"/>
            </a:lvl1pPr>
          </a:lstStyle>
          <a:p>
            <a:pPr/>
            <a:r>
              <a:t>Endowments, Preferences and the Optimal Behavior of the Representative Household</a:t>
            </a:r>
          </a:p>
        </p:txBody>
      </p:sp>
      <p:sp>
        <p:nvSpPr>
          <p:cNvPr id="169" name="The representative household lives for one period and is characterized by its endowments and its preferences.…"/>
          <p:cNvSpPr txBox="1"/>
          <p:nvPr>
            <p:ph type="body" idx="1"/>
          </p:nvPr>
        </p:nvSpPr>
        <p:spPr>
          <a:prstGeom prst="rect">
            <a:avLst/>
          </a:prstGeom>
        </p:spPr>
        <p:txBody>
          <a:bodyPr/>
          <a:lstStyle/>
          <a:p>
            <a:pPr defTabSz="479044">
              <a:spcBef>
                <a:spcPts val="1900"/>
              </a:spcBef>
              <a:defRPr sz="2952"/>
            </a:pPr>
            <a:r>
              <a:t>The representative household lives for one period and is characterized by its </a:t>
            </a:r>
            <a:r>
              <a:rPr i="1"/>
              <a:t>endowments</a:t>
            </a:r>
            <a:r>
              <a:t> and its </a:t>
            </a:r>
            <a:r>
              <a:rPr i="1"/>
              <a:t>preferences</a:t>
            </a:r>
            <a:r>
              <a:t>.</a:t>
            </a:r>
          </a:p>
          <a:p>
            <a:pPr defTabSz="479044">
              <a:spcBef>
                <a:spcPts val="1900"/>
              </a:spcBef>
              <a:defRPr sz="2952"/>
            </a:pPr>
            <a:r>
              <a:t>We assume that the representative household is endowed with one unit of capital and one unit of labor. Its endowment of capital and labor can be rented to private firms, at a competitive rental price of capital </a:t>
            </a:r>
            <a:r>
              <a:rPr i="1"/>
              <a:t>r</a:t>
            </a:r>
            <a:r>
              <a:t>, and a competitive real wage </a:t>
            </a:r>
            <a:r>
              <a:rPr i="1"/>
              <a:t>w</a:t>
            </a:r>
            <a:r>
              <a:t>. </a:t>
            </a:r>
          </a:p>
          <a:p>
            <a:pPr defTabSz="479044">
              <a:spcBef>
                <a:spcPts val="1900"/>
              </a:spcBef>
              <a:defRPr sz="2952"/>
            </a:pPr>
            <a:r>
              <a:t>Capital </a:t>
            </a:r>
            <a:r>
              <a:rPr i="1"/>
              <a:t>k</a:t>
            </a:r>
            <a:r>
              <a:t> and labor </a:t>
            </a:r>
            <a:r>
              <a:rPr i="1"/>
              <a:t>l</a:t>
            </a:r>
            <a:r>
              <a:t> are used by competitive firms in the production of a single good </a:t>
            </a:r>
            <a:r>
              <a:rPr i="1"/>
              <a:t>y</a:t>
            </a:r>
            <a:r>
              <a:t>, which has the same characteristics as the capital endowment of the household. The household can use the income from the rental of its capital and labor endowments for consumption, and it can also consume its capital endowment at the end of the period. </a:t>
            </a:r>
          </a:p>
        </p:txBody>
      </p:sp>
      <p:sp>
        <p:nvSpPr>
          <p:cNvPr id="170" name="Slide Number"/>
          <p:cNvSpPr txBox="1"/>
          <p:nvPr>
            <p:ph type="sldNum" sz="quarter" idx="2"/>
          </p:nvPr>
        </p:nvSpPr>
        <p:spPr>
          <a:xfrm>
            <a:off x="12477749" y="917575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2" name="Resource Constraints of the Representative Household"/>
          <p:cNvSpPr txBox="1"/>
          <p:nvPr>
            <p:ph type="title"/>
          </p:nvPr>
        </p:nvSpPr>
        <p:spPr>
          <a:prstGeom prst="rect">
            <a:avLst/>
          </a:prstGeom>
        </p:spPr>
        <p:txBody>
          <a:bodyPr/>
          <a:lstStyle>
            <a:lvl1pPr defTabSz="379729">
              <a:spcBef>
                <a:spcPts val="1000"/>
              </a:spcBef>
              <a:defRPr sz="4550"/>
            </a:lvl1pPr>
          </a:lstStyle>
          <a:p>
            <a:pPr/>
            <a:r>
              <a:t>Resource Constraints of the Representative Household</a:t>
            </a:r>
          </a:p>
        </p:txBody>
      </p:sp>
      <p:sp>
        <p:nvSpPr>
          <p:cNvPr id="17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74" name="Equation"/>
          <p:cNvSpPr txBox="1"/>
          <p:nvPr/>
        </p:nvSpPr>
        <p:spPr>
          <a:xfrm>
            <a:off x="5052208" y="3050414"/>
            <a:ext cx="2752987" cy="349823"/>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a:rPr xmlns:a="http://schemas.openxmlformats.org/drawingml/2006/main" sz="3500" i="1">
                      <a:solidFill>
                        <a:srgbClr val="414040"/>
                      </a:solidFill>
                      <a:latin typeface="Cambria Math" panose="02040503050406030204" pitchFamily="18" charset="0"/>
                    </a:rPr>
                    <m:t>c</m:t>
                  </m:r>
                  <m:r>
                    <a:rPr xmlns:a="http://schemas.openxmlformats.org/drawingml/2006/main" sz="3500" i="1">
                      <a:solidFill>
                        <a:srgbClr val="414040"/>
                      </a:solidFill>
                      <a:latin typeface="Cambria Math" panose="02040503050406030204" pitchFamily="18" charset="0"/>
                    </a:rPr>
                    <m:t>≤</m:t>
                  </m:r>
                  <m:r>
                    <a:rPr xmlns:a="http://schemas.openxmlformats.org/drawingml/2006/main" sz="3500" i="1">
                      <a:solidFill>
                        <a:srgbClr val="414040"/>
                      </a:solidFill>
                      <a:latin typeface="Cambria Math" panose="02040503050406030204" pitchFamily="18" charset="0"/>
                    </a:rPr>
                    <m:t>1</m:t>
                  </m:r>
                  <m:r>
                    <a:rPr xmlns:a="http://schemas.openxmlformats.org/drawingml/2006/main" sz="3500" i="1">
                      <a:solidFill>
                        <a:srgbClr val="414040"/>
                      </a:solidFill>
                      <a:latin typeface="Cambria Math" panose="02040503050406030204" pitchFamily="18" charset="0"/>
                    </a:rPr>
                    <m:t>+</m:t>
                  </m:r>
                  <m:r>
                    <a:rPr xmlns:a="http://schemas.openxmlformats.org/drawingml/2006/main" sz="3500" i="1">
                      <a:solidFill>
                        <a:srgbClr val="414040"/>
                      </a:solidFill>
                      <a:latin typeface="Cambria Math" panose="02040503050406030204" pitchFamily="18" charset="0"/>
                    </a:rPr>
                    <m:t>r</m:t>
                  </m:r>
                  <m:r>
                    <a:rPr xmlns:a="http://schemas.openxmlformats.org/drawingml/2006/main" sz="3500" i="1">
                      <a:solidFill>
                        <a:srgbClr val="414040"/>
                      </a:solidFill>
                      <a:latin typeface="Cambria Math" panose="02040503050406030204" pitchFamily="18" charset="0"/>
                    </a:rPr>
                    <m:t>k</m:t>
                  </m:r>
                  <m:r>
                    <a:rPr xmlns:a="http://schemas.openxmlformats.org/drawingml/2006/main" sz="3500" i="1">
                      <a:solidFill>
                        <a:srgbClr val="414040"/>
                      </a:solidFill>
                      <a:latin typeface="Cambria Math" panose="02040503050406030204" pitchFamily="18" charset="0"/>
                    </a:rPr>
                    <m:t>+</m:t>
                  </m:r>
                  <m:r>
                    <a:rPr xmlns:a="http://schemas.openxmlformats.org/drawingml/2006/main" sz="3500" i="1">
                      <a:solidFill>
                        <a:srgbClr val="414040"/>
                      </a:solidFill>
                      <a:latin typeface="Cambria Math" panose="02040503050406030204" pitchFamily="18" charset="0"/>
                    </a:rPr>
                    <m:t>w</m:t>
                  </m:r>
                  <m:r>
                    <a:rPr xmlns:a="http://schemas.openxmlformats.org/drawingml/2006/main" sz="3500" i="1">
                      <a:solidFill>
                        <a:srgbClr val="414040"/>
                      </a:solidFill>
                      <a:latin typeface="Cambria Math" panose="02040503050406030204" pitchFamily="18" charset="0"/>
                    </a:rPr>
                    <m:t>l</m:t>
                  </m:r>
                </m:oMath>
              </m:oMathPara>
            </a14:m>
            <a:endParaRPr sz="3500">
              <a:solidFill>
                <a:srgbClr val="414141"/>
              </a:solidFill>
            </a:endParaRPr>
          </a:p>
        </p:txBody>
      </p:sp>
      <p:sp>
        <p:nvSpPr>
          <p:cNvPr id="175" name="Equation"/>
          <p:cNvSpPr txBox="1"/>
          <p:nvPr/>
        </p:nvSpPr>
        <p:spPr>
          <a:xfrm>
            <a:off x="6043844" y="4272600"/>
            <a:ext cx="917112" cy="349430"/>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a:rPr xmlns:a="http://schemas.openxmlformats.org/drawingml/2006/main" sz="3500" i="1">
                      <a:solidFill>
                        <a:srgbClr val="414040"/>
                      </a:solidFill>
                      <a:latin typeface="Cambria Math" panose="02040503050406030204" pitchFamily="18" charset="0"/>
                    </a:rPr>
                    <m:t>k</m:t>
                  </m:r>
                  <m:r>
                    <a:rPr xmlns:a="http://schemas.openxmlformats.org/drawingml/2006/main" sz="3500" i="1">
                      <a:solidFill>
                        <a:srgbClr val="414040"/>
                      </a:solidFill>
                      <a:latin typeface="Cambria Math" panose="02040503050406030204" pitchFamily="18" charset="0"/>
                    </a:rPr>
                    <m:t>≤</m:t>
                  </m:r>
                  <m:r>
                    <a:rPr xmlns:a="http://schemas.openxmlformats.org/drawingml/2006/main" sz="3500" i="1">
                      <a:solidFill>
                        <a:srgbClr val="414040"/>
                      </a:solidFill>
                      <a:latin typeface="Cambria Math" panose="02040503050406030204" pitchFamily="18" charset="0"/>
                    </a:rPr>
                    <m:t>1</m:t>
                  </m:r>
                </m:oMath>
              </m:oMathPara>
            </a14:m>
            <a:endParaRPr sz="3500">
              <a:solidFill>
                <a:srgbClr val="414141"/>
              </a:solidFill>
            </a:endParaRPr>
          </a:p>
        </p:txBody>
      </p:sp>
      <p:sp>
        <p:nvSpPr>
          <p:cNvPr id="176" name="Interpretation of the Resource Constraints: Consumption cannot exceed the sum of the income and the capital endowment of the household. This is the household budget constraint. In addition, the household cannot rent out more than its one unit of endowmen"/>
          <p:cNvSpPr txBox="1"/>
          <p:nvPr>
            <p:ph type="body" sz="quarter" idx="1"/>
          </p:nvPr>
        </p:nvSpPr>
        <p:spPr>
          <a:xfrm>
            <a:off x="508000" y="6573019"/>
            <a:ext cx="11988800" cy="1667174"/>
          </a:xfrm>
          <a:prstGeom prst="rect">
            <a:avLst/>
          </a:prstGeom>
        </p:spPr>
        <p:txBody>
          <a:bodyPr/>
          <a:lstStyle/>
          <a:p>
            <a:pPr defTabSz="379729">
              <a:spcBef>
                <a:spcPts val="1500"/>
              </a:spcBef>
              <a:defRPr sz="2340"/>
            </a:pPr>
            <a:r>
              <a:rPr i="1"/>
              <a:t>Interpretation of the Resource Constraints</a:t>
            </a:r>
            <a:r>
              <a:t>: Consumption cannot exceed the sum of the income and the capital endowment of the household. This is the household budget constraint. In addition, the household cannot rent out more than its one unit of endowment of capital and labor. These are the household endowment constraints.</a:t>
            </a:r>
          </a:p>
        </p:txBody>
      </p:sp>
      <p:sp>
        <p:nvSpPr>
          <p:cNvPr id="177" name="Equation"/>
          <p:cNvSpPr txBox="1"/>
          <p:nvPr/>
        </p:nvSpPr>
        <p:spPr>
          <a:xfrm>
            <a:off x="6145677" y="5447601"/>
            <a:ext cx="713445" cy="299848"/>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a:rPr xmlns:a="http://schemas.openxmlformats.org/drawingml/2006/main" sz="3000" i="1">
                      <a:solidFill>
                        <a:srgbClr val="414040"/>
                      </a:solidFill>
                      <a:latin typeface="Cambria Math" panose="02040503050406030204" pitchFamily="18" charset="0"/>
                    </a:rPr>
                    <m:t>l</m:t>
                  </m:r>
                  <m:r>
                    <a:rPr xmlns:a="http://schemas.openxmlformats.org/drawingml/2006/main" sz="3000" i="1">
                      <a:solidFill>
                        <a:srgbClr val="414040"/>
                      </a:solidFill>
                      <a:latin typeface="Cambria Math" panose="02040503050406030204" pitchFamily="18" charset="0"/>
                    </a:rPr>
                    <m:t>≤</m:t>
                  </m:r>
                  <m:r>
                    <a:rPr xmlns:a="http://schemas.openxmlformats.org/drawingml/2006/main" sz="3000" i="1">
                      <a:solidFill>
                        <a:srgbClr val="414040"/>
                      </a:solidFill>
                      <a:latin typeface="Cambria Math" panose="02040503050406030204" pitchFamily="18" charset="0"/>
                    </a:rPr>
                    <m:t>1</m:t>
                  </m:r>
                </m:oMath>
              </m:oMathPara>
            </a14:m>
            <a:endParaRPr sz="3000">
              <a:solidFill>
                <a:srgbClr val="414141"/>
              </a:solidFill>
            </a:endParaRP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Preferences of the Representative Household"/>
          <p:cNvSpPr txBox="1"/>
          <p:nvPr>
            <p:ph type="title"/>
          </p:nvPr>
        </p:nvSpPr>
        <p:spPr>
          <a:prstGeom prst="rect">
            <a:avLst/>
          </a:prstGeom>
        </p:spPr>
        <p:txBody>
          <a:bodyPr/>
          <a:lstStyle>
            <a:lvl1pPr defTabSz="461518">
              <a:spcBef>
                <a:spcPts val="1200"/>
              </a:spcBef>
              <a:defRPr sz="5530"/>
            </a:lvl1pPr>
          </a:lstStyle>
          <a:p>
            <a:pPr/>
            <a:r>
              <a:t>Preferences of the Representative Household</a:t>
            </a:r>
          </a:p>
        </p:txBody>
      </p:sp>
      <p:sp>
        <p:nvSpPr>
          <p:cNvPr id="180" name="Slide Number"/>
          <p:cNvSpPr txBox="1"/>
          <p:nvPr>
            <p:ph type="sldNum" sz="quarter" idx="2"/>
          </p:nvPr>
        </p:nvSpPr>
        <p:spPr>
          <a:xfrm>
            <a:off x="12426850" y="9175750"/>
            <a:ext cx="330400"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81" name="Equation"/>
          <p:cNvSpPr txBox="1"/>
          <p:nvPr/>
        </p:nvSpPr>
        <p:spPr>
          <a:xfrm>
            <a:off x="6164357" y="4275808"/>
            <a:ext cx="676086" cy="379604"/>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a:rPr xmlns:a="http://schemas.openxmlformats.org/drawingml/2006/main" sz="3500" i="1">
                      <a:solidFill>
                        <a:srgbClr val="414040"/>
                      </a:solidFill>
                      <a:latin typeface="Cambria Math" panose="02040503050406030204" pitchFamily="18" charset="0"/>
                    </a:rPr>
                    <m:t>u</m:t>
                  </m:r>
                  <m:r>
                    <a:rPr xmlns:a="http://schemas.openxmlformats.org/drawingml/2006/main" sz="3500" i="1">
                      <a:solidFill>
                        <a:srgbClr val="414040"/>
                      </a:solidFill>
                      <a:latin typeface="Cambria Math" panose="02040503050406030204" pitchFamily="18" charset="0"/>
                    </a:rPr>
                    <m:t>(</m:t>
                  </m:r>
                  <m:r>
                    <a:rPr xmlns:a="http://schemas.openxmlformats.org/drawingml/2006/main" sz="3500" i="1">
                      <a:solidFill>
                        <a:srgbClr val="414040"/>
                      </a:solidFill>
                      <a:latin typeface="Cambria Math" panose="02040503050406030204" pitchFamily="18" charset="0"/>
                    </a:rPr>
                    <m:t>c</m:t>
                  </m:r>
                  <m:r>
                    <a:rPr xmlns:a="http://schemas.openxmlformats.org/drawingml/2006/main" sz="3500" i="1">
                      <a:solidFill>
                        <a:srgbClr val="414040"/>
                      </a:solidFill>
                      <a:latin typeface="Cambria Math" panose="02040503050406030204" pitchFamily="18" charset="0"/>
                    </a:rPr>
                    <m:t>)</m:t>
                  </m:r>
                </m:oMath>
              </m:oMathPara>
            </a14:m>
            <a:endParaRPr sz="3500">
              <a:solidFill>
                <a:srgbClr val="414141"/>
              </a:solidFill>
            </a:endParaRPr>
          </a:p>
        </p:txBody>
      </p:sp>
      <p:sp>
        <p:nvSpPr>
          <p:cNvPr id="182" name="The preferences of the representative household are described by a continuous, twice differentiable, concave utility function u, which depends on the volume of consumption c of the single good."/>
          <p:cNvSpPr txBox="1"/>
          <p:nvPr>
            <p:ph type="body" sz="quarter" idx="1"/>
          </p:nvPr>
        </p:nvSpPr>
        <p:spPr>
          <a:xfrm>
            <a:off x="508000" y="2623145"/>
            <a:ext cx="11988800" cy="1341075"/>
          </a:xfrm>
          <a:prstGeom prst="rect">
            <a:avLst/>
          </a:prstGeom>
        </p:spPr>
        <p:txBody>
          <a:bodyPr/>
          <a:lstStyle/>
          <a:p>
            <a:pPr defTabSz="403097">
              <a:spcBef>
                <a:spcPts val="1600"/>
              </a:spcBef>
              <a:defRPr sz="2484"/>
            </a:pPr>
            <a:r>
              <a:t>The preferences of the representative household are described by a continuous, twice differentiable, concave utility function </a:t>
            </a:r>
            <a:r>
              <a:rPr i="1"/>
              <a:t>u</a:t>
            </a:r>
            <a:r>
              <a:t>, which depends on the volume of consumption </a:t>
            </a:r>
            <a:r>
              <a:rPr i="1"/>
              <a:t>c</a:t>
            </a:r>
            <a:r>
              <a:t> of the single good.</a:t>
            </a:r>
          </a:p>
        </p:txBody>
      </p:sp>
      <p:sp>
        <p:nvSpPr>
          <p:cNvPr id="183" name="The utility function satisfies."/>
          <p:cNvSpPr txBox="1"/>
          <p:nvPr/>
        </p:nvSpPr>
        <p:spPr>
          <a:xfrm>
            <a:off x="508000" y="4967001"/>
            <a:ext cx="11988800" cy="52660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l" defTabSz="403097">
              <a:spcBef>
                <a:spcPts val="1600"/>
              </a:spcBef>
              <a:defRPr sz="2484"/>
            </a:lvl1pPr>
          </a:lstStyle>
          <a:p>
            <a:pPr/>
            <a:r>
              <a:t>The utility function satisfies.</a:t>
            </a:r>
          </a:p>
        </p:txBody>
      </p:sp>
      <p:sp>
        <p:nvSpPr>
          <p:cNvPr id="184" name="Equation"/>
          <p:cNvSpPr txBox="1"/>
          <p:nvPr/>
        </p:nvSpPr>
        <p:spPr>
          <a:xfrm>
            <a:off x="4296849" y="5773870"/>
            <a:ext cx="4411102" cy="971039"/>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sSup>
                    <m:e>
                      <m:r>
                        <a:rPr xmlns:a="http://schemas.openxmlformats.org/drawingml/2006/main" sz="3300" i="1">
                          <a:solidFill>
                            <a:srgbClr val="414040"/>
                          </a:solidFill>
                          <a:latin typeface="Cambria Math" panose="02040503050406030204" pitchFamily="18" charset="0"/>
                        </a:rPr>
                        <m:t>u</m:t>
                      </m:r>
                    </m:e>
                    <m:sup>
                      <m:r>
                        <a:rPr xmlns:a="http://schemas.openxmlformats.org/drawingml/2006/main" sz="3300" i="1">
                          <a:solidFill>
                            <a:srgbClr val="414040"/>
                          </a:solidFill>
                          <a:latin typeface="Cambria Math" panose="02040503050406030204" pitchFamily="18" charset="0"/>
                        </a:rPr>
                        <m:t>′</m:t>
                      </m:r>
                    </m:sup>
                  </m:sSup>
                  <m:r>
                    <a:rPr xmlns:a="http://schemas.openxmlformats.org/drawingml/2006/main" sz="3300" i="1">
                      <a:solidFill>
                        <a:srgbClr val="414040"/>
                      </a:solidFill>
                      <a:latin typeface="Cambria Math" panose="02040503050406030204" pitchFamily="18" charset="0"/>
                    </a:rPr>
                    <m:t>=</m:t>
                  </m:r>
                  <m:f>
                    <m:fPr>
                      <m:ctrlPr>
                        <a:rPr xmlns:a="http://schemas.openxmlformats.org/drawingml/2006/main" sz="3300" i="1">
                          <a:solidFill>
                            <a:srgbClr val="414040"/>
                          </a:solidFill>
                          <a:latin typeface="Cambria Math" panose="02040503050406030204" pitchFamily="18" charset="0"/>
                        </a:rPr>
                      </m:ctrlPr>
                      <m:type m:val="bar"/>
                    </m:fPr>
                    <m:num>
                      <m:r>
                        <m:rPr>
                          <m:sty m:val="p"/>
                        </m:rPr>
                        <a:rPr xmlns:a="http://schemas.openxmlformats.org/drawingml/2006/main" sz="3300" i="1">
                          <a:solidFill>
                            <a:srgbClr val="414040"/>
                          </a:solidFill>
                          <a:latin typeface="Cambria Math" panose="02040503050406030204" pitchFamily="18" charset="0"/>
                        </a:rPr>
                        <m:t>∂</m:t>
                      </m:r>
                      <m:r>
                        <a:rPr xmlns:a="http://schemas.openxmlformats.org/drawingml/2006/main" sz="3300" i="1">
                          <a:solidFill>
                            <a:srgbClr val="414040"/>
                          </a:solidFill>
                          <a:latin typeface="Cambria Math" panose="02040503050406030204" pitchFamily="18" charset="0"/>
                        </a:rPr>
                        <m:t>u</m:t>
                      </m:r>
                    </m:num>
                    <m:den>
                      <m:r>
                        <m:rPr>
                          <m:sty m:val="p"/>
                        </m:rPr>
                        <a:rPr xmlns:a="http://schemas.openxmlformats.org/drawingml/2006/main" sz="3300" i="1">
                          <a:solidFill>
                            <a:srgbClr val="414040"/>
                          </a:solidFill>
                          <a:latin typeface="Cambria Math" panose="02040503050406030204" pitchFamily="18" charset="0"/>
                        </a:rPr>
                        <m:t>∂</m:t>
                      </m:r>
                      <m:r>
                        <a:rPr xmlns:a="http://schemas.openxmlformats.org/drawingml/2006/main" sz="3300" i="1">
                          <a:solidFill>
                            <a:srgbClr val="414040"/>
                          </a:solidFill>
                          <a:latin typeface="Cambria Math" panose="02040503050406030204" pitchFamily="18" charset="0"/>
                        </a:rPr>
                        <m:t>c</m:t>
                      </m:r>
                    </m:den>
                  </m:f>
                  <m:r>
                    <a:rPr xmlns:a="http://schemas.openxmlformats.org/drawingml/2006/main" sz="3300" i="1">
                      <a:solidFill>
                        <a:srgbClr val="414040"/>
                      </a:solidFill>
                      <a:latin typeface="Cambria Math" panose="02040503050406030204" pitchFamily="18" charset="0"/>
                    </a:rPr>
                    <m:t>&gt;</m:t>
                  </m:r>
                  <m:r>
                    <a:rPr xmlns:a="http://schemas.openxmlformats.org/drawingml/2006/main" sz="3300" i="1">
                      <a:solidFill>
                        <a:srgbClr val="414040"/>
                      </a:solidFill>
                      <a:latin typeface="Cambria Math" panose="02040503050406030204" pitchFamily="18" charset="0"/>
                    </a:rPr>
                    <m:t>0,</m:t>
                  </m:r>
                  <m:sSup>
                    <m:e>
                      <m:r>
                        <a:rPr xmlns:a="http://schemas.openxmlformats.org/drawingml/2006/main" sz="3300" i="1">
                          <a:solidFill>
                            <a:srgbClr val="414040"/>
                          </a:solidFill>
                          <a:latin typeface="Cambria Math" panose="02040503050406030204" pitchFamily="18" charset="0"/>
                        </a:rPr>
                        <m:t>u</m:t>
                      </m:r>
                    </m:e>
                    <m:sup>
                      <m:r>
                        <a:rPr xmlns:a="http://schemas.openxmlformats.org/drawingml/2006/main" sz="3300" i="1">
                          <a:solidFill>
                            <a:srgbClr val="414040"/>
                          </a:solidFill>
                          <a:latin typeface="Cambria Math" panose="02040503050406030204" pitchFamily="18" charset="0"/>
                        </a:rPr>
                        <m:t>′</m:t>
                      </m:r>
                      <m:r>
                        <a:rPr xmlns:a="http://schemas.openxmlformats.org/drawingml/2006/main" sz="3300" i="1">
                          <a:solidFill>
                            <a:srgbClr val="414040"/>
                          </a:solidFill>
                          <a:latin typeface="Cambria Math" panose="02040503050406030204" pitchFamily="18" charset="0"/>
                        </a:rPr>
                        <m:t>′</m:t>
                      </m:r>
                    </m:sup>
                  </m:sSup>
                  <m:r>
                    <a:rPr xmlns:a="http://schemas.openxmlformats.org/drawingml/2006/main" sz="3300" i="1">
                      <a:solidFill>
                        <a:srgbClr val="414040"/>
                      </a:solidFill>
                      <a:latin typeface="Cambria Math" panose="02040503050406030204" pitchFamily="18" charset="0"/>
                    </a:rPr>
                    <m:t>=</m:t>
                  </m:r>
                  <m:f>
                    <m:fPr>
                      <m:ctrlPr>
                        <a:rPr xmlns:a="http://schemas.openxmlformats.org/drawingml/2006/main" sz="3300" i="1">
                          <a:solidFill>
                            <a:srgbClr val="414040"/>
                          </a:solidFill>
                          <a:latin typeface="Cambria Math" panose="02040503050406030204" pitchFamily="18" charset="0"/>
                        </a:rPr>
                      </m:ctrlPr>
                      <m:type m:val="bar"/>
                    </m:fPr>
                    <m:num>
                      <m:sSup>
                        <m:e>
                          <m:r>
                            <m:rPr>
                              <m:sty m:val="p"/>
                            </m:rPr>
                            <a:rPr xmlns:a="http://schemas.openxmlformats.org/drawingml/2006/main" sz="3300" i="1">
                              <a:solidFill>
                                <a:srgbClr val="414040"/>
                              </a:solidFill>
                              <a:latin typeface="Cambria Math" panose="02040503050406030204" pitchFamily="18" charset="0"/>
                            </a:rPr>
                            <m:t>∂</m:t>
                          </m:r>
                        </m:e>
                        <m:sup>
                          <m:r>
                            <a:rPr xmlns:a="http://schemas.openxmlformats.org/drawingml/2006/main" sz="3300" i="1">
                              <a:solidFill>
                                <a:srgbClr val="414040"/>
                              </a:solidFill>
                              <a:latin typeface="Cambria Math" panose="02040503050406030204" pitchFamily="18" charset="0"/>
                            </a:rPr>
                            <m:t>2</m:t>
                          </m:r>
                        </m:sup>
                      </m:sSup>
                      <m:r>
                        <a:rPr xmlns:a="http://schemas.openxmlformats.org/drawingml/2006/main" sz="3300" i="1">
                          <a:solidFill>
                            <a:srgbClr val="414040"/>
                          </a:solidFill>
                          <a:latin typeface="Cambria Math" panose="02040503050406030204" pitchFamily="18" charset="0"/>
                        </a:rPr>
                        <m:t>u</m:t>
                      </m:r>
                    </m:num>
                    <m:den>
                      <m:r>
                        <m:rPr>
                          <m:sty m:val="p"/>
                        </m:rPr>
                        <a:rPr xmlns:a="http://schemas.openxmlformats.org/drawingml/2006/main" sz="3300" i="1">
                          <a:solidFill>
                            <a:srgbClr val="414040"/>
                          </a:solidFill>
                          <a:latin typeface="Cambria Math" panose="02040503050406030204" pitchFamily="18" charset="0"/>
                        </a:rPr>
                        <m:t>∂</m:t>
                      </m:r>
                      <m:sSup>
                        <m:e>
                          <m:r>
                            <a:rPr xmlns:a="http://schemas.openxmlformats.org/drawingml/2006/main" sz="3300" i="1">
                              <a:solidFill>
                                <a:srgbClr val="414040"/>
                              </a:solidFill>
                              <a:latin typeface="Cambria Math" panose="02040503050406030204" pitchFamily="18" charset="0"/>
                            </a:rPr>
                            <m:t>c</m:t>
                          </m:r>
                        </m:e>
                        <m:sup>
                          <m:r>
                            <a:rPr xmlns:a="http://schemas.openxmlformats.org/drawingml/2006/main" sz="3300" i="1">
                              <a:solidFill>
                                <a:srgbClr val="414040"/>
                              </a:solidFill>
                              <a:latin typeface="Cambria Math" panose="02040503050406030204" pitchFamily="18" charset="0"/>
                            </a:rPr>
                            <m:t>2</m:t>
                          </m:r>
                        </m:sup>
                      </m:sSup>
                    </m:den>
                  </m:f>
                  <m:r>
                    <a:rPr xmlns:a="http://schemas.openxmlformats.org/drawingml/2006/main" sz="3300" i="1">
                      <a:solidFill>
                        <a:srgbClr val="414040"/>
                      </a:solidFill>
                      <a:latin typeface="Cambria Math" panose="02040503050406030204" pitchFamily="18" charset="0"/>
                    </a:rPr>
                    <m:t>&lt;</m:t>
                  </m:r>
                  <m:r>
                    <a:rPr xmlns:a="http://schemas.openxmlformats.org/drawingml/2006/main" sz="3300" i="1">
                      <a:solidFill>
                        <a:srgbClr val="414040"/>
                      </a:solidFill>
                      <a:latin typeface="Cambria Math" panose="02040503050406030204" pitchFamily="18" charset="0"/>
                    </a:rPr>
                    <m:t>0</m:t>
                  </m:r>
                </m:oMath>
              </m:oMathPara>
            </a14:m>
            <a:endParaRPr sz="3300">
              <a:solidFill>
                <a:srgbClr val="414141"/>
              </a:solidFill>
            </a:endParaRPr>
          </a:p>
        </p:txBody>
      </p:sp>
      <p:sp>
        <p:nvSpPr>
          <p:cNvPr id="185" name="The marginal utility of consumption is assumed positive but diminishing. The assumption of a strictly positive marginal utility at all levels of consumption implies that the preferences of the representative household are characterized by non-satiation. "/>
          <p:cNvSpPr txBox="1"/>
          <p:nvPr/>
        </p:nvSpPr>
        <p:spPr>
          <a:xfrm>
            <a:off x="508000" y="7025174"/>
            <a:ext cx="11988800" cy="17300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lgn="l" defTabSz="397256">
              <a:spcBef>
                <a:spcPts val="1600"/>
              </a:spcBef>
              <a:defRPr sz="2448"/>
            </a:pPr>
            <a:r>
              <a:t>The marginal utility of consumption is assumed positive but diminishing. The assumption of a strictly positive marginal utility at all levels of consumption implies that the preferences of the representative household are characterized by </a:t>
            </a:r>
            <a:r>
              <a:rPr i="1"/>
              <a:t>non-satiation</a:t>
            </a:r>
            <a:r>
              <a:t>. Hence, the representative household always prefers more to less consumption.</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Maximization of Utility Subject to the Resource Constraints"/>
          <p:cNvSpPr txBox="1"/>
          <p:nvPr>
            <p:ph type="title"/>
          </p:nvPr>
        </p:nvSpPr>
        <p:spPr>
          <a:prstGeom prst="rect">
            <a:avLst/>
          </a:prstGeom>
        </p:spPr>
        <p:txBody>
          <a:bodyPr/>
          <a:lstStyle>
            <a:lvl1pPr defTabSz="350520">
              <a:spcBef>
                <a:spcPts val="900"/>
              </a:spcBef>
              <a:defRPr sz="4200"/>
            </a:lvl1pPr>
          </a:lstStyle>
          <a:p>
            <a:pPr/>
            <a:r>
              <a:t>Maximization of Utility Subject to the Resource Constraints</a:t>
            </a:r>
          </a:p>
        </p:txBody>
      </p:sp>
      <p:sp>
        <p:nvSpPr>
          <p:cNvPr id="188" name="To find the first order conditions for the maximisation of the utility function of the representative household subject to the resource constraints, we form the following Lagrangean function."/>
          <p:cNvSpPr txBox="1"/>
          <p:nvPr>
            <p:ph type="body" sz="quarter" idx="1"/>
          </p:nvPr>
        </p:nvSpPr>
        <p:spPr>
          <a:xfrm>
            <a:off x="508000" y="2628900"/>
            <a:ext cx="11988800" cy="1480096"/>
          </a:xfrm>
          <a:prstGeom prst="rect">
            <a:avLst/>
          </a:prstGeom>
        </p:spPr>
        <p:txBody>
          <a:bodyPr/>
          <a:lstStyle>
            <a:lvl1pPr defTabSz="438150">
              <a:spcBef>
                <a:spcPts val="1800"/>
              </a:spcBef>
              <a:defRPr sz="2700"/>
            </a:lvl1pPr>
          </a:lstStyle>
          <a:p>
            <a:pPr/>
            <a:r>
              <a:t>To find the first order conditions for the maximisation of the utility function of the representative household subject to the resource constraints, we form the following Lagrangean function.</a:t>
            </a:r>
          </a:p>
        </p:txBody>
      </p:sp>
      <p:sp>
        <p:nvSpPr>
          <p:cNvPr id="18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90" name="Equation"/>
          <p:cNvSpPr txBox="1"/>
          <p:nvPr/>
        </p:nvSpPr>
        <p:spPr>
          <a:xfrm>
            <a:off x="2591032" y="4528025"/>
            <a:ext cx="7822736" cy="437745"/>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m:rPr>
                      <m:scr m:val="script"/>
                    </m:rPr>
                    <a:rPr xmlns:a="http://schemas.openxmlformats.org/drawingml/2006/main" sz="2800" i="1">
                      <a:solidFill>
                        <a:srgbClr val="414040"/>
                      </a:solidFill>
                      <a:latin typeface="Cambria Math" panose="02040503050406030204" pitchFamily="18" charset="0"/>
                    </a:rPr>
                    <m:t>L</m:t>
                  </m:r>
                  <m:r>
                    <a:rPr xmlns:a="http://schemas.openxmlformats.org/drawingml/2006/main" sz="2800" i="1">
                      <a:solidFill>
                        <a:srgbClr val="414040"/>
                      </a:solidFill>
                      <a:latin typeface="Cambria Math" panose="02040503050406030204" pitchFamily="18" charset="0"/>
                    </a:rPr>
                    <m:t>=</m:t>
                  </m:r>
                  <m:r>
                    <a:rPr xmlns:a="http://schemas.openxmlformats.org/drawingml/2006/main" sz="2800" i="1">
                      <a:solidFill>
                        <a:srgbClr val="414040"/>
                      </a:solidFill>
                      <a:latin typeface="Cambria Math" panose="02040503050406030204" pitchFamily="18" charset="0"/>
                    </a:rPr>
                    <m:t>u</m:t>
                  </m:r>
                  <m:r>
                    <a:rPr xmlns:a="http://schemas.openxmlformats.org/drawingml/2006/main" sz="2800" i="1">
                      <a:solidFill>
                        <a:srgbClr val="414040"/>
                      </a:solidFill>
                      <a:latin typeface="Cambria Math" panose="02040503050406030204" pitchFamily="18" charset="0"/>
                    </a:rPr>
                    <m:t>(</m:t>
                  </m:r>
                  <m:r>
                    <a:rPr xmlns:a="http://schemas.openxmlformats.org/drawingml/2006/main" sz="2800" i="1">
                      <a:solidFill>
                        <a:srgbClr val="414040"/>
                      </a:solidFill>
                      <a:latin typeface="Cambria Math" panose="02040503050406030204" pitchFamily="18" charset="0"/>
                    </a:rPr>
                    <m:t>c</m:t>
                  </m:r>
                  <m:r>
                    <a:rPr xmlns:a="http://schemas.openxmlformats.org/drawingml/2006/main" sz="2800" i="1">
                      <a:solidFill>
                        <a:srgbClr val="414040"/>
                      </a:solidFill>
                      <a:latin typeface="Cambria Math" panose="02040503050406030204" pitchFamily="18" charset="0"/>
                    </a:rPr>
                    <m:t>)</m:t>
                  </m:r>
                  <m:r>
                    <a:rPr xmlns:a="http://schemas.openxmlformats.org/drawingml/2006/main" sz="2800" i="1">
                      <a:solidFill>
                        <a:srgbClr val="414040"/>
                      </a:solidFill>
                      <a:latin typeface="Cambria Math" panose="02040503050406030204" pitchFamily="18" charset="0"/>
                    </a:rPr>
                    <m:t>-</m:t>
                  </m:r>
                  <m:sSub>
                    <m:e>
                      <m:r>
                        <a:rPr xmlns:a="http://schemas.openxmlformats.org/drawingml/2006/main" sz="2800" i="1">
                          <a:solidFill>
                            <a:srgbClr val="414040"/>
                          </a:solidFill>
                          <a:latin typeface="Cambria Math" panose="02040503050406030204" pitchFamily="18" charset="0"/>
                        </a:rPr>
                        <m:t>λ</m:t>
                      </m:r>
                    </m:e>
                    <m:sub>
                      <m:r>
                        <a:rPr xmlns:a="http://schemas.openxmlformats.org/drawingml/2006/main" sz="2800" i="1">
                          <a:solidFill>
                            <a:srgbClr val="414040"/>
                          </a:solidFill>
                          <a:latin typeface="Cambria Math" panose="02040503050406030204" pitchFamily="18" charset="0"/>
                        </a:rPr>
                        <m:t>1</m:t>
                      </m:r>
                    </m:sub>
                  </m:sSub>
                  <m:d>
                    <m:dPr>
                      <m:ctrlPr>
                        <a:rPr xmlns:a="http://schemas.openxmlformats.org/drawingml/2006/main" sz="2800" i="1">
                          <a:solidFill>
                            <a:srgbClr val="414040"/>
                          </a:solidFill>
                          <a:latin typeface="Cambria Math" panose="02040503050406030204" pitchFamily="18" charset="0"/>
                        </a:rPr>
                      </m:ctrlPr>
                    </m:dPr>
                    <m:e>
                      <m:r>
                        <a:rPr xmlns:a="http://schemas.openxmlformats.org/drawingml/2006/main" sz="2800" i="1">
                          <a:solidFill>
                            <a:srgbClr val="414040"/>
                          </a:solidFill>
                          <a:latin typeface="Cambria Math" panose="02040503050406030204" pitchFamily="18" charset="0"/>
                        </a:rPr>
                        <m:t>c</m:t>
                      </m:r>
                      <m:r>
                        <a:rPr xmlns:a="http://schemas.openxmlformats.org/drawingml/2006/main" sz="2800" i="1">
                          <a:solidFill>
                            <a:srgbClr val="414040"/>
                          </a:solidFill>
                          <a:latin typeface="Cambria Math" panose="02040503050406030204" pitchFamily="18" charset="0"/>
                        </a:rPr>
                        <m:t>-</m:t>
                      </m:r>
                      <m:r>
                        <a:rPr xmlns:a="http://schemas.openxmlformats.org/drawingml/2006/main" sz="2800" i="1">
                          <a:solidFill>
                            <a:srgbClr val="414040"/>
                          </a:solidFill>
                          <a:latin typeface="Cambria Math" panose="02040503050406030204" pitchFamily="18" charset="0"/>
                        </a:rPr>
                        <m:t>1</m:t>
                      </m:r>
                      <m:r>
                        <a:rPr xmlns:a="http://schemas.openxmlformats.org/drawingml/2006/main" sz="2800" i="1">
                          <a:solidFill>
                            <a:srgbClr val="414040"/>
                          </a:solidFill>
                          <a:latin typeface="Cambria Math" panose="02040503050406030204" pitchFamily="18" charset="0"/>
                        </a:rPr>
                        <m:t>-</m:t>
                      </m:r>
                      <m:r>
                        <a:rPr xmlns:a="http://schemas.openxmlformats.org/drawingml/2006/main" sz="2800" i="1">
                          <a:solidFill>
                            <a:srgbClr val="414040"/>
                          </a:solidFill>
                          <a:latin typeface="Cambria Math" panose="02040503050406030204" pitchFamily="18" charset="0"/>
                        </a:rPr>
                        <m:t>r</m:t>
                      </m:r>
                      <m:r>
                        <a:rPr xmlns:a="http://schemas.openxmlformats.org/drawingml/2006/main" sz="2800" i="1">
                          <a:solidFill>
                            <a:srgbClr val="414040"/>
                          </a:solidFill>
                          <a:latin typeface="Cambria Math" panose="02040503050406030204" pitchFamily="18" charset="0"/>
                        </a:rPr>
                        <m:t>k</m:t>
                      </m:r>
                      <m:r>
                        <a:rPr xmlns:a="http://schemas.openxmlformats.org/drawingml/2006/main" sz="2800" i="1">
                          <a:solidFill>
                            <a:srgbClr val="414040"/>
                          </a:solidFill>
                          <a:latin typeface="Cambria Math" panose="02040503050406030204" pitchFamily="18" charset="0"/>
                        </a:rPr>
                        <m:t>-</m:t>
                      </m:r>
                      <m:r>
                        <a:rPr xmlns:a="http://schemas.openxmlformats.org/drawingml/2006/main" sz="2800" i="1">
                          <a:solidFill>
                            <a:srgbClr val="414040"/>
                          </a:solidFill>
                          <a:latin typeface="Cambria Math" panose="02040503050406030204" pitchFamily="18" charset="0"/>
                        </a:rPr>
                        <m:t>w</m:t>
                      </m:r>
                      <m:r>
                        <a:rPr xmlns:a="http://schemas.openxmlformats.org/drawingml/2006/main" sz="2800" i="1">
                          <a:solidFill>
                            <a:srgbClr val="414040"/>
                          </a:solidFill>
                          <a:latin typeface="Cambria Math" panose="02040503050406030204" pitchFamily="18" charset="0"/>
                        </a:rPr>
                        <m:t>l</m:t>
                      </m:r>
                    </m:e>
                  </m:d>
                  <m:r>
                    <a:rPr xmlns:a="http://schemas.openxmlformats.org/drawingml/2006/main" sz="2800" i="1">
                      <a:solidFill>
                        <a:srgbClr val="414040"/>
                      </a:solidFill>
                      <a:latin typeface="Cambria Math" panose="02040503050406030204" pitchFamily="18" charset="0"/>
                    </a:rPr>
                    <m:t>-</m:t>
                  </m:r>
                  <m:sSub>
                    <m:e>
                      <m:r>
                        <a:rPr xmlns:a="http://schemas.openxmlformats.org/drawingml/2006/main" sz="2800" i="1">
                          <a:solidFill>
                            <a:srgbClr val="414040"/>
                          </a:solidFill>
                          <a:latin typeface="Cambria Math" panose="02040503050406030204" pitchFamily="18" charset="0"/>
                        </a:rPr>
                        <m:t>λ</m:t>
                      </m:r>
                    </m:e>
                    <m:sub>
                      <m:r>
                        <a:rPr xmlns:a="http://schemas.openxmlformats.org/drawingml/2006/main" sz="2800" i="1">
                          <a:solidFill>
                            <a:srgbClr val="414040"/>
                          </a:solidFill>
                          <a:latin typeface="Cambria Math" panose="02040503050406030204" pitchFamily="18" charset="0"/>
                        </a:rPr>
                        <m:t>2</m:t>
                      </m:r>
                    </m:sub>
                  </m:sSub>
                  <m:r>
                    <a:rPr xmlns:a="http://schemas.openxmlformats.org/drawingml/2006/main" sz="2800" i="1">
                      <a:solidFill>
                        <a:srgbClr val="414040"/>
                      </a:solidFill>
                      <a:latin typeface="Cambria Math" panose="02040503050406030204" pitchFamily="18" charset="0"/>
                    </a:rPr>
                    <m:t>(</m:t>
                  </m:r>
                  <m:r>
                    <a:rPr xmlns:a="http://schemas.openxmlformats.org/drawingml/2006/main" sz="2800" i="1">
                      <a:solidFill>
                        <a:srgbClr val="414040"/>
                      </a:solidFill>
                      <a:latin typeface="Cambria Math" panose="02040503050406030204" pitchFamily="18" charset="0"/>
                    </a:rPr>
                    <m:t>k</m:t>
                  </m:r>
                  <m:r>
                    <a:rPr xmlns:a="http://schemas.openxmlformats.org/drawingml/2006/main" sz="2800" i="1">
                      <a:solidFill>
                        <a:srgbClr val="414040"/>
                      </a:solidFill>
                      <a:latin typeface="Cambria Math" panose="02040503050406030204" pitchFamily="18" charset="0"/>
                    </a:rPr>
                    <m:t>-</m:t>
                  </m:r>
                  <m:r>
                    <a:rPr xmlns:a="http://schemas.openxmlformats.org/drawingml/2006/main" sz="2800" i="1">
                      <a:solidFill>
                        <a:srgbClr val="414040"/>
                      </a:solidFill>
                      <a:latin typeface="Cambria Math" panose="02040503050406030204" pitchFamily="18" charset="0"/>
                    </a:rPr>
                    <m:t>1</m:t>
                  </m:r>
                  <m:r>
                    <a:rPr xmlns:a="http://schemas.openxmlformats.org/drawingml/2006/main" sz="2800" i="1">
                      <a:solidFill>
                        <a:srgbClr val="414040"/>
                      </a:solidFill>
                      <a:latin typeface="Cambria Math" panose="02040503050406030204" pitchFamily="18" charset="0"/>
                    </a:rPr>
                    <m:t>)</m:t>
                  </m:r>
                  <m:r>
                    <a:rPr xmlns:a="http://schemas.openxmlformats.org/drawingml/2006/main" sz="2800" i="1">
                      <a:solidFill>
                        <a:srgbClr val="414040"/>
                      </a:solidFill>
                      <a:latin typeface="Cambria Math" panose="02040503050406030204" pitchFamily="18" charset="0"/>
                    </a:rPr>
                    <m:t>-</m:t>
                  </m:r>
                  <m:sSub>
                    <m:e>
                      <m:r>
                        <a:rPr xmlns:a="http://schemas.openxmlformats.org/drawingml/2006/main" sz="2800" i="1">
                          <a:solidFill>
                            <a:srgbClr val="414040"/>
                          </a:solidFill>
                          <a:latin typeface="Cambria Math" panose="02040503050406030204" pitchFamily="18" charset="0"/>
                        </a:rPr>
                        <m:t>λ</m:t>
                      </m:r>
                    </m:e>
                    <m:sub>
                      <m:r>
                        <a:rPr xmlns:a="http://schemas.openxmlformats.org/drawingml/2006/main" sz="2800" i="1">
                          <a:solidFill>
                            <a:srgbClr val="414040"/>
                          </a:solidFill>
                          <a:latin typeface="Cambria Math" panose="02040503050406030204" pitchFamily="18" charset="0"/>
                        </a:rPr>
                        <m:t>3</m:t>
                      </m:r>
                    </m:sub>
                  </m:sSub>
                  <m:r>
                    <a:rPr xmlns:a="http://schemas.openxmlformats.org/drawingml/2006/main" sz="2800" i="1">
                      <a:solidFill>
                        <a:srgbClr val="414040"/>
                      </a:solidFill>
                      <a:latin typeface="Cambria Math" panose="02040503050406030204" pitchFamily="18" charset="0"/>
                    </a:rPr>
                    <m:t>(</m:t>
                  </m:r>
                  <m:r>
                    <a:rPr xmlns:a="http://schemas.openxmlformats.org/drawingml/2006/main" sz="2800" i="1">
                      <a:solidFill>
                        <a:srgbClr val="414040"/>
                      </a:solidFill>
                      <a:latin typeface="Cambria Math" panose="02040503050406030204" pitchFamily="18" charset="0"/>
                    </a:rPr>
                    <m:t>l</m:t>
                  </m:r>
                  <m:r>
                    <a:rPr xmlns:a="http://schemas.openxmlformats.org/drawingml/2006/main" sz="2800" i="1">
                      <a:solidFill>
                        <a:srgbClr val="414040"/>
                      </a:solidFill>
                      <a:latin typeface="Cambria Math" panose="02040503050406030204" pitchFamily="18" charset="0"/>
                    </a:rPr>
                    <m:t>-</m:t>
                  </m:r>
                  <m:r>
                    <a:rPr xmlns:a="http://schemas.openxmlformats.org/drawingml/2006/main" sz="2800" i="1">
                      <a:solidFill>
                        <a:srgbClr val="414040"/>
                      </a:solidFill>
                      <a:latin typeface="Cambria Math" panose="02040503050406030204" pitchFamily="18" charset="0"/>
                    </a:rPr>
                    <m:t>1</m:t>
                  </m:r>
                  <m:r>
                    <a:rPr xmlns:a="http://schemas.openxmlformats.org/drawingml/2006/main" sz="2800" i="1">
                      <a:solidFill>
                        <a:srgbClr val="414040"/>
                      </a:solidFill>
                      <a:latin typeface="Cambria Math" panose="02040503050406030204" pitchFamily="18" charset="0"/>
                    </a:rPr>
                    <m:t>)</m:t>
                  </m:r>
                </m:oMath>
              </m:oMathPara>
            </a14:m>
            <a:endParaRPr sz="2800">
              <a:solidFill>
                <a:srgbClr val="414141"/>
              </a:solidFill>
            </a:endParaRPr>
          </a:p>
        </p:txBody>
      </p:sp>
      <p:sp>
        <p:nvSpPr>
          <p:cNvPr id="191" name="where, λ1, λ2, λ3 are the Lagrange multipliers for the three resource constraints.…"/>
          <p:cNvSpPr txBox="1"/>
          <p:nvPr/>
        </p:nvSpPr>
        <p:spPr>
          <a:xfrm>
            <a:off x="609600" y="53848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lgn="l" defTabSz="432308">
              <a:spcBef>
                <a:spcPts val="1700"/>
              </a:spcBef>
              <a:defRPr sz="2664"/>
            </a:pPr>
            <a:r>
              <a:t>where, </a:t>
            </a:r>
            <a:r>
              <a:rPr i="1"/>
              <a:t>λ</a:t>
            </a:r>
            <a:r>
              <a:rPr baseline="-5999" i="1"/>
              <a:t>1</a:t>
            </a:r>
            <a:r>
              <a:t>, </a:t>
            </a:r>
            <a:r>
              <a:rPr i="1"/>
              <a:t>λ</a:t>
            </a:r>
            <a:r>
              <a:rPr baseline="-5999" i="1"/>
              <a:t>2</a:t>
            </a:r>
            <a:r>
              <a:t>, </a:t>
            </a:r>
            <a:r>
              <a:rPr i="1"/>
              <a:t>λ</a:t>
            </a:r>
            <a:r>
              <a:rPr baseline="-5999" i="1"/>
              <a:t>3</a:t>
            </a:r>
            <a:r>
              <a:t> are the Lagrange multipliers for the three resource constraints.</a:t>
            </a:r>
          </a:p>
          <a:p>
            <a:pPr algn="l" defTabSz="432308">
              <a:spcBef>
                <a:spcPts val="1700"/>
              </a:spcBef>
              <a:defRPr sz="2664"/>
            </a:pPr>
            <a:r>
              <a:t>The first-order conditions for a maximum are given by,</a:t>
            </a:r>
          </a:p>
        </p:txBody>
      </p:sp>
      <p:sp>
        <p:nvSpPr>
          <p:cNvPr id="192" name="Equation"/>
          <p:cNvSpPr txBox="1"/>
          <p:nvPr/>
        </p:nvSpPr>
        <p:spPr>
          <a:xfrm>
            <a:off x="2794697" y="7605945"/>
            <a:ext cx="1046006" cy="353839"/>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sSub>
                    <m:e>
                      <m:r>
                        <a:rPr xmlns:a="http://schemas.openxmlformats.org/drawingml/2006/main" sz="3000" i="1">
                          <a:solidFill>
                            <a:srgbClr val="414040"/>
                          </a:solidFill>
                          <a:latin typeface="Cambria Math" panose="02040503050406030204" pitchFamily="18" charset="0"/>
                        </a:rPr>
                        <m:t>λ</m:t>
                      </m:r>
                    </m:e>
                    <m:sub>
                      <m:r>
                        <a:rPr xmlns:a="http://schemas.openxmlformats.org/drawingml/2006/main" sz="3000" i="1">
                          <a:solidFill>
                            <a:srgbClr val="414040"/>
                          </a:solidFill>
                          <a:latin typeface="Cambria Math" panose="02040503050406030204" pitchFamily="18" charset="0"/>
                        </a:rPr>
                        <m:t>1</m:t>
                      </m:r>
                    </m:sub>
                  </m:sSub>
                  <m:r>
                    <a:rPr xmlns:a="http://schemas.openxmlformats.org/drawingml/2006/main" sz="3000" i="1">
                      <a:solidFill>
                        <a:srgbClr val="414040"/>
                      </a:solidFill>
                      <a:latin typeface="Cambria Math" panose="02040503050406030204" pitchFamily="18" charset="0"/>
                    </a:rPr>
                    <m:t>=</m:t>
                  </m:r>
                  <m:sSup>
                    <m:e>
                      <m:r>
                        <a:rPr xmlns:a="http://schemas.openxmlformats.org/drawingml/2006/main" sz="3000" i="1">
                          <a:solidFill>
                            <a:srgbClr val="414040"/>
                          </a:solidFill>
                          <a:latin typeface="Cambria Math" panose="02040503050406030204" pitchFamily="18" charset="0"/>
                        </a:rPr>
                        <m:t>u</m:t>
                      </m:r>
                    </m:e>
                    <m:sup>
                      <m:r>
                        <a:rPr xmlns:a="http://schemas.openxmlformats.org/drawingml/2006/main" sz="3000" i="1">
                          <a:solidFill>
                            <a:srgbClr val="414040"/>
                          </a:solidFill>
                          <a:latin typeface="Cambria Math" panose="02040503050406030204" pitchFamily="18" charset="0"/>
                        </a:rPr>
                        <m:t>′</m:t>
                      </m:r>
                    </m:sup>
                  </m:sSup>
                </m:oMath>
              </m:oMathPara>
            </a14:m>
            <a:endParaRPr sz="3000">
              <a:solidFill>
                <a:srgbClr val="414141"/>
              </a:solidFill>
            </a:endParaRPr>
          </a:p>
        </p:txBody>
      </p:sp>
      <p:sp>
        <p:nvSpPr>
          <p:cNvPr id="193" name="Equation"/>
          <p:cNvSpPr txBox="1"/>
          <p:nvPr/>
        </p:nvSpPr>
        <p:spPr>
          <a:xfrm>
            <a:off x="5524602" y="7613667"/>
            <a:ext cx="1194082" cy="342045"/>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sSub>
                    <m:e>
                      <m:r>
                        <a:rPr xmlns:a="http://schemas.openxmlformats.org/drawingml/2006/main" sz="2900" i="1">
                          <a:solidFill>
                            <a:srgbClr val="414040"/>
                          </a:solidFill>
                          <a:latin typeface="Cambria Math" panose="02040503050406030204" pitchFamily="18" charset="0"/>
                        </a:rPr>
                        <m:t>λ</m:t>
                      </m:r>
                    </m:e>
                    <m:sub>
                      <m:r>
                        <a:rPr xmlns:a="http://schemas.openxmlformats.org/drawingml/2006/main" sz="2900" i="1">
                          <a:solidFill>
                            <a:srgbClr val="414040"/>
                          </a:solidFill>
                          <a:latin typeface="Cambria Math" panose="02040503050406030204" pitchFamily="18" charset="0"/>
                        </a:rPr>
                        <m:t>2</m:t>
                      </m:r>
                    </m:sub>
                  </m:sSub>
                  <m:r>
                    <a:rPr xmlns:a="http://schemas.openxmlformats.org/drawingml/2006/main" sz="2900" i="1">
                      <a:solidFill>
                        <a:srgbClr val="414040"/>
                      </a:solidFill>
                      <a:latin typeface="Cambria Math" panose="02040503050406030204" pitchFamily="18" charset="0"/>
                    </a:rPr>
                    <m:t>=</m:t>
                  </m:r>
                  <m:sSub>
                    <m:e>
                      <m:r>
                        <a:rPr xmlns:a="http://schemas.openxmlformats.org/drawingml/2006/main" sz="2900" i="1">
                          <a:solidFill>
                            <a:srgbClr val="414040"/>
                          </a:solidFill>
                          <a:latin typeface="Cambria Math" panose="02040503050406030204" pitchFamily="18" charset="0"/>
                        </a:rPr>
                        <m:t>λ</m:t>
                      </m:r>
                    </m:e>
                    <m:sub>
                      <m:r>
                        <a:rPr xmlns:a="http://schemas.openxmlformats.org/drawingml/2006/main" sz="2900" i="1">
                          <a:solidFill>
                            <a:srgbClr val="414040"/>
                          </a:solidFill>
                          <a:latin typeface="Cambria Math" panose="02040503050406030204" pitchFamily="18" charset="0"/>
                        </a:rPr>
                        <m:t>1</m:t>
                      </m:r>
                    </m:sub>
                  </m:sSub>
                  <m:r>
                    <a:rPr xmlns:a="http://schemas.openxmlformats.org/drawingml/2006/main" sz="2900" i="1">
                      <a:solidFill>
                        <a:srgbClr val="414040"/>
                      </a:solidFill>
                      <a:latin typeface="Cambria Math" panose="02040503050406030204" pitchFamily="18" charset="0"/>
                    </a:rPr>
                    <m:t>r</m:t>
                  </m:r>
                </m:oMath>
              </m:oMathPara>
            </a14:m>
            <a:endParaRPr sz="2900">
              <a:solidFill>
                <a:srgbClr val="414141"/>
              </a:solidFill>
            </a:endParaRPr>
          </a:p>
        </p:txBody>
      </p:sp>
      <p:sp>
        <p:nvSpPr>
          <p:cNvPr id="194" name="Equation"/>
          <p:cNvSpPr txBox="1"/>
          <p:nvPr/>
        </p:nvSpPr>
        <p:spPr>
          <a:xfrm>
            <a:off x="8408097" y="7608958"/>
            <a:ext cx="1320853" cy="357627"/>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sSub>
                    <m:e>
                      <m:r>
                        <a:rPr xmlns:a="http://schemas.openxmlformats.org/drawingml/2006/main" sz="3000" i="1">
                          <a:solidFill>
                            <a:srgbClr val="414040"/>
                          </a:solidFill>
                          <a:latin typeface="Cambria Math" panose="02040503050406030204" pitchFamily="18" charset="0"/>
                        </a:rPr>
                        <m:t>λ</m:t>
                      </m:r>
                    </m:e>
                    <m:sub>
                      <m:r>
                        <a:rPr xmlns:a="http://schemas.openxmlformats.org/drawingml/2006/main" sz="3000" i="1">
                          <a:solidFill>
                            <a:srgbClr val="414040"/>
                          </a:solidFill>
                          <a:latin typeface="Cambria Math" panose="02040503050406030204" pitchFamily="18" charset="0"/>
                        </a:rPr>
                        <m:t>3</m:t>
                      </m:r>
                    </m:sub>
                  </m:sSub>
                  <m:r>
                    <a:rPr xmlns:a="http://schemas.openxmlformats.org/drawingml/2006/main" sz="3000" i="1">
                      <a:solidFill>
                        <a:srgbClr val="414040"/>
                      </a:solidFill>
                      <a:latin typeface="Cambria Math" panose="02040503050406030204" pitchFamily="18" charset="0"/>
                    </a:rPr>
                    <m:t>=</m:t>
                  </m:r>
                  <m:sSub>
                    <m:e>
                      <m:r>
                        <a:rPr xmlns:a="http://schemas.openxmlformats.org/drawingml/2006/main" sz="3000" i="1">
                          <a:solidFill>
                            <a:srgbClr val="414040"/>
                          </a:solidFill>
                          <a:latin typeface="Cambria Math" panose="02040503050406030204" pitchFamily="18" charset="0"/>
                        </a:rPr>
                        <m:t>λ</m:t>
                      </m:r>
                    </m:e>
                    <m:sub>
                      <m:r>
                        <a:rPr xmlns:a="http://schemas.openxmlformats.org/drawingml/2006/main" sz="3000" i="1">
                          <a:solidFill>
                            <a:srgbClr val="414040"/>
                          </a:solidFill>
                          <a:latin typeface="Cambria Math" panose="02040503050406030204" pitchFamily="18" charset="0"/>
                        </a:rPr>
                        <m:t>1</m:t>
                      </m:r>
                    </m:sub>
                  </m:sSub>
                  <m:r>
                    <a:rPr xmlns:a="http://schemas.openxmlformats.org/drawingml/2006/main" sz="3000" i="1">
                      <a:solidFill>
                        <a:srgbClr val="414040"/>
                      </a:solidFill>
                      <a:latin typeface="Cambria Math" panose="02040503050406030204" pitchFamily="18" charset="0"/>
                    </a:rPr>
                    <m:t>w</m:t>
                  </m:r>
                </m:oMath>
              </m:oMathPara>
            </a14:m>
            <a:endParaRPr sz="3000">
              <a:solidFill>
                <a:srgbClr val="414141"/>
              </a:solidFill>
            </a:endParaRP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6" name="Implications of First Order Conditions for Utility Maximization"/>
          <p:cNvSpPr txBox="1"/>
          <p:nvPr>
            <p:ph type="title"/>
          </p:nvPr>
        </p:nvSpPr>
        <p:spPr>
          <a:prstGeom prst="rect">
            <a:avLst/>
          </a:prstGeom>
        </p:spPr>
        <p:txBody>
          <a:bodyPr/>
          <a:lstStyle>
            <a:lvl1pPr defTabSz="327152">
              <a:spcBef>
                <a:spcPts val="800"/>
              </a:spcBef>
              <a:defRPr sz="3920"/>
            </a:lvl1pPr>
          </a:lstStyle>
          <a:p>
            <a:pPr/>
            <a:r>
              <a:t>Implications of First Order Conditions for Utility Maximization</a:t>
            </a:r>
          </a:p>
        </p:txBody>
      </p:sp>
      <p:sp>
        <p:nvSpPr>
          <p:cNvPr id="197" name="The interpretation of these first-order conditions is straightforward.…"/>
          <p:cNvSpPr txBox="1"/>
          <p:nvPr>
            <p:ph type="body" idx="1"/>
          </p:nvPr>
        </p:nvSpPr>
        <p:spPr>
          <a:xfrm>
            <a:off x="508000" y="2628900"/>
            <a:ext cx="11988800" cy="4495800"/>
          </a:xfrm>
          <a:prstGeom prst="rect">
            <a:avLst/>
          </a:prstGeom>
        </p:spPr>
        <p:txBody>
          <a:bodyPr/>
          <a:lstStyle/>
          <a:p>
            <a:pPr defTabSz="303783">
              <a:spcBef>
                <a:spcPts val="1200"/>
              </a:spcBef>
              <a:defRPr sz="1871"/>
            </a:pPr>
            <a:r>
              <a:t>The interpretation of these first-order conditions is straightforward. </a:t>
            </a:r>
          </a:p>
          <a:p>
            <a:pPr defTabSz="303783">
              <a:spcBef>
                <a:spcPts val="1200"/>
              </a:spcBef>
              <a:defRPr sz="1871"/>
            </a:pPr>
            <a:r>
              <a:t>The first implies that the shadow price of the budget constraint </a:t>
            </a:r>
            <a:r>
              <a:rPr i="1"/>
              <a:t>λ</a:t>
            </a:r>
            <a:r>
              <a:rPr baseline="-5999" i="1"/>
              <a:t>1</a:t>
            </a:r>
            <a:r>
              <a:t> will be positive, since the marginal utility of consumption is always positive. Hence, the household will consume all its current income, plus its capital endowment at the end of the period. The budget constraint will be satisfied with equality. </a:t>
            </a:r>
          </a:p>
          <a:p>
            <a:pPr defTabSz="303783">
              <a:spcBef>
                <a:spcPts val="1200"/>
              </a:spcBef>
              <a:defRPr sz="1871"/>
            </a:pPr>
            <a:r>
              <a:t>Since </a:t>
            </a:r>
            <a:r>
              <a:rPr i="1"/>
              <a:t>λ</a:t>
            </a:r>
            <a:r>
              <a:rPr baseline="-5999" i="1"/>
              <a:t>1 </a:t>
            </a:r>
            <a:r>
              <a:t>is positive, the other two multipliers </a:t>
            </a:r>
            <a:r>
              <a:rPr i="1"/>
              <a:t>λ</a:t>
            </a:r>
            <a:r>
              <a:rPr baseline="-5999" i="1"/>
              <a:t>2</a:t>
            </a:r>
            <a:r>
              <a:t>  and </a:t>
            </a:r>
            <a:r>
              <a:rPr i="1"/>
              <a:t>λ</a:t>
            </a:r>
            <a:r>
              <a:rPr baseline="-5999" i="1"/>
              <a:t>3</a:t>
            </a:r>
            <a:r>
              <a:t> will also be positive for a positive real rental price of capital </a:t>
            </a:r>
            <a:r>
              <a:rPr i="1"/>
              <a:t>r</a:t>
            </a:r>
            <a:r>
              <a:t> and a positive real wage </a:t>
            </a:r>
            <a:r>
              <a:rPr i="1"/>
              <a:t>w</a:t>
            </a:r>
            <a:r>
              <a:t>. Hence the household will commit its full capital and labor endowment for rental and productive use. The resource constraints will thus also be satisfied with equality. </a:t>
            </a:r>
          </a:p>
          <a:p>
            <a:pPr defTabSz="303783">
              <a:spcBef>
                <a:spcPts val="1200"/>
              </a:spcBef>
              <a:defRPr sz="1871"/>
            </a:pPr>
            <a:r>
              <a:t>Hence, from the assumption of non-satiation, the household will rent out its full capital and labor endowment, as long as it earns a positive rental price </a:t>
            </a:r>
            <a:r>
              <a:rPr i="1"/>
              <a:t>r</a:t>
            </a:r>
            <a:r>
              <a:t> for capital and a positive real wage  </a:t>
            </a:r>
            <a:r>
              <a:rPr i="1"/>
              <a:t>w</a:t>
            </a:r>
            <a:r>
              <a:t> for labor. It will also consume all of its income, plus its capital endowment.</a:t>
            </a:r>
          </a:p>
          <a:p>
            <a:pPr defTabSz="303783">
              <a:spcBef>
                <a:spcPts val="1200"/>
              </a:spcBef>
              <a:defRPr sz="1871"/>
            </a:pPr>
            <a:r>
              <a:t>As a result, the household will choose </a:t>
            </a:r>
            <a:r>
              <a:rPr i="1"/>
              <a:t>c</a:t>
            </a:r>
            <a:r>
              <a:t> in order to maximize utility, subject to the resource constraints holding with equality. The supply of capital and labor to firms, and consumption demand will as a result be equal to,</a:t>
            </a:r>
          </a:p>
        </p:txBody>
      </p:sp>
      <p:sp>
        <p:nvSpPr>
          <p:cNvPr id="19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99" name="Equation"/>
          <p:cNvSpPr txBox="1"/>
          <p:nvPr/>
        </p:nvSpPr>
        <p:spPr>
          <a:xfrm>
            <a:off x="2992336" y="7406544"/>
            <a:ext cx="747785" cy="247143"/>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a:rPr xmlns:a="http://schemas.openxmlformats.org/drawingml/2006/main" sz="2800" i="1">
                      <a:solidFill>
                        <a:srgbClr val="414040"/>
                      </a:solidFill>
                      <a:latin typeface="Cambria Math" panose="02040503050406030204" pitchFamily="18" charset="0"/>
                    </a:rPr>
                    <m:t>k</m:t>
                  </m:r>
                  <m:r>
                    <a:rPr xmlns:a="http://schemas.openxmlformats.org/drawingml/2006/main" sz="2800" i="1">
                      <a:solidFill>
                        <a:srgbClr val="414040"/>
                      </a:solidFill>
                      <a:latin typeface="Cambria Math" panose="02040503050406030204" pitchFamily="18" charset="0"/>
                    </a:rPr>
                    <m:t>=</m:t>
                  </m:r>
                  <m:r>
                    <a:rPr xmlns:a="http://schemas.openxmlformats.org/drawingml/2006/main" sz="2800" i="1">
                      <a:solidFill>
                        <a:srgbClr val="414040"/>
                      </a:solidFill>
                      <a:latin typeface="Cambria Math" panose="02040503050406030204" pitchFamily="18" charset="0"/>
                    </a:rPr>
                    <m:t>1</m:t>
                  </m:r>
                </m:oMath>
              </m:oMathPara>
            </a14:m>
            <a:endParaRPr sz="2800">
              <a:solidFill>
                <a:srgbClr val="414141"/>
              </a:solidFill>
            </a:endParaRPr>
          </a:p>
        </p:txBody>
      </p:sp>
      <p:sp>
        <p:nvSpPr>
          <p:cNvPr id="200" name="Equation"/>
          <p:cNvSpPr txBox="1"/>
          <p:nvPr/>
        </p:nvSpPr>
        <p:spPr>
          <a:xfrm>
            <a:off x="5747122" y="7397895"/>
            <a:ext cx="642100" cy="238317"/>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a:rPr xmlns:a="http://schemas.openxmlformats.org/drawingml/2006/main" sz="2700" i="1">
                      <a:solidFill>
                        <a:srgbClr val="414040"/>
                      </a:solidFill>
                      <a:latin typeface="Cambria Math" panose="02040503050406030204" pitchFamily="18" charset="0"/>
                    </a:rPr>
                    <m:t>l</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1</m:t>
                  </m:r>
                </m:oMath>
              </m:oMathPara>
            </a14:m>
            <a:endParaRPr sz="2700">
              <a:solidFill>
                <a:srgbClr val="414141"/>
              </a:solidFill>
            </a:endParaRPr>
          </a:p>
        </p:txBody>
      </p:sp>
      <p:sp>
        <p:nvSpPr>
          <p:cNvPr id="201" name="Equation"/>
          <p:cNvSpPr txBox="1"/>
          <p:nvPr/>
        </p:nvSpPr>
        <p:spPr>
          <a:xfrm>
            <a:off x="8002523" y="7397895"/>
            <a:ext cx="2015298" cy="264441"/>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a:rPr xmlns:a="http://schemas.openxmlformats.org/drawingml/2006/main" sz="2900" i="1">
                      <a:solidFill>
                        <a:srgbClr val="414040"/>
                      </a:solidFill>
                      <a:latin typeface="Cambria Math" panose="02040503050406030204" pitchFamily="18" charset="0"/>
                    </a:rPr>
                    <m:t>c</m:t>
                  </m:r>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1</m:t>
                  </m:r>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r</m:t>
                  </m:r>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w</m:t>
                  </m:r>
                </m:oMath>
              </m:oMathPara>
            </a14:m>
            <a:endParaRPr sz="2900">
              <a:solidFill>
                <a:srgbClr val="414141"/>
              </a:solidFill>
            </a:endParaRPr>
          </a:p>
        </p:txBody>
      </p:sp>
      <p:sp>
        <p:nvSpPr>
          <p:cNvPr id="202" name="Thus, the representative household, by maximizing its utility subject to its endowments and its budget constraint, will commit its full endowments to rental and production, and will consume all its current income, plus the endowment that can be consumed,"/>
          <p:cNvSpPr txBox="1"/>
          <p:nvPr/>
        </p:nvSpPr>
        <p:spPr>
          <a:xfrm>
            <a:off x="508000" y="7909407"/>
            <a:ext cx="11988800" cy="108568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l" defTabSz="321310">
              <a:spcBef>
                <a:spcPts val="1300"/>
              </a:spcBef>
              <a:defRPr sz="1980"/>
            </a:lvl1pPr>
          </a:lstStyle>
          <a:p>
            <a:pPr/>
            <a:r>
              <a:t>Thus, the representative household, by maximizing its utility subject to its endowments and its budget constraint, will commit its full endowments to rental and production, and will consume all its current income, plus the endowment that can be consumed, such as the capital stock.</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4" name="Firms and the Production Function"/>
          <p:cNvSpPr txBox="1"/>
          <p:nvPr>
            <p:ph type="title"/>
          </p:nvPr>
        </p:nvSpPr>
        <p:spPr>
          <a:prstGeom prst="rect">
            <a:avLst/>
          </a:prstGeom>
        </p:spPr>
        <p:txBody>
          <a:bodyPr/>
          <a:lstStyle/>
          <a:p>
            <a:pPr/>
            <a:r>
              <a:t>Firms and the Production Function</a:t>
            </a:r>
          </a:p>
        </p:txBody>
      </p:sp>
      <p:sp>
        <p:nvSpPr>
          <p:cNvPr id="205" name="Output is produced by competitive firms, who rent the factors of production, such as capital and labor services, from households, through competitive factor markets. All firms have access to the same technology and factor markets, and produce a homogeneo"/>
          <p:cNvSpPr txBox="1"/>
          <p:nvPr>
            <p:ph type="body" sz="quarter" idx="1"/>
          </p:nvPr>
        </p:nvSpPr>
        <p:spPr>
          <a:xfrm>
            <a:off x="508000" y="2628900"/>
            <a:ext cx="11988800" cy="1604900"/>
          </a:xfrm>
          <a:prstGeom prst="rect">
            <a:avLst/>
          </a:prstGeom>
        </p:spPr>
        <p:txBody>
          <a:bodyPr/>
          <a:lstStyle/>
          <a:p>
            <a:pPr defTabSz="362204">
              <a:spcBef>
                <a:spcPts val="1400"/>
              </a:spcBef>
              <a:defRPr sz="2232"/>
            </a:pPr>
            <a:r>
              <a:t>Output is produced by competitive firms, who rent the factors of production, such as capital and labor services, from households, through competitive factor markets. All firms have access to the same technology and factor markets, and produce a homogeneous output </a:t>
            </a:r>
            <a:r>
              <a:rPr i="1"/>
              <a:t>y</a:t>
            </a:r>
            <a:r>
              <a:t>, through the following neoclassical production function.</a:t>
            </a:r>
          </a:p>
        </p:txBody>
      </p:sp>
      <p:sp>
        <p:nvSpPr>
          <p:cNvPr id="20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07" name="Equation"/>
          <p:cNvSpPr txBox="1"/>
          <p:nvPr/>
        </p:nvSpPr>
        <p:spPr>
          <a:xfrm>
            <a:off x="5483372" y="4589515"/>
            <a:ext cx="2038056" cy="384303"/>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a:rPr xmlns:a="http://schemas.openxmlformats.org/drawingml/2006/main" sz="3400" i="1">
                      <a:solidFill>
                        <a:srgbClr val="414040"/>
                      </a:solidFill>
                      <a:latin typeface="Cambria Math" panose="02040503050406030204" pitchFamily="18" charset="0"/>
                    </a:rPr>
                    <m:t>y</m:t>
                  </m:r>
                  <m:r>
                    <a:rPr xmlns:a="http://schemas.openxmlformats.org/drawingml/2006/main" sz="3400" i="1">
                      <a:solidFill>
                        <a:srgbClr val="414040"/>
                      </a:solidFill>
                      <a:latin typeface="Cambria Math" panose="02040503050406030204" pitchFamily="18" charset="0"/>
                    </a:rPr>
                    <m:t>=</m:t>
                  </m:r>
                  <m:r>
                    <a:rPr xmlns:a="http://schemas.openxmlformats.org/drawingml/2006/main" sz="3400" i="1">
                      <a:solidFill>
                        <a:srgbClr val="414040"/>
                      </a:solidFill>
                      <a:latin typeface="Cambria Math" panose="02040503050406030204" pitchFamily="18" charset="0"/>
                    </a:rPr>
                    <m:t>A</m:t>
                  </m:r>
                  <m:r>
                    <a:rPr xmlns:a="http://schemas.openxmlformats.org/drawingml/2006/main" sz="3400" i="1">
                      <a:solidFill>
                        <a:srgbClr val="414040"/>
                      </a:solidFill>
                      <a:latin typeface="Cambria Math" panose="02040503050406030204" pitchFamily="18" charset="0"/>
                    </a:rPr>
                    <m:t>F</m:t>
                  </m:r>
                  <m:r>
                    <a:rPr xmlns:a="http://schemas.openxmlformats.org/drawingml/2006/main" sz="3400" i="1">
                      <a:solidFill>
                        <a:srgbClr val="414040"/>
                      </a:solidFill>
                      <a:latin typeface="Cambria Math" panose="02040503050406030204" pitchFamily="18" charset="0"/>
                    </a:rPr>
                    <m:t>(</m:t>
                  </m:r>
                  <m:r>
                    <a:rPr xmlns:a="http://schemas.openxmlformats.org/drawingml/2006/main" sz="3400" i="1">
                      <a:solidFill>
                        <a:srgbClr val="414040"/>
                      </a:solidFill>
                      <a:latin typeface="Cambria Math" panose="02040503050406030204" pitchFamily="18" charset="0"/>
                    </a:rPr>
                    <m:t>k</m:t>
                  </m:r>
                  <m:r>
                    <a:rPr xmlns:a="http://schemas.openxmlformats.org/drawingml/2006/main" sz="3400" i="1">
                      <a:solidFill>
                        <a:srgbClr val="414040"/>
                      </a:solidFill>
                      <a:latin typeface="Cambria Math" panose="02040503050406030204" pitchFamily="18" charset="0"/>
                    </a:rPr>
                    <m:t>,</m:t>
                  </m:r>
                  <m:r>
                    <a:rPr xmlns:a="http://schemas.openxmlformats.org/drawingml/2006/main" sz="3400" i="1">
                      <a:solidFill>
                        <a:srgbClr val="414040"/>
                      </a:solidFill>
                      <a:latin typeface="Cambria Math" panose="02040503050406030204" pitchFamily="18" charset="0"/>
                    </a:rPr>
                    <m:t>l</m:t>
                  </m:r>
                  <m:r>
                    <a:rPr xmlns:a="http://schemas.openxmlformats.org/drawingml/2006/main" sz="3400" i="1">
                      <a:solidFill>
                        <a:srgbClr val="414040"/>
                      </a:solidFill>
                      <a:latin typeface="Cambria Math" panose="02040503050406030204" pitchFamily="18" charset="0"/>
                    </a:rPr>
                    <m:t>)</m:t>
                  </m:r>
                </m:oMath>
              </m:oMathPara>
            </a14:m>
            <a:endParaRPr sz="3400">
              <a:solidFill>
                <a:srgbClr val="414141"/>
              </a:solidFill>
            </a:endParaRPr>
          </a:p>
        </p:txBody>
      </p:sp>
      <p:sp>
        <p:nvSpPr>
          <p:cNvPr id="208" name="A is an exogenous technological parameter, denoting total factor productivity, and F is a continuous, twice differentiable, quasi concave function. The factors of production are capital k and labor l.…"/>
          <p:cNvSpPr txBox="1"/>
          <p:nvPr/>
        </p:nvSpPr>
        <p:spPr>
          <a:xfrm>
            <a:off x="508000" y="5329535"/>
            <a:ext cx="11988800" cy="358563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lgn="l" defTabSz="379729">
              <a:spcBef>
                <a:spcPts val="1500"/>
              </a:spcBef>
              <a:defRPr sz="2340"/>
            </a:pPr>
            <a:r>
              <a:rPr i="1"/>
              <a:t>A</a:t>
            </a:r>
            <a:r>
              <a:t> is an exogenous technological parameter, denoting </a:t>
            </a:r>
            <a:r>
              <a:rPr i="1"/>
              <a:t>total factor productivity</a:t>
            </a:r>
            <a:r>
              <a:t>, and </a:t>
            </a:r>
            <a:r>
              <a:rPr i="1"/>
              <a:t>F</a:t>
            </a:r>
            <a:r>
              <a:t> is a continuous, twice differentiable, quasi concave function. The factors of production are capital </a:t>
            </a:r>
            <a:r>
              <a:rPr i="1"/>
              <a:t>k</a:t>
            </a:r>
            <a:r>
              <a:t> and labor </a:t>
            </a:r>
            <a:r>
              <a:rPr i="1"/>
              <a:t>l</a:t>
            </a:r>
            <a:r>
              <a:t>.</a:t>
            </a:r>
          </a:p>
          <a:p>
            <a:pPr algn="l" defTabSz="379729">
              <a:spcBef>
                <a:spcPts val="1500"/>
              </a:spcBef>
              <a:defRPr sz="2340"/>
            </a:pPr>
            <a:r>
              <a:t>The marginal product of both factors of production is positive, but diminishing. In addition, the marginal product of each factor is a positive function of the employment of the other factor.</a:t>
            </a:r>
          </a:p>
          <a:p>
            <a:pPr algn="l" defTabSz="379729">
              <a:spcBef>
                <a:spcPts val="1500"/>
              </a:spcBef>
              <a:defRPr sz="2340"/>
            </a:pPr>
            <a:r>
              <a:t>Constant returns to scale imply that if all factors of production are multiplied by any non-negative real number, say </a:t>
            </a:r>
            <a:r>
              <a:rPr i="1"/>
              <a:t>μ</a:t>
            </a:r>
            <a:r>
              <a:t>, the scale of production is also multiplied by </a:t>
            </a:r>
            <a:r>
              <a:rPr i="1"/>
              <a:t>μ</a:t>
            </a:r>
            <a:r>
              <a:t>.</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 name="Properties of the Production Function"/>
          <p:cNvSpPr txBox="1"/>
          <p:nvPr>
            <p:ph type="title"/>
          </p:nvPr>
        </p:nvSpPr>
        <p:spPr>
          <a:prstGeom prst="rect">
            <a:avLst/>
          </a:prstGeom>
        </p:spPr>
        <p:txBody>
          <a:bodyPr/>
          <a:lstStyle>
            <a:lvl1pPr defTabSz="549148">
              <a:spcBef>
                <a:spcPts val="1500"/>
              </a:spcBef>
              <a:defRPr sz="6580"/>
            </a:lvl1pPr>
          </a:lstStyle>
          <a:p>
            <a:pPr/>
            <a:r>
              <a:t>Properties of the Production Function</a:t>
            </a:r>
          </a:p>
        </p:txBody>
      </p:sp>
      <p:sp>
        <p:nvSpPr>
          <p:cNvPr id="211" name="In mathematical form, the properties of the production function can be written as,"/>
          <p:cNvSpPr txBox="1"/>
          <p:nvPr>
            <p:ph type="body" sz="quarter" idx="1"/>
          </p:nvPr>
        </p:nvSpPr>
        <p:spPr>
          <a:xfrm>
            <a:off x="508000" y="2605478"/>
            <a:ext cx="11988800" cy="463551"/>
          </a:xfrm>
          <a:prstGeom prst="rect">
            <a:avLst/>
          </a:prstGeom>
        </p:spPr>
        <p:txBody>
          <a:bodyPr/>
          <a:lstStyle>
            <a:lvl1pPr defTabSz="344677">
              <a:spcBef>
                <a:spcPts val="1400"/>
              </a:spcBef>
              <a:defRPr sz="2124"/>
            </a:lvl1pPr>
          </a:lstStyle>
          <a:p>
            <a:pPr/>
            <a:r>
              <a:t>In mathematical form, the properties of the production function can be written as,</a:t>
            </a:r>
          </a:p>
        </p:txBody>
      </p:sp>
      <p:sp>
        <p:nvSpPr>
          <p:cNvPr id="21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13" name="Equation"/>
          <p:cNvSpPr txBox="1"/>
          <p:nvPr/>
        </p:nvSpPr>
        <p:spPr>
          <a:xfrm>
            <a:off x="581758" y="3606147"/>
            <a:ext cx="3000424" cy="596520"/>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sSub>
                    <m:e>
                      <m:r>
                        <a:rPr xmlns:a="http://schemas.openxmlformats.org/drawingml/2006/main" sz="2200" i="1">
                          <a:solidFill>
                            <a:srgbClr val="414040"/>
                          </a:solidFill>
                          <a:latin typeface="Cambria Math" panose="02040503050406030204" pitchFamily="18" charset="0"/>
                        </a:rPr>
                        <m:t>F</m:t>
                      </m:r>
                    </m:e>
                    <m:sub>
                      <m:r>
                        <a:rPr xmlns:a="http://schemas.openxmlformats.org/drawingml/2006/main" sz="2200" i="1">
                          <a:solidFill>
                            <a:srgbClr val="414040"/>
                          </a:solidFill>
                          <a:latin typeface="Cambria Math" panose="02040503050406030204" pitchFamily="18" charset="0"/>
                        </a:rPr>
                        <m:t>k</m:t>
                      </m:r>
                    </m:sub>
                  </m:sSub>
                  <m:r>
                    <a:rPr xmlns:a="http://schemas.openxmlformats.org/drawingml/2006/main" sz="2200" i="1">
                      <a:solidFill>
                        <a:srgbClr val="414040"/>
                      </a:solidFill>
                      <a:latin typeface="Cambria Math" panose="02040503050406030204" pitchFamily="18" charset="0"/>
                    </a:rPr>
                    <m:t>=</m:t>
                  </m:r>
                  <m:f>
                    <m:fPr>
                      <m:ctrlPr>
                        <a:rPr xmlns:a="http://schemas.openxmlformats.org/drawingml/2006/main" sz="2200" i="1">
                          <a:solidFill>
                            <a:srgbClr val="414040"/>
                          </a:solidFill>
                          <a:latin typeface="Cambria Math" panose="02040503050406030204" pitchFamily="18" charset="0"/>
                        </a:rPr>
                      </m:ctrlPr>
                      <m:type m:val="bar"/>
                    </m:fPr>
                    <m:num>
                      <m:r>
                        <m:rPr>
                          <m:sty m:val="p"/>
                        </m:rP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F</m:t>
                      </m:r>
                    </m:num>
                    <m:den>
                      <m:r>
                        <m:rPr>
                          <m:sty m:val="p"/>
                        </m:rP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k</m:t>
                      </m:r>
                    </m:den>
                  </m:f>
                  <m:r>
                    <a:rPr xmlns:a="http://schemas.openxmlformats.org/drawingml/2006/main" sz="2200" i="1">
                      <a:solidFill>
                        <a:srgbClr val="414040"/>
                      </a:solidFill>
                      <a:latin typeface="Cambria Math" panose="02040503050406030204" pitchFamily="18" charset="0"/>
                    </a:rPr>
                    <m:t>&gt;</m:t>
                  </m:r>
                  <m:r>
                    <a:rPr xmlns:a="http://schemas.openxmlformats.org/drawingml/2006/main" sz="2200" i="1">
                      <a:solidFill>
                        <a:srgbClr val="414040"/>
                      </a:solidFill>
                      <a:latin typeface="Cambria Math" panose="02040503050406030204" pitchFamily="18" charset="0"/>
                    </a:rPr>
                    <m:t>0,</m:t>
                  </m:r>
                  <m:sSub>
                    <m:e>
                      <m:r>
                        <a:rPr xmlns:a="http://schemas.openxmlformats.org/drawingml/2006/main" sz="2200" i="1">
                          <a:solidFill>
                            <a:srgbClr val="414040"/>
                          </a:solidFill>
                          <a:latin typeface="Cambria Math" panose="02040503050406030204" pitchFamily="18" charset="0"/>
                        </a:rPr>
                        <m:t>F</m:t>
                      </m:r>
                    </m:e>
                    <m:sub>
                      <m:r>
                        <a:rPr xmlns:a="http://schemas.openxmlformats.org/drawingml/2006/main" sz="2200" i="1">
                          <a:solidFill>
                            <a:srgbClr val="414040"/>
                          </a:solidFill>
                          <a:latin typeface="Cambria Math" panose="02040503050406030204" pitchFamily="18" charset="0"/>
                        </a:rPr>
                        <m:t>l</m:t>
                      </m:r>
                    </m:sub>
                  </m:sSub>
                  <m:r>
                    <a:rPr xmlns:a="http://schemas.openxmlformats.org/drawingml/2006/main" sz="2200" i="1">
                      <a:solidFill>
                        <a:srgbClr val="414040"/>
                      </a:solidFill>
                      <a:latin typeface="Cambria Math" panose="02040503050406030204" pitchFamily="18" charset="0"/>
                    </a:rPr>
                    <m:t>=</m:t>
                  </m:r>
                  <m:f>
                    <m:fPr>
                      <m:ctrlPr>
                        <a:rPr xmlns:a="http://schemas.openxmlformats.org/drawingml/2006/main" sz="2200" i="1">
                          <a:solidFill>
                            <a:srgbClr val="414040"/>
                          </a:solidFill>
                          <a:latin typeface="Cambria Math" panose="02040503050406030204" pitchFamily="18" charset="0"/>
                        </a:rPr>
                      </m:ctrlPr>
                      <m:type m:val="bar"/>
                    </m:fPr>
                    <m:num>
                      <m:r>
                        <m:rPr>
                          <m:sty m:val="p"/>
                        </m:rP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F</m:t>
                      </m:r>
                    </m:num>
                    <m:den>
                      <m:r>
                        <m:rPr>
                          <m:sty m:val="p"/>
                        </m:rP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l</m:t>
                      </m:r>
                    </m:den>
                  </m:f>
                  <m:r>
                    <a:rPr xmlns:a="http://schemas.openxmlformats.org/drawingml/2006/main" sz="2200" i="1">
                      <a:solidFill>
                        <a:srgbClr val="414040"/>
                      </a:solidFill>
                      <a:latin typeface="Cambria Math" panose="02040503050406030204" pitchFamily="18" charset="0"/>
                    </a:rPr>
                    <m:t>&gt;</m:t>
                  </m:r>
                  <m:r>
                    <a:rPr xmlns:a="http://schemas.openxmlformats.org/drawingml/2006/main" sz="2200" i="1">
                      <a:solidFill>
                        <a:srgbClr val="414040"/>
                      </a:solidFill>
                      <a:latin typeface="Cambria Math" panose="02040503050406030204" pitchFamily="18" charset="0"/>
                    </a:rPr>
                    <m:t>0,</m:t>
                  </m:r>
                </m:oMath>
              </m:oMathPara>
            </a14:m>
            <a:endParaRPr sz="2200">
              <a:solidFill>
                <a:srgbClr val="414141"/>
              </a:solidFill>
            </a:endParaRPr>
          </a:p>
        </p:txBody>
      </p:sp>
      <p:sp>
        <p:nvSpPr>
          <p:cNvPr id="214" name="Equation"/>
          <p:cNvSpPr txBox="1"/>
          <p:nvPr/>
        </p:nvSpPr>
        <p:spPr>
          <a:xfrm>
            <a:off x="4226304" y="3496457"/>
            <a:ext cx="3770625" cy="706210"/>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sSub>
                    <m:e>
                      <m:r>
                        <a:rPr xmlns:a="http://schemas.openxmlformats.org/drawingml/2006/main" sz="2400" i="1">
                          <a:solidFill>
                            <a:srgbClr val="414040"/>
                          </a:solidFill>
                          <a:latin typeface="Cambria Math" panose="02040503050406030204" pitchFamily="18" charset="0"/>
                        </a:rPr>
                        <m:t>F</m:t>
                      </m:r>
                    </m:e>
                    <m:sub>
                      <m:r>
                        <a:rPr xmlns:a="http://schemas.openxmlformats.org/drawingml/2006/main" sz="2400" i="1">
                          <a:solidFill>
                            <a:srgbClr val="414040"/>
                          </a:solidFill>
                          <a:latin typeface="Cambria Math" panose="02040503050406030204" pitchFamily="18" charset="0"/>
                        </a:rPr>
                        <m:t>k</m:t>
                      </m:r>
                      <m:r>
                        <a:rPr xmlns:a="http://schemas.openxmlformats.org/drawingml/2006/main" sz="2400" i="1">
                          <a:solidFill>
                            <a:srgbClr val="414040"/>
                          </a:solidFill>
                          <a:latin typeface="Cambria Math" panose="02040503050406030204" pitchFamily="18" charset="0"/>
                        </a:rPr>
                        <m:t>k</m:t>
                      </m:r>
                    </m:sub>
                  </m:sSub>
                  <m:r>
                    <a:rPr xmlns:a="http://schemas.openxmlformats.org/drawingml/2006/main" sz="2400" i="1">
                      <a:solidFill>
                        <a:srgbClr val="414040"/>
                      </a:solidFill>
                      <a:latin typeface="Cambria Math" panose="02040503050406030204" pitchFamily="18" charset="0"/>
                    </a:rPr>
                    <m:t>=</m:t>
                  </m:r>
                  <m:f>
                    <m:fPr>
                      <m:ctrlPr>
                        <a:rPr xmlns:a="http://schemas.openxmlformats.org/drawingml/2006/main" sz="2400" i="1">
                          <a:solidFill>
                            <a:srgbClr val="414040"/>
                          </a:solidFill>
                          <a:latin typeface="Cambria Math" panose="02040503050406030204" pitchFamily="18" charset="0"/>
                        </a:rPr>
                      </m:ctrlPr>
                      <m:type m:val="bar"/>
                    </m:fPr>
                    <m:num>
                      <m:sSup>
                        <m:e>
                          <m:r>
                            <m:rPr>
                              <m:sty m:val="p"/>
                            </m:rPr>
                            <a:rPr xmlns:a="http://schemas.openxmlformats.org/drawingml/2006/main" sz="2400" i="1">
                              <a:solidFill>
                                <a:srgbClr val="414040"/>
                              </a:solidFill>
                              <a:latin typeface="Cambria Math" panose="02040503050406030204" pitchFamily="18" charset="0"/>
                            </a:rPr>
                            <m:t>∂</m:t>
                          </m:r>
                        </m:e>
                        <m:sup>
                          <m:r>
                            <a:rPr xmlns:a="http://schemas.openxmlformats.org/drawingml/2006/main" sz="2400" i="1">
                              <a:solidFill>
                                <a:srgbClr val="414040"/>
                              </a:solidFill>
                              <a:latin typeface="Cambria Math" panose="02040503050406030204" pitchFamily="18" charset="0"/>
                            </a:rPr>
                            <m:t>2</m:t>
                          </m:r>
                        </m:sup>
                      </m:sSup>
                      <m:r>
                        <a:rPr xmlns:a="http://schemas.openxmlformats.org/drawingml/2006/main" sz="2400" i="1">
                          <a:solidFill>
                            <a:srgbClr val="414040"/>
                          </a:solidFill>
                          <a:latin typeface="Cambria Math" panose="02040503050406030204" pitchFamily="18" charset="0"/>
                        </a:rPr>
                        <m:t>F</m:t>
                      </m:r>
                    </m:num>
                    <m:den>
                      <m:r>
                        <m:rPr>
                          <m:sty m:val="p"/>
                        </m:rPr>
                        <a:rPr xmlns:a="http://schemas.openxmlformats.org/drawingml/2006/main" sz="2400" i="1">
                          <a:solidFill>
                            <a:srgbClr val="414040"/>
                          </a:solidFill>
                          <a:latin typeface="Cambria Math" panose="02040503050406030204" pitchFamily="18" charset="0"/>
                        </a:rPr>
                        <m:t>∂</m:t>
                      </m:r>
                      <m:sSup>
                        <m:e>
                          <m:r>
                            <a:rPr xmlns:a="http://schemas.openxmlformats.org/drawingml/2006/main" sz="2400" i="1">
                              <a:solidFill>
                                <a:srgbClr val="414040"/>
                              </a:solidFill>
                              <a:latin typeface="Cambria Math" panose="02040503050406030204" pitchFamily="18" charset="0"/>
                            </a:rPr>
                            <m:t>k</m:t>
                          </m:r>
                        </m:e>
                        <m:sup>
                          <m:r>
                            <a:rPr xmlns:a="http://schemas.openxmlformats.org/drawingml/2006/main" sz="2400" i="1">
                              <a:solidFill>
                                <a:srgbClr val="414040"/>
                              </a:solidFill>
                              <a:latin typeface="Cambria Math" panose="02040503050406030204" pitchFamily="18" charset="0"/>
                            </a:rPr>
                            <m:t>2</m:t>
                          </m:r>
                        </m:sup>
                      </m:sSup>
                    </m:den>
                  </m:f>
                  <m:r>
                    <a:rPr xmlns:a="http://schemas.openxmlformats.org/drawingml/2006/main" sz="2400" i="1">
                      <a:solidFill>
                        <a:srgbClr val="414040"/>
                      </a:solidFill>
                      <a:latin typeface="Cambria Math" panose="02040503050406030204" pitchFamily="18" charset="0"/>
                    </a:rPr>
                    <m:t>&lt;</m:t>
                  </m:r>
                  <m:r>
                    <a:rPr xmlns:a="http://schemas.openxmlformats.org/drawingml/2006/main" sz="2400" i="1">
                      <a:solidFill>
                        <a:srgbClr val="414040"/>
                      </a:solidFill>
                      <a:latin typeface="Cambria Math" panose="02040503050406030204" pitchFamily="18" charset="0"/>
                    </a:rPr>
                    <m:t>0,</m:t>
                  </m:r>
                  <m:sSub>
                    <m:e>
                      <m:r>
                        <a:rPr xmlns:a="http://schemas.openxmlformats.org/drawingml/2006/main" sz="2400" i="1">
                          <a:solidFill>
                            <a:srgbClr val="414040"/>
                          </a:solidFill>
                          <a:latin typeface="Cambria Math" panose="02040503050406030204" pitchFamily="18" charset="0"/>
                        </a:rPr>
                        <m:t>F</m:t>
                      </m:r>
                    </m:e>
                    <m:sub>
                      <m:r>
                        <a:rPr xmlns:a="http://schemas.openxmlformats.org/drawingml/2006/main" sz="2400" i="1">
                          <a:solidFill>
                            <a:srgbClr val="414040"/>
                          </a:solidFill>
                          <a:latin typeface="Cambria Math" panose="02040503050406030204" pitchFamily="18" charset="0"/>
                        </a:rPr>
                        <m:t>k</m:t>
                      </m:r>
                      <m:r>
                        <a:rPr xmlns:a="http://schemas.openxmlformats.org/drawingml/2006/main" sz="2400" i="1">
                          <a:solidFill>
                            <a:srgbClr val="414040"/>
                          </a:solidFill>
                          <a:latin typeface="Cambria Math" panose="02040503050406030204" pitchFamily="18" charset="0"/>
                        </a:rPr>
                        <m:t>l</m:t>
                      </m:r>
                    </m:sub>
                  </m:sSub>
                  <m:r>
                    <a:rPr xmlns:a="http://schemas.openxmlformats.org/drawingml/2006/main" sz="2400" i="1">
                      <a:solidFill>
                        <a:srgbClr val="414040"/>
                      </a:solidFill>
                      <a:latin typeface="Cambria Math" panose="02040503050406030204" pitchFamily="18" charset="0"/>
                    </a:rPr>
                    <m:t>=</m:t>
                  </m:r>
                  <m:f>
                    <m:fPr>
                      <m:ctrlPr>
                        <a:rPr xmlns:a="http://schemas.openxmlformats.org/drawingml/2006/main" sz="2400" i="1">
                          <a:solidFill>
                            <a:srgbClr val="414040"/>
                          </a:solidFill>
                          <a:latin typeface="Cambria Math" panose="02040503050406030204" pitchFamily="18" charset="0"/>
                        </a:rPr>
                      </m:ctrlPr>
                      <m:type m:val="bar"/>
                    </m:fPr>
                    <m:num>
                      <m:sSup>
                        <m:e>
                          <m:r>
                            <m:rPr>
                              <m:sty m:val="p"/>
                            </m:rPr>
                            <a:rPr xmlns:a="http://schemas.openxmlformats.org/drawingml/2006/main" sz="2400" i="1">
                              <a:solidFill>
                                <a:srgbClr val="414040"/>
                              </a:solidFill>
                              <a:latin typeface="Cambria Math" panose="02040503050406030204" pitchFamily="18" charset="0"/>
                            </a:rPr>
                            <m:t>∂</m:t>
                          </m:r>
                        </m:e>
                        <m:sup>
                          <m:r>
                            <a:rPr xmlns:a="http://schemas.openxmlformats.org/drawingml/2006/main" sz="2400" i="1">
                              <a:solidFill>
                                <a:srgbClr val="414040"/>
                              </a:solidFill>
                              <a:latin typeface="Cambria Math" panose="02040503050406030204" pitchFamily="18" charset="0"/>
                            </a:rPr>
                            <m:t>2</m:t>
                          </m:r>
                        </m:sup>
                      </m:sSup>
                      <m:r>
                        <a:rPr xmlns:a="http://schemas.openxmlformats.org/drawingml/2006/main" sz="2400" i="1">
                          <a:solidFill>
                            <a:srgbClr val="414040"/>
                          </a:solidFill>
                          <a:latin typeface="Cambria Math" panose="02040503050406030204" pitchFamily="18" charset="0"/>
                        </a:rPr>
                        <m:t>F</m:t>
                      </m:r>
                    </m:num>
                    <m:den>
                      <m:r>
                        <m:rPr>
                          <m:sty m:val="p"/>
                        </m:rP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k</m:t>
                      </m:r>
                      <m:r>
                        <m:rPr>
                          <m:sty m:val="p"/>
                        </m:rP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l</m:t>
                      </m:r>
                    </m:den>
                  </m:f>
                  <m:r>
                    <a:rPr xmlns:a="http://schemas.openxmlformats.org/drawingml/2006/main" sz="2400" i="1">
                      <a:solidFill>
                        <a:srgbClr val="414040"/>
                      </a:solidFill>
                      <a:latin typeface="Cambria Math" panose="02040503050406030204" pitchFamily="18" charset="0"/>
                    </a:rPr>
                    <m:t>&gt;</m:t>
                  </m:r>
                  <m:r>
                    <a:rPr xmlns:a="http://schemas.openxmlformats.org/drawingml/2006/main" sz="2400" i="1">
                      <a:solidFill>
                        <a:srgbClr val="414040"/>
                      </a:solidFill>
                      <a:latin typeface="Cambria Math" panose="02040503050406030204" pitchFamily="18" charset="0"/>
                    </a:rPr>
                    <m:t>0,</m:t>
                  </m:r>
                </m:oMath>
              </m:oMathPara>
            </a14:m>
            <a:endParaRPr sz="2400">
              <a:solidFill>
                <a:srgbClr val="414141"/>
              </a:solidFill>
            </a:endParaRPr>
          </a:p>
        </p:txBody>
      </p:sp>
      <p:sp>
        <p:nvSpPr>
          <p:cNvPr id="215" name="Equation"/>
          <p:cNvSpPr txBox="1"/>
          <p:nvPr/>
        </p:nvSpPr>
        <p:spPr>
          <a:xfrm>
            <a:off x="8638632" y="3496457"/>
            <a:ext cx="3622097" cy="706210"/>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sSub>
                    <m:e>
                      <m:r>
                        <a:rPr xmlns:a="http://schemas.openxmlformats.org/drawingml/2006/main" sz="2400" i="1">
                          <a:solidFill>
                            <a:srgbClr val="414040"/>
                          </a:solidFill>
                          <a:latin typeface="Cambria Math" panose="02040503050406030204" pitchFamily="18" charset="0"/>
                        </a:rPr>
                        <m:t>F</m:t>
                      </m:r>
                    </m:e>
                    <m:sub>
                      <m:r>
                        <a:rPr xmlns:a="http://schemas.openxmlformats.org/drawingml/2006/main" sz="2400" i="1">
                          <a:solidFill>
                            <a:srgbClr val="414040"/>
                          </a:solidFill>
                          <a:latin typeface="Cambria Math" panose="02040503050406030204" pitchFamily="18" charset="0"/>
                        </a:rPr>
                        <m:t>l</m:t>
                      </m:r>
                      <m:r>
                        <a:rPr xmlns:a="http://schemas.openxmlformats.org/drawingml/2006/main" sz="2400" i="1">
                          <a:solidFill>
                            <a:srgbClr val="414040"/>
                          </a:solidFill>
                          <a:latin typeface="Cambria Math" panose="02040503050406030204" pitchFamily="18" charset="0"/>
                        </a:rPr>
                        <m:t>l</m:t>
                      </m:r>
                    </m:sub>
                  </m:sSub>
                  <m:r>
                    <a:rPr xmlns:a="http://schemas.openxmlformats.org/drawingml/2006/main" sz="2400" i="1">
                      <a:solidFill>
                        <a:srgbClr val="414040"/>
                      </a:solidFill>
                      <a:latin typeface="Cambria Math" panose="02040503050406030204" pitchFamily="18" charset="0"/>
                    </a:rPr>
                    <m:t>=</m:t>
                  </m:r>
                  <m:f>
                    <m:fPr>
                      <m:ctrlPr>
                        <a:rPr xmlns:a="http://schemas.openxmlformats.org/drawingml/2006/main" sz="2400" i="1">
                          <a:solidFill>
                            <a:srgbClr val="414040"/>
                          </a:solidFill>
                          <a:latin typeface="Cambria Math" panose="02040503050406030204" pitchFamily="18" charset="0"/>
                        </a:rPr>
                      </m:ctrlPr>
                      <m:type m:val="bar"/>
                    </m:fPr>
                    <m:num>
                      <m:sSup>
                        <m:e>
                          <m:r>
                            <m:rPr>
                              <m:sty m:val="p"/>
                            </m:rPr>
                            <a:rPr xmlns:a="http://schemas.openxmlformats.org/drawingml/2006/main" sz="2400" i="1">
                              <a:solidFill>
                                <a:srgbClr val="414040"/>
                              </a:solidFill>
                              <a:latin typeface="Cambria Math" panose="02040503050406030204" pitchFamily="18" charset="0"/>
                            </a:rPr>
                            <m:t>∂</m:t>
                          </m:r>
                        </m:e>
                        <m:sup>
                          <m:r>
                            <a:rPr xmlns:a="http://schemas.openxmlformats.org/drawingml/2006/main" sz="2400" i="1">
                              <a:solidFill>
                                <a:srgbClr val="414040"/>
                              </a:solidFill>
                              <a:latin typeface="Cambria Math" panose="02040503050406030204" pitchFamily="18" charset="0"/>
                            </a:rPr>
                            <m:t>2</m:t>
                          </m:r>
                        </m:sup>
                      </m:sSup>
                      <m:r>
                        <a:rPr xmlns:a="http://schemas.openxmlformats.org/drawingml/2006/main" sz="2400" i="1">
                          <a:solidFill>
                            <a:srgbClr val="414040"/>
                          </a:solidFill>
                          <a:latin typeface="Cambria Math" panose="02040503050406030204" pitchFamily="18" charset="0"/>
                        </a:rPr>
                        <m:t>F</m:t>
                      </m:r>
                    </m:num>
                    <m:den>
                      <m:r>
                        <m:rPr>
                          <m:sty m:val="p"/>
                        </m:rPr>
                        <a:rPr xmlns:a="http://schemas.openxmlformats.org/drawingml/2006/main" sz="2400" i="1">
                          <a:solidFill>
                            <a:srgbClr val="414040"/>
                          </a:solidFill>
                          <a:latin typeface="Cambria Math" panose="02040503050406030204" pitchFamily="18" charset="0"/>
                        </a:rPr>
                        <m:t>∂</m:t>
                      </m:r>
                      <m:sSup>
                        <m:e>
                          <m:r>
                            <a:rPr xmlns:a="http://schemas.openxmlformats.org/drawingml/2006/main" sz="2400" i="1">
                              <a:solidFill>
                                <a:srgbClr val="414040"/>
                              </a:solidFill>
                              <a:latin typeface="Cambria Math" panose="02040503050406030204" pitchFamily="18" charset="0"/>
                            </a:rPr>
                            <m:t>l</m:t>
                          </m:r>
                        </m:e>
                        <m:sup>
                          <m:r>
                            <a:rPr xmlns:a="http://schemas.openxmlformats.org/drawingml/2006/main" sz="2400" i="1">
                              <a:solidFill>
                                <a:srgbClr val="414040"/>
                              </a:solidFill>
                              <a:latin typeface="Cambria Math" panose="02040503050406030204" pitchFamily="18" charset="0"/>
                            </a:rPr>
                            <m:t>2</m:t>
                          </m:r>
                        </m:sup>
                      </m:sSup>
                    </m:den>
                  </m:f>
                  <m:r>
                    <a:rPr xmlns:a="http://schemas.openxmlformats.org/drawingml/2006/main" sz="2400" i="1">
                      <a:solidFill>
                        <a:srgbClr val="414040"/>
                      </a:solidFill>
                      <a:latin typeface="Cambria Math" panose="02040503050406030204" pitchFamily="18" charset="0"/>
                    </a:rPr>
                    <m:t>&lt;</m:t>
                  </m:r>
                  <m:r>
                    <a:rPr xmlns:a="http://schemas.openxmlformats.org/drawingml/2006/main" sz="2400" i="1">
                      <a:solidFill>
                        <a:srgbClr val="414040"/>
                      </a:solidFill>
                      <a:latin typeface="Cambria Math" panose="02040503050406030204" pitchFamily="18" charset="0"/>
                    </a:rPr>
                    <m:t>0,</m:t>
                  </m:r>
                  <m:sSub>
                    <m:e>
                      <m:r>
                        <a:rPr xmlns:a="http://schemas.openxmlformats.org/drawingml/2006/main" sz="2400" i="1">
                          <a:solidFill>
                            <a:srgbClr val="414040"/>
                          </a:solidFill>
                          <a:latin typeface="Cambria Math" panose="02040503050406030204" pitchFamily="18" charset="0"/>
                        </a:rPr>
                        <m:t>F</m:t>
                      </m:r>
                    </m:e>
                    <m:sub>
                      <m:r>
                        <a:rPr xmlns:a="http://schemas.openxmlformats.org/drawingml/2006/main" sz="2400" i="1">
                          <a:solidFill>
                            <a:srgbClr val="414040"/>
                          </a:solidFill>
                          <a:latin typeface="Cambria Math" panose="02040503050406030204" pitchFamily="18" charset="0"/>
                        </a:rPr>
                        <m:t>l</m:t>
                      </m:r>
                      <m:r>
                        <a:rPr xmlns:a="http://schemas.openxmlformats.org/drawingml/2006/main" sz="2400" i="1">
                          <a:solidFill>
                            <a:srgbClr val="414040"/>
                          </a:solidFill>
                          <a:latin typeface="Cambria Math" panose="02040503050406030204" pitchFamily="18" charset="0"/>
                        </a:rPr>
                        <m:t>k</m:t>
                      </m:r>
                    </m:sub>
                  </m:sSub>
                  <m:r>
                    <a:rPr xmlns:a="http://schemas.openxmlformats.org/drawingml/2006/main" sz="2400" i="1">
                      <a:solidFill>
                        <a:srgbClr val="414040"/>
                      </a:solidFill>
                      <a:latin typeface="Cambria Math" panose="02040503050406030204" pitchFamily="18" charset="0"/>
                    </a:rPr>
                    <m:t>=</m:t>
                  </m:r>
                  <m:f>
                    <m:fPr>
                      <m:ctrlPr>
                        <a:rPr xmlns:a="http://schemas.openxmlformats.org/drawingml/2006/main" sz="2400" i="1">
                          <a:solidFill>
                            <a:srgbClr val="414040"/>
                          </a:solidFill>
                          <a:latin typeface="Cambria Math" panose="02040503050406030204" pitchFamily="18" charset="0"/>
                        </a:rPr>
                      </m:ctrlPr>
                      <m:type m:val="bar"/>
                    </m:fPr>
                    <m:num>
                      <m:sSup>
                        <m:e>
                          <m:r>
                            <m:rPr>
                              <m:sty m:val="p"/>
                            </m:rPr>
                            <a:rPr xmlns:a="http://schemas.openxmlformats.org/drawingml/2006/main" sz="2400" i="1">
                              <a:solidFill>
                                <a:srgbClr val="414040"/>
                              </a:solidFill>
                              <a:latin typeface="Cambria Math" panose="02040503050406030204" pitchFamily="18" charset="0"/>
                            </a:rPr>
                            <m:t>∂</m:t>
                          </m:r>
                        </m:e>
                        <m:sup>
                          <m:r>
                            <a:rPr xmlns:a="http://schemas.openxmlformats.org/drawingml/2006/main" sz="2400" i="1">
                              <a:solidFill>
                                <a:srgbClr val="414040"/>
                              </a:solidFill>
                              <a:latin typeface="Cambria Math" panose="02040503050406030204" pitchFamily="18" charset="0"/>
                            </a:rPr>
                            <m:t>2</m:t>
                          </m:r>
                        </m:sup>
                      </m:sSup>
                      <m:r>
                        <a:rPr xmlns:a="http://schemas.openxmlformats.org/drawingml/2006/main" sz="2400" i="1">
                          <a:solidFill>
                            <a:srgbClr val="414040"/>
                          </a:solidFill>
                          <a:latin typeface="Cambria Math" panose="02040503050406030204" pitchFamily="18" charset="0"/>
                        </a:rPr>
                        <m:t>F</m:t>
                      </m:r>
                    </m:num>
                    <m:den>
                      <m:r>
                        <m:rPr>
                          <m:sty m:val="p"/>
                        </m:rP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l</m:t>
                      </m:r>
                      <m:r>
                        <m:rPr>
                          <m:sty m:val="p"/>
                        </m:rP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k</m:t>
                      </m:r>
                    </m:den>
                  </m:f>
                  <m:r>
                    <a:rPr xmlns:a="http://schemas.openxmlformats.org/drawingml/2006/main" sz="2400" i="1">
                      <a:solidFill>
                        <a:srgbClr val="414040"/>
                      </a:solidFill>
                      <a:latin typeface="Cambria Math" panose="02040503050406030204" pitchFamily="18" charset="0"/>
                    </a:rPr>
                    <m:t>&gt;</m:t>
                  </m:r>
                  <m:r>
                    <a:rPr xmlns:a="http://schemas.openxmlformats.org/drawingml/2006/main" sz="2400" i="1">
                      <a:solidFill>
                        <a:srgbClr val="414040"/>
                      </a:solidFill>
                      <a:latin typeface="Cambria Math" panose="02040503050406030204" pitchFamily="18" charset="0"/>
                    </a:rPr>
                    <m:t>0</m:t>
                  </m:r>
                </m:oMath>
              </m:oMathPara>
            </a14:m>
            <a:endParaRPr sz="2400">
              <a:solidFill>
                <a:srgbClr val="414141"/>
              </a:solidFill>
            </a:endParaRPr>
          </a:p>
        </p:txBody>
      </p:sp>
      <p:sp>
        <p:nvSpPr>
          <p:cNvPr id="216" name="Equation"/>
          <p:cNvSpPr txBox="1"/>
          <p:nvPr/>
        </p:nvSpPr>
        <p:spPr>
          <a:xfrm>
            <a:off x="5520429" y="4741164"/>
            <a:ext cx="1963942" cy="271273"/>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a:rPr xmlns:a="http://schemas.openxmlformats.org/drawingml/2006/main" sz="2400" i="1">
                      <a:solidFill>
                        <a:srgbClr val="414040"/>
                      </a:solidFill>
                      <a:latin typeface="Cambria Math" panose="02040503050406030204" pitchFamily="18" charset="0"/>
                    </a:rPr>
                    <m:t>μ</m:t>
                  </m:r>
                  <m:r>
                    <a:rPr xmlns:a="http://schemas.openxmlformats.org/drawingml/2006/main" sz="2400" i="1">
                      <a:solidFill>
                        <a:srgbClr val="414040"/>
                      </a:solidFill>
                      <a:latin typeface="Cambria Math" panose="02040503050406030204" pitchFamily="18" charset="0"/>
                    </a:rPr>
                    <m:t>y</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A</m:t>
                  </m:r>
                  <m:r>
                    <a:rPr xmlns:a="http://schemas.openxmlformats.org/drawingml/2006/main" sz="2400" i="1">
                      <a:solidFill>
                        <a:srgbClr val="414040"/>
                      </a:solidFill>
                      <a:latin typeface="Cambria Math" panose="02040503050406030204" pitchFamily="18" charset="0"/>
                    </a:rPr>
                    <m:t>F</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μ</m:t>
                  </m:r>
                  <m:r>
                    <a:rPr xmlns:a="http://schemas.openxmlformats.org/drawingml/2006/main" sz="2400" i="1">
                      <a:solidFill>
                        <a:srgbClr val="414040"/>
                      </a:solidFill>
                      <a:latin typeface="Cambria Math" panose="02040503050406030204" pitchFamily="18" charset="0"/>
                    </a:rPr>
                    <m:t>k</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μ</m:t>
                  </m:r>
                  <m:r>
                    <a:rPr xmlns:a="http://schemas.openxmlformats.org/drawingml/2006/main" sz="2400" i="1">
                      <a:solidFill>
                        <a:srgbClr val="414040"/>
                      </a:solidFill>
                      <a:latin typeface="Cambria Math" panose="02040503050406030204" pitchFamily="18" charset="0"/>
                    </a:rPr>
                    <m:t>l</m:t>
                  </m:r>
                  <m:r>
                    <a:rPr xmlns:a="http://schemas.openxmlformats.org/drawingml/2006/main" sz="2400" i="1">
                      <a:solidFill>
                        <a:srgbClr val="414040"/>
                      </a:solidFill>
                      <a:latin typeface="Cambria Math" panose="02040503050406030204" pitchFamily="18" charset="0"/>
                    </a:rPr>
                    <m:t>)</m:t>
                  </m:r>
                </m:oMath>
              </m:oMathPara>
            </a14:m>
            <a:endParaRPr sz="2400">
              <a:solidFill>
                <a:srgbClr val="414141"/>
              </a:solidFill>
            </a:endParaRPr>
          </a:p>
        </p:txBody>
      </p:sp>
      <p:sp>
        <p:nvSpPr>
          <p:cNvPr id="217" name="Because of the assumption of constant returns to scale, we can multiply all factors by 1/l, and the production function can be written in per worker terms, as,"/>
          <p:cNvSpPr txBox="1"/>
          <p:nvPr/>
        </p:nvSpPr>
        <p:spPr>
          <a:xfrm>
            <a:off x="596900" y="5172942"/>
            <a:ext cx="11988800" cy="8168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lgn="l" defTabSz="344677">
              <a:spcBef>
                <a:spcPts val="1400"/>
              </a:spcBef>
              <a:defRPr sz="2124"/>
            </a:pPr>
            <a:r>
              <a:t>Because of the assumption of constant returns to scale, we can multiply all factors by 1/</a:t>
            </a:r>
            <a:r>
              <a:rPr i="1"/>
              <a:t>l</a:t>
            </a:r>
            <a:r>
              <a:t>, and the production function can be written in per worker terms, as,</a:t>
            </a:r>
          </a:p>
        </p:txBody>
      </p:sp>
      <p:sp>
        <p:nvSpPr>
          <p:cNvPr id="218" name="Equation"/>
          <p:cNvSpPr txBox="1"/>
          <p:nvPr/>
        </p:nvSpPr>
        <p:spPr>
          <a:xfrm>
            <a:off x="2998275" y="6713384"/>
            <a:ext cx="2512450" cy="347400"/>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limUpp>
                    <m:e>
                      <m:r>
                        <a:rPr xmlns:a="http://schemas.openxmlformats.org/drawingml/2006/main" sz="2400" i="1">
                          <a:solidFill>
                            <a:srgbClr val="414040"/>
                          </a:solidFill>
                          <a:latin typeface="Cambria Math" panose="02040503050406030204" pitchFamily="18" charset="0"/>
                        </a:rPr>
                        <m:t>y</m:t>
                      </m:r>
                    </m:e>
                    <m:lim>
                      <m:r>
                        <a:rPr xmlns:a="http://schemas.openxmlformats.org/drawingml/2006/main" sz="2400" i="1">
                          <a:solidFill>
                            <a:srgbClr val="414040"/>
                          </a:solidFill>
                          <a:latin typeface="Cambria Math" panose="02040503050406030204" pitchFamily="18" charset="0"/>
                        </a:rPr>
                        <m:t>̂</m:t>
                      </m:r>
                    </m:lim>
                  </m:limUpp>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A</m:t>
                  </m:r>
                  <m:r>
                    <a:rPr xmlns:a="http://schemas.openxmlformats.org/drawingml/2006/main" sz="2400" i="1">
                      <a:solidFill>
                        <a:srgbClr val="414040"/>
                      </a:solidFill>
                      <a:latin typeface="Cambria Math" panose="02040503050406030204" pitchFamily="18" charset="0"/>
                    </a:rPr>
                    <m:t>F</m:t>
                  </m:r>
                  <m:r>
                    <a:rPr xmlns:a="http://schemas.openxmlformats.org/drawingml/2006/main" sz="2400" i="1">
                      <a:solidFill>
                        <a:srgbClr val="414040"/>
                      </a:solidFill>
                      <a:latin typeface="Cambria Math" panose="02040503050406030204" pitchFamily="18" charset="0"/>
                    </a:rPr>
                    <m:t>(</m:t>
                  </m:r>
                  <m:limUpp>
                    <m:e>
                      <m:r>
                        <a:rPr xmlns:a="http://schemas.openxmlformats.org/drawingml/2006/main" sz="2400" i="1">
                          <a:solidFill>
                            <a:srgbClr val="414040"/>
                          </a:solidFill>
                          <a:latin typeface="Cambria Math" panose="02040503050406030204" pitchFamily="18" charset="0"/>
                        </a:rPr>
                        <m:t>k</m:t>
                      </m:r>
                    </m:e>
                    <m:lim>
                      <m:r>
                        <a:rPr xmlns:a="http://schemas.openxmlformats.org/drawingml/2006/main" sz="2400" i="1">
                          <a:solidFill>
                            <a:srgbClr val="414040"/>
                          </a:solidFill>
                          <a:latin typeface="Cambria Math" panose="02040503050406030204" pitchFamily="18" charset="0"/>
                        </a:rPr>
                        <m:t>̂</m:t>
                      </m:r>
                    </m:lim>
                  </m:limUpp>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A</m:t>
                  </m:r>
                  <m:r>
                    <a:rPr xmlns:a="http://schemas.openxmlformats.org/drawingml/2006/main" sz="2400" i="1">
                      <a:solidFill>
                        <a:srgbClr val="414040"/>
                      </a:solidFill>
                      <a:latin typeface="Cambria Math" panose="02040503050406030204" pitchFamily="18" charset="0"/>
                    </a:rPr>
                    <m:t>f</m:t>
                  </m:r>
                  <m:r>
                    <a:rPr xmlns:a="http://schemas.openxmlformats.org/drawingml/2006/main" sz="2400" i="1">
                      <a:solidFill>
                        <a:srgbClr val="414040"/>
                      </a:solidFill>
                      <a:latin typeface="Cambria Math" panose="02040503050406030204" pitchFamily="18" charset="0"/>
                    </a:rPr>
                    <m:t>(</m:t>
                  </m:r>
                  <m:limUpp>
                    <m:e>
                      <m:r>
                        <a:rPr xmlns:a="http://schemas.openxmlformats.org/drawingml/2006/main" sz="2400" i="1">
                          <a:solidFill>
                            <a:srgbClr val="414040"/>
                          </a:solidFill>
                          <a:latin typeface="Cambria Math" panose="02040503050406030204" pitchFamily="18" charset="0"/>
                        </a:rPr>
                        <m:t>k</m:t>
                      </m:r>
                    </m:e>
                    <m:lim>
                      <m:r>
                        <a:rPr xmlns:a="http://schemas.openxmlformats.org/drawingml/2006/main" sz="2400" i="1">
                          <a:solidFill>
                            <a:srgbClr val="414040"/>
                          </a:solidFill>
                          <a:latin typeface="Cambria Math" panose="02040503050406030204" pitchFamily="18" charset="0"/>
                        </a:rPr>
                        <m:t>̂</m:t>
                      </m:r>
                    </m:lim>
                  </m:limUpp>
                  <m:r>
                    <a:rPr xmlns:a="http://schemas.openxmlformats.org/drawingml/2006/main" sz="2400" i="1">
                      <a:solidFill>
                        <a:srgbClr val="414040"/>
                      </a:solidFill>
                      <a:latin typeface="Cambria Math" panose="02040503050406030204" pitchFamily="18" charset="0"/>
                    </a:rPr>
                    <m:t>)</m:t>
                  </m:r>
                </m:oMath>
              </m:oMathPara>
            </a14:m>
            <a:endParaRPr sz="2400">
              <a:solidFill>
                <a:srgbClr val="414141"/>
              </a:solidFill>
            </a:endParaRPr>
          </a:p>
        </p:txBody>
      </p:sp>
      <p:sp>
        <p:nvSpPr>
          <p:cNvPr id="219" name="where,"/>
          <p:cNvSpPr txBox="1"/>
          <p:nvPr/>
        </p:nvSpPr>
        <p:spPr>
          <a:xfrm>
            <a:off x="575408" y="7533573"/>
            <a:ext cx="1174503" cy="419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l" defTabSz="321310">
              <a:spcBef>
                <a:spcPts val="1300"/>
              </a:spcBef>
              <a:defRPr sz="1980"/>
            </a:lvl1pPr>
          </a:lstStyle>
          <a:p>
            <a:pPr>
              <a:defRPr b="1"/>
            </a:pPr>
            <a:r>
              <a:rPr b="0"/>
              <a:t>where,</a:t>
            </a:r>
          </a:p>
        </p:txBody>
      </p:sp>
      <p:sp>
        <p:nvSpPr>
          <p:cNvPr id="220" name="Equation"/>
          <p:cNvSpPr txBox="1"/>
          <p:nvPr/>
        </p:nvSpPr>
        <p:spPr>
          <a:xfrm>
            <a:off x="7028410" y="6524775"/>
            <a:ext cx="4740991" cy="724619"/>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a:rPr xmlns:a="http://schemas.openxmlformats.org/drawingml/2006/main" sz="2300" i="1">
                      <a:solidFill>
                        <a:srgbClr val="414040"/>
                      </a:solidFill>
                      <a:latin typeface="Cambria Math" panose="02040503050406030204" pitchFamily="18" charset="0"/>
                    </a:rPr>
                    <m:t>f</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0</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0,</m:t>
                  </m:r>
                  <m:sSup>
                    <m:e>
                      <m:r>
                        <a:rPr xmlns:a="http://schemas.openxmlformats.org/drawingml/2006/main" sz="2300" i="1">
                          <a:solidFill>
                            <a:srgbClr val="414040"/>
                          </a:solidFill>
                          <a:latin typeface="Cambria Math" panose="02040503050406030204" pitchFamily="18" charset="0"/>
                        </a:rPr>
                        <m:t>f</m:t>
                      </m:r>
                    </m:e>
                    <m:sup>
                      <m:r>
                        <a:rPr xmlns:a="http://schemas.openxmlformats.org/drawingml/2006/main" sz="2300" i="1">
                          <a:solidFill>
                            <a:srgbClr val="414040"/>
                          </a:solidFill>
                          <a:latin typeface="Cambria Math" panose="02040503050406030204" pitchFamily="18" charset="0"/>
                        </a:rPr>
                        <m:t>′</m:t>
                      </m:r>
                    </m:sup>
                  </m:sSup>
                  <m:r>
                    <a:rPr xmlns:a="http://schemas.openxmlformats.org/drawingml/2006/main" sz="2300" i="1">
                      <a:solidFill>
                        <a:srgbClr val="414040"/>
                      </a:solidFill>
                      <a:latin typeface="Cambria Math" panose="02040503050406030204" pitchFamily="18" charset="0"/>
                    </a:rPr>
                    <m:t>(</m:t>
                  </m:r>
                  <m:limUpp>
                    <m:e>
                      <m:r>
                        <a:rPr xmlns:a="http://schemas.openxmlformats.org/drawingml/2006/main" sz="2300" i="1">
                          <a:solidFill>
                            <a:srgbClr val="414040"/>
                          </a:solidFill>
                          <a:latin typeface="Cambria Math" panose="02040503050406030204" pitchFamily="18" charset="0"/>
                        </a:rPr>
                        <m:t>k</m:t>
                      </m:r>
                    </m:e>
                    <m:lim>
                      <m:r>
                        <a:rPr xmlns:a="http://schemas.openxmlformats.org/drawingml/2006/main" sz="2300" i="1">
                          <a:solidFill>
                            <a:srgbClr val="414040"/>
                          </a:solidFill>
                          <a:latin typeface="Cambria Math" panose="02040503050406030204" pitchFamily="18" charset="0"/>
                        </a:rPr>
                        <m:t>̂</m:t>
                      </m:r>
                    </m:lim>
                  </m:limUpp>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m:t>
                  </m:r>
                  <m:f>
                    <m:fPr>
                      <m:ctrlPr>
                        <a:rPr xmlns:a="http://schemas.openxmlformats.org/drawingml/2006/main" sz="2300" i="1">
                          <a:solidFill>
                            <a:srgbClr val="414040"/>
                          </a:solidFill>
                          <a:latin typeface="Cambria Math" panose="02040503050406030204" pitchFamily="18" charset="0"/>
                        </a:rPr>
                      </m:ctrlPr>
                      <m:type m:val="bar"/>
                    </m:fPr>
                    <m:num>
                      <m:r>
                        <m:rPr>
                          <m:sty m:val="p"/>
                        </m:rP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f</m:t>
                      </m:r>
                    </m:num>
                    <m:den>
                      <m:r>
                        <m:rPr>
                          <m:sty m:val="p"/>
                        </m:rPr>
                        <a:rPr xmlns:a="http://schemas.openxmlformats.org/drawingml/2006/main" sz="2300" i="1">
                          <a:solidFill>
                            <a:srgbClr val="414040"/>
                          </a:solidFill>
                          <a:latin typeface="Cambria Math" panose="02040503050406030204" pitchFamily="18" charset="0"/>
                        </a:rPr>
                        <m:t>∂</m:t>
                      </m:r>
                      <m:limUpp>
                        <m:e>
                          <m:r>
                            <a:rPr xmlns:a="http://schemas.openxmlformats.org/drawingml/2006/main" sz="2300" i="1">
                              <a:solidFill>
                                <a:srgbClr val="414040"/>
                              </a:solidFill>
                              <a:latin typeface="Cambria Math" panose="02040503050406030204" pitchFamily="18" charset="0"/>
                            </a:rPr>
                            <m:t>k</m:t>
                          </m:r>
                        </m:e>
                        <m:lim>
                          <m:r>
                            <a:rPr xmlns:a="http://schemas.openxmlformats.org/drawingml/2006/main" sz="2300" i="1">
                              <a:solidFill>
                                <a:srgbClr val="414040"/>
                              </a:solidFill>
                              <a:latin typeface="Cambria Math" panose="02040503050406030204" pitchFamily="18" charset="0"/>
                            </a:rPr>
                            <m:t>̂</m:t>
                          </m:r>
                        </m:lim>
                      </m:limUpp>
                    </m:den>
                  </m:f>
                  <m:r>
                    <a:rPr xmlns:a="http://schemas.openxmlformats.org/drawingml/2006/main" sz="2300" i="1">
                      <a:solidFill>
                        <a:srgbClr val="414040"/>
                      </a:solidFill>
                      <a:latin typeface="Cambria Math" panose="02040503050406030204" pitchFamily="18" charset="0"/>
                    </a:rPr>
                    <m:t>&gt;</m:t>
                  </m:r>
                  <m:r>
                    <a:rPr xmlns:a="http://schemas.openxmlformats.org/drawingml/2006/main" sz="2300" i="1">
                      <a:solidFill>
                        <a:srgbClr val="414040"/>
                      </a:solidFill>
                      <a:latin typeface="Cambria Math" panose="02040503050406030204" pitchFamily="18" charset="0"/>
                    </a:rPr>
                    <m:t>0,</m:t>
                  </m:r>
                  <m:sSup>
                    <m:e>
                      <m:r>
                        <a:rPr xmlns:a="http://schemas.openxmlformats.org/drawingml/2006/main" sz="2300" i="1">
                          <a:solidFill>
                            <a:srgbClr val="414040"/>
                          </a:solidFill>
                          <a:latin typeface="Cambria Math" panose="02040503050406030204" pitchFamily="18" charset="0"/>
                        </a:rPr>
                        <m:t>f</m:t>
                      </m:r>
                    </m:e>
                    <m:sup>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m:t>
                      </m:r>
                    </m:sup>
                  </m:sSup>
                  <m:r>
                    <a:rPr xmlns:a="http://schemas.openxmlformats.org/drawingml/2006/main" sz="2300" i="1">
                      <a:solidFill>
                        <a:srgbClr val="414040"/>
                      </a:solidFill>
                      <a:latin typeface="Cambria Math" panose="02040503050406030204" pitchFamily="18" charset="0"/>
                    </a:rPr>
                    <m:t>(</m:t>
                  </m:r>
                  <m:limUpp>
                    <m:e>
                      <m:r>
                        <a:rPr xmlns:a="http://schemas.openxmlformats.org/drawingml/2006/main" sz="2300" i="1">
                          <a:solidFill>
                            <a:srgbClr val="414040"/>
                          </a:solidFill>
                          <a:latin typeface="Cambria Math" panose="02040503050406030204" pitchFamily="18" charset="0"/>
                        </a:rPr>
                        <m:t>k</m:t>
                      </m:r>
                    </m:e>
                    <m:lim>
                      <m:r>
                        <a:rPr xmlns:a="http://schemas.openxmlformats.org/drawingml/2006/main" sz="2300" i="1">
                          <a:solidFill>
                            <a:srgbClr val="414040"/>
                          </a:solidFill>
                          <a:latin typeface="Cambria Math" panose="02040503050406030204" pitchFamily="18" charset="0"/>
                        </a:rPr>
                        <m:t>̂</m:t>
                      </m:r>
                    </m:lim>
                  </m:limUpp>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m:t>
                  </m:r>
                  <m:f>
                    <m:fPr>
                      <m:ctrlPr>
                        <a:rPr xmlns:a="http://schemas.openxmlformats.org/drawingml/2006/main" sz="2300" i="1">
                          <a:solidFill>
                            <a:srgbClr val="414040"/>
                          </a:solidFill>
                          <a:latin typeface="Cambria Math" panose="02040503050406030204" pitchFamily="18" charset="0"/>
                        </a:rPr>
                      </m:ctrlPr>
                      <m:type m:val="bar"/>
                    </m:fPr>
                    <m:num>
                      <m:sSup>
                        <m:e>
                          <m:r>
                            <m:rPr>
                              <m:sty m:val="p"/>
                            </m:rPr>
                            <a:rPr xmlns:a="http://schemas.openxmlformats.org/drawingml/2006/main" sz="2300" i="1">
                              <a:solidFill>
                                <a:srgbClr val="414040"/>
                              </a:solidFill>
                              <a:latin typeface="Cambria Math" panose="02040503050406030204" pitchFamily="18" charset="0"/>
                            </a:rPr>
                            <m:t>∂</m:t>
                          </m:r>
                        </m:e>
                        <m:sup>
                          <m:r>
                            <a:rPr xmlns:a="http://schemas.openxmlformats.org/drawingml/2006/main" sz="2300" i="1">
                              <a:solidFill>
                                <a:srgbClr val="414040"/>
                              </a:solidFill>
                              <a:latin typeface="Cambria Math" panose="02040503050406030204" pitchFamily="18" charset="0"/>
                            </a:rPr>
                            <m:t>2</m:t>
                          </m:r>
                        </m:sup>
                      </m:sSup>
                      <m:r>
                        <a:rPr xmlns:a="http://schemas.openxmlformats.org/drawingml/2006/main" sz="2300" i="1">
                          <a:solidFill>
                            <a:srgbClr val="414040"/>
                          </a:solidFill>
                          <a:latin typeface="Cambria Math" panose="02040503050406030204" pitchFamily="18" charset="0"/>
                        </a:rPr>
                        <m:t>f</m:t>
                      </m:r>
                    </m:num>
                    <m:den>
                      <m:r>
                        <m:rPr>
                          <m:sty m:val="p"/>
                        </m:rPr>
                        <a:rPr xmlns:a="http://schemas.openxmlformats.org/drawingml/2006/main" sz="2300" i="1">
                          <a:solidFill>
                            <a:srgbClr val="414040"/>
                          </a:solidFill>
                          <a:latin typeface="Cambria Math" panose="02040503050406030204" pitchFamily="18" charset="0"/>
                        </a:rPr>
                        <m:t>∂</m:t>
                      </m:r>
                      <m:sSup>
                        <m:e>
                          <m:limUpp>
                            <m:e>
                              <m:r>
                                <a:rPr xmlns:a="http://schemas.openxmlformats.org/drawingml/2006/main" sz="2300" i="1">
                                  <a:solidFill>
                                    <a:srgbClr val="414040"/>
                                  </a:solidFill>
                                  <a:latin typeface="Cambria Math" panose="02040503050406030204" pitchFamily="18" charset="0"/>
                                </a:rPr>
                                <m:t>k</m:t>
                              </m:r>
                            </m:e>
                            <m:lim>
                              <m:r>
                                <a:rPr xmlns:a="http://schemas.openxmlformats.org/drawingml/2006/main" sz="2300" i="1">
                                  <a:solidFill>
                                    <a:srgbClr val="414040"/>
                                  </a:solidFill>
                                  <a:latin typeface="Cambria Math" panose="02040503050406030204" pitchFamily="18" charset="0"/>
                                </a:rPr>
                                <m:t>̂</m:t>
                              </m:r>
                            </m:lim>
                          </m:limUpp>
                        </m:e>
                        <m:sup>
                          <m:r>
                            <a:rPr xmlns:a="http://schemas.openxmlformats.org/drawingml/2006/main" sz="2300" i="1">
                              <a:solidFill>
                                <a:srgbClr val="414040"/>
                              </a:solidFill>
                              <a:latin typeface="Cambria Math" panose="02040503050406030204" pitchFamily="18" charset="0"/>
                            </a:rPr>
                            <m:t>2</m:t>
                          </m:r>
                        </m:sup>
                      </m:sSup>
                    </m:den>
                  </m:f>
                  <m:r>
                    <a:rPr xmlns:a="http://schemas.openxmlformats.org/drawingml/2006/main" sz="2300" i="1">
                      <a:solidFill>
                        <a:srgbClr val="414040"/>
                      </a:solidFill>
                      <a:latin typeface="Cambria Math" panose="02040503050406030204" pitchFamily="18" charset="0"/>
                    </a:rPr>
                    <m:t>&lt;</m:t>
                  </m:r>
                  <m:r>
                    <a:rPr xmlns:a="http://schemas.openxmlformats.org/drawingml/2006/main" sz="2300" i="1">
                      <a:solidFill>
                        <a:srgbClr val="414040"/>
                      </a:solidFill>
                      <a:latin typeface="Cambria Math" panose="02040503050406030204" pitchFamily="18" charset="0"/>
                    </a:rPr>
                    <m:t>0</m:t>
                  </m:r>
                </m:oMath>
              </m:oMathPara>
            </a14:m>
            <a:endParaRPr sz="2300">
              <a:solidFill>
                <a:srgbClr val="414141"/>
              </a:solidFill>
            </a:endParaRPr>
          </a:p>
        </p:txBody>
      </p:sp>
      <p:sp>
        <p:nvSpPr>
          <p:cNvPr id="221" name="Equation"/>
          <p:cNvSpPr txBox="1"/>
          <p:nvPr/>
        </p:nvSpPr>
        <p:spPr>
          <a:xfrm>
            <a:off x="2241171" y="7644621"/>
            <a:ext cx="1040313" cy="330278"/>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limUpp>
                    <m:e>
                      <m:r>
                        <a:rPr xmlns:a="http://schemas.openxmlformats.org/drawingml/2006/main" sz="2900" i="1">
                          <a:solidFill>
                            <a:srgbClr val="414040"/>
                          </a:solidFill>
                          <a:latin typeface="Cambria Math" panose="02040503050406030204" pitchFamily="18" charset="0"/>
                        </a:rPr>
                        <m:t>y</m:t>
                      </m:r>
                    </m:e>
                    <m:lim>
                      <m:r>
                        <a:rPr xmlns:a="http://schemas.openxmlformats.org/drawingml/2006/main" sz="2900" i="1">
                          <a:solidFill>
                            <a:srgbClr val="414040"/>
                          </a:solidFill>
                          <a:latin typeface="Cambria Math" panose="02040503050406030204" pitchFamily="18" charset="0"/>
                        </a:rPr>
                        <m:t>̂</m:t>
                      </m:r>
                    </m:lim>
                  </m:limUpp>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y</m:t>
                  </m:r>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l</m:t>
                  </m:r>
                </m:oMath>
              </m:oMathPara>
            </a14:m>
            <a:endParaRPr sz="2900">
              <a:solidFill>
                <a:srgbClr val="414141"/>
              </a:solidFill>
            </a:endParaRPr>
          </a:p>
        </p:txBody>
      </p:sp>
      <p:sp>
        <p:nvSpPr>
          <p:cNvPr id="222" name="Equation"/>
          <p:cNvSpPr txBox="1"/>
          <p:nvPr/>
        </p:nvSpPr>
        <p:spPr>
          <a:xfrm>
            <a:off x="3772744" y="7568777"/>
            <a:ext cx="1057296" cy="348693"/>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limUpp>
                    <m:e>
                      <m:r>
                        <a:rPr xmlns:a="http://schemas.openxmlformats.org/drawingml/2006/main" sz="2900" i="1">
                          <a:solidFill>
                            <a:srgbClr val="414040"/>
                          </a:solidFill>
                          <a:latin typeface="Cambria Math" panose="02040503050406030204" pitchFamily="18" charset="0"/>
                        </a:rPr>
                        <m:t>k</m:t>
                      </m:r>
                    </m:e>
                    <m:lim>
                      <m:r>
                        <a:rPr xmlns:a="http://schemas.openxmlformats.org/drawingml/2006/main" sz="2900" i="1">
                          <a:solidFill>
                            <a:srgbClr val="414040"/>
                          </a:solidFill>
                          <a:latin typeface="Cambria Math" panose="02040503050406030204" pitchFamily="18" charset="0"/>
                        </a:rPr>
                        <m:t>̂</m:t>
                      </m:r>
                    </m:lim>
                  </m:limUpp>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k</m:t>
                  </m:r>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l</m:t>
                  </m:r>
                </m:oMath>
              </m:oMathPara>
            </a14:m>
            <a:endParaRPr sz="2900">
              <a:solidFill>
                <a:srgbClr val="414141"/>
              </a:solidFill>
            </a:endParaRPr>
          </a:p>
        </p:txBody>
      </p:sp>
      <p:sp>
        <p:nvSpPr>
          <p:cNvPr id="223" name="denote output and capital per worker."/>
          <p:cNvSpPr txBox="1"/>
          <p:nvPr/>
        </p:nvSpPr>
        <p:spPr>
          <a:xfrm>
            <a:off x="5321300" y="7600210"/>
            <a:ext cx="7109669" cy="419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l" defTabSz="321310">
              <a:spcBef>
                <a:spcPts val="1300"/>
              </a:spcBef>
              <a:defRPr sz="1980"/>
            </a:lvl1pPr>
          </a:lstStyle>
          <a:p>
            <a:pPr>
              <a:defRPr b="1"/>
            </a:pPr>
            <a:r>
              <a:rPr b="0"/>
              <a:t>denote output and capital per worker.</a:t>
            </a:r>
          </a:p>
        </p:txBody>
      </p:sp>
      <p:sp>
        <p:nvSpPr>
          <p:cNvPr id="224" name="The marginal product of capital per worker is positive but diminishing."/>
          <p:cNvSpPr txBox="1"/>
          <p:nvPr/>
        </p:nvSpPr>
        <p:spPr>
          <a:xfrm>
            <a:off x="596900" y="8235950"/>
            <a:ext cx="11988800" cy="419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l" defTabSz="321310">
              <a:spcBef>
                <a:spcPts val="1300"/>
              </a:spcBef>
              <a:defRPr sz="1980"/>
            </a:lvl1pPr>
          </a:lstStyle>
          <a:p>
            <a:pPr/>
            <a:r>
              <a:t>The marginal product of capital per worker is positive but diminishing.</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6" name="The Profit Maximizing Behavior of Firms"/>
          <p:cNvSpPr txBox="1"/>
          <p:nvPr>
            <p:ph type="title"/>
          </p:nvPr>
        </p:nvSpPr>
        <p:spPr>
          <a:prstGeom prst="rect">
            <a:avLst/>
          </a:prstGeom>
        </p:spPr>
        <p:txBody>
          <a:bodyPr/>
          <a:lstStyle>
            <a:lvl1pPr defTabSz="514095">
              <a:spcBef>
                <a:spcPts val="1400"/>
              </a:spcBef>
              <a:defRPr sz="6160"/>
            </a:lvl1pPr>
          </a:lstStyle>
          <a:p>
            <a:pPr/>
            <a:r>
              <a:t>The Profit Maximizing Behavior of Firms</a:t>
            </a:r>
          </a:p>
        </p:txBody>
      </p:sp>
      <p:sp>
        <p:nvSpPr>
          <p:cNvPr id="227" name="Firms are competitive and are assumed to maximize real profits choosing capital and labor and hence the level of production, taking the rental prices of capital r and labor w as given. Hence, they choose capital and labor in order to maximize,"/>
          <p:cNvSpPr txBox="1"/>
          <p:nvPr>
            <p:ph type="body" sz="quarter" idx="1"/>
          </p:nvPr>
        </p:nvSpPr>
        <p:spPr>
          <a:xfrm>
            <a:off x="508000" y="2628900"/>
            <a:ext cx="11988800" cy="1219200"/>
          </a:xfrm>
          <a:prstGeom prst="rect">
            <a:avLst/>
          </a:prstGeom>
        </p:spPr>
        <p:txBody>
          <a:bodyPr/>
          <a:lstStyle/>
          <a:p>
            <a:pPr defTabSz="362204">
              <a:spcBef>
                <a:spcPts val="1400"/>
              </a:spcBef>
              <a:defRPr sz="2232"/>
            </a:pPr>
            <a:r>
              <a:t>Firms are competitive and are assumed to maximize real profits choosing capital and labor and hence the level of production, taking the rental prices of capital </a:t>
            </a:r>
            <a:r>
              <a:rPr i="1"/>
              <a:t>r </a:t>
            </a:r>
            <a:r>
              <a:t>and labor </a:t>
            </a:r>
            <a:r>
              <a:rPr i="1"/>
              <a:t>w </a:t>
            </a:r>
            <a:r>
              <a:t>as given. Hence, they choose capital and labor in order to maximize,</a:t>
            </a:r>
          </a:p>
        </p:txBody>
      </p:sp>
      <p:sp>
        <p:nvSpPr>
          <p:cNvPr id="22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29" name="Equation"/>
          <p:cNvSpPr txBox="1"/>
          <p:nvPr/>
        </p:nvSpPr>
        <p:spPr>
          <a:xfrm>
            <a:off x="3212397" y="4047857"/>
            <a:ext cx="6580006" cy="434250"/>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m:rPr>
                      <m:scr m:val="script"/>
                    </m:rPr>
                    <a:rPr xmlns:a="http://schemas.openxmlformats.org/drawingml/2006/main" sz="3000" i="1">
                      <a:solidFill>
                        <a:srgbClr val="414040"/>
                      </a:solidFill>
                      <a:latin typeface="Cambria Math" panose="02040503050406030204" pitchFamily="18" charset="0"/>
                    </a:rPr>
                    <m:t>P</m:t>
                  </m:r>
                  <m:r>
                    <a:rPr xmlns:a="http://schemas.openxmlformats.org/drawingml/2006/main" sz="3000" i="1">
                      <a:solidFill>
                        <a:srgbClr val="414040"/>
                      </a:solidFill>
                      <a:latin typeface="Cambria Math" panose="02040503050406030204" pitchFamily="18" charset="0"/>
                    </a:rPr>
                    <m:t>=</m:t>
                  </m:r>
                  <m:r>
                    <a:rPr xmlns:a="http://schemas.openxmlformats.org/drawingml/2006/main" sz="3000" i="1">
                      <a:solidFill>
                        <a:srgbClr val="414040"/>
                      </a:solidFill>
                      <a:latin typeface="Cambria Math" panose="02040503050406030204" pitchFamily="18" charset="0"/>
                    </a:rPr>
                    <m:t>A</m:t>
                  </m:r>
                  <m:r>
                    <a:rPr xmlns:a="http://schemas.openxmlformats.org/drawingml/2006/main" sz="3000" i="1">
                      <a:solidFill>
                        <a:srgbClr val="414040"/>
                      </a:solidFill>
                      <a:latin typeface="Cambria Math" panose="02040503050406030204" pitchFamily="18" charset="0"/>
                    </a:rPr>
                    <m:t>F</m:t>
                  </m:r>
                  <m:r>
                    <a:rPr xmlns:a="http://schemas.openxmlformats.org/drawingml/2006/main" sz="3000" i="1">
                      <a:solidFill>
                        <a:srgbClr val="414040"/>
                      </a:solidFill>
                      <a:latin typeface="Cambria Math" panose="02040503050406030204" pitchFamily="18" charset="0"/>
                    </a:rPr>
                    <m:t>(</m:t>
                  </m:r>
                  <m:r>
                    <a:rPr xmlns:a="http://schemas.openxmlformats.org/drawingml/2006/main" sz="3000" i="1">
                      <a:solidFill>
                        <a:srgbClr val="414040"/>
                      </a:solidFill>
                      <a:latin typeface="Cambria Math" panose="02040503050406030204" pitchFamily="18" charset="0"/>
                    </a:rPr>
                    <m:t>k</m:t>
                  </m:r>
                  <m:r>
                    <a:rPr xmlns:a="http://schemas.openxmlformats.org/drawingml/2006/main" sz="3000" i="1">
                      <a:solidFill>
                        <a:srgbClr val="414040"/>
                      </a:solidFill>
                      <a:latin typeface="Cambria Math" panose="02040503050406030204" pitchFamily="18" charset="0"/>
                    </a:rPr>
                    <m:t>,</m:t>
                  </m:r>
                  <m:r>
                    <a:rPr xmlns:a="http://schemas.openxmlformats.org/drawingml/2006/main" sz="3000" i="1">
                      <a:solidFill>
                        <a:srgbClr val="414040"/>
                      </a:solidFill>
                      <a:latin typeface="Cambria Math" panose="02040503050406030204" pitchFamily="18" charset="0"/>
                    </a:rPr>
                    <m:t>l</m:t>
                  </m:r>
                  <m:r>
                    <a:rPr xmlns:a="http://schemas.openxmlformats.org/drawingml/2006/main" sz="3000" i="1">
                      <a:solidFill>
                        <a:srgbClr val="414040"/>
                      </a:solidFill>
                      <a:latin typeface="Cambria Math" panose="02040503050406030204" pitchFamily="18" charset="0"/>
                    </a:rPr>
                    <m:t>)</m:t>
                  </m:r>
                  <m:r>
                    <a:rPr xmlns:a="http://schemas.openxmlformats.org/drawingml/2006/main" sz="3000" i="1">
                      <a:solidFill>
                        <a:srgbClr val="414040"/>
                      </a:solidFill>
                      <a:latin typeface="Cambria Math" panose="02040503050406030204" pitchFamily="18" charset="0"/>
                    </a:rPr>
                    <m:t>-</m:t>
                  </m:r>
                  <m:r>
                    <a:rPr xmlns:a="http://schemas.openxmlformats.org/drawingml/2006/main" sz="3000" i="1">
                      <a:solidFill>
                        <a:srgbClr val="414040"/>
                      </a:solidFill>
                      <a:latin typeface="Cambria Math" panose="02040503050406030204" pitchFamily="18" charset="0"/>
                    </a:rPr>
                    <m:t>r</m:t>
                  </m:r>
                  <m:r>
                    <a:rPr xmlns:a="http://schemas.openxmlformats.org/drawingml/2006/main" sz="3000" i="1">
                      <a:solidFill>
                        <a:srgbClr val="414040"/>
                      </a:solidFill>
                      <a:latin typeface="Cambria Math" panose="02040503050406030204" pitchFamily="18" charset="0"/>
                    </a:rPr>
                    <m:t>k</m:t>
                  </m:r>
                  <m:r>
                    <a:rPr xmlns:a="http://schemas.openxmlformats.org/drawingml/2006/main" sz="3000" i="1">
                      <a:solidFill>
                        <a:srgbClr val="414040"/>
                      </a:solidFill>
                      <a:latin typeface="Cambria Math" panose="02040503050406030204" pitchFamily="18" charset="0"/>
                    </a:rPr>
                    <m:t>-</m:t>
                  </m:r>
                  <m:r>
                    <a:rPr xmlns:a="http://schemas.openxmlformats.org/drawingml/2006/main" sz="3000" i="1">
                      <a:solidFill>
                        <a:srgbClr val="414040"/>
                      </a:solidFill>
                      <a:latin typeface="Cambria Math" panose="02040503050406030204" pitchFamily="18" charset="0"/>
                    </a:rPr>
                    <m:t>w</m:t>
                  </m:r>
                  <m:r>
                    <a:rPr xmlns:a="http://schemas.openxmlformats.org/drawingml/2006/main" sz="3000" i="1">
                      <a:solidFill>
                        <a:srgbClr val="414040"/>
                      </a:solidFill>
                      <a:latin typeface="Cambria Math" panose="02040503050406030204" pitchFamily="18" charset="0"/>
                    </a:rPr>
                    <m:t>l</m:t>
                  </m:r>
                  <m:r>
                    <a:rPr xmlns:a="http://schemas.openxmlformats.org/drawingml/2006/main" sz="3000" i="1">
                      <a:solidFill>
                        <a:srgbClr val="414040"/>
                      </a:solidFill>
                      <a:latin typeface="Cambria Math" panose="02040503050406030204" pitchFamily="18" charset="0"/>
                    </a:rPr>
                    <m:t>=</m:t>
                  </m:r>
                  <m:r>
                    <a:rPr xmlns:a="http://schemas.openxmlformats.org/drawingml/2006/main" sz="3000" i="1">
                      <a:solidFill>
                        <a:srgbClr val="414040"/>
                      </a:solidFill>
                      <a:latin typeface="Cambria Math" panose="02040503050406030204" pitchFamily="18" charset="0"/>
                    </a:rPr>
                    <m:t>l</m:t>
                  </m:r>
                  <m:r>
                    <a:rPr xmlns:a="http://schemas.openxmlformats.org/drawingml/2006/main" sz="3000" i="1">
                      <a:solidFill>
                        <a:srgbClr val="414040"/>
                      </a:solidFill>
                      <a:latin typeface="Cambria Math" panose="02040503050406030204" pitchFamily="18" charset="0"/>
                    </a:rPr>
                    <m:t>(</m:t>
                  </m:r>
                  <m:r>
                    <a:rPr xmlns:a="http://schemas.openxmlformats.org/drawingml/2006/main" sz="3000" i="1">
                      <a:solidFill>
                        <a:srgbClr val="414040"/>
                      </a:solidFill>
                      <a:latin typeface="Cambria Math" panose="02040503050406030204" pitchFamily="18" charset="0"/>
                    </a:rPr>
                    <m:t>A</m:t>
                  </m:r>
                  <m:r>
                    <a:rPr xmlns:a="http://schemas.openxmlformats.org/drawingml/2006/main" sz="3000" i="1">
                      <a:solidFill>
                        <a:srgbClr val="414040"/>
                      </a:solidFill>
                      <a:latin typeface="Cambria Math" panose="02040503050406030204" pitchFamily="18" charset="0"/>
                    </a:rPr>
                    <m:t>f</m:t>
                  </m:r>
                  <m:r>
                    <a:rPr xmlns:a="http://schemas.openxmlformats.org/drawingml/2006/main" sz="3000" i="1">
                      <a:solidFill>
                        <a:srgbClr val="414040"/>
                      </a:solidFill>
                      <a:latin typeface="Cambria Math" panose="02040503050406030204" pitchFamily="18" charset="0"/>
                    </a:rPr>
                    <m:t>(</m:t>
                  </m:r>
                  <m:limUpp>
                    <m:e>
                      <m:r>
                        <a:rPr xmlns:a="http://schemas.openxmlformats.org/drawingml/2006/main" sz="3000" i="1">
                          <a:solidFill>
                            <a:srgbClr val="414040"/>
                          </a:solidFill>
                          <a:latin typeface="Cambria Math" panose="02040503050406030204" pitchFamily="18" charset="0"/>
                        </a:rPr>
                        <m:t>k</m:t>
                      </m:r>
                    </m:e>
                    <m:lim>
                      <m:r>
                        <a:rPr xmlns:a="http://schemas.openxmlformats.org/drawingml/2006/main" sz="3000" i="1">
                          <a:solidFill>
                            <a:srgbClr val="414040"/>
                          </a:solidFill>
                          <a:latin typeface="Cambria Math" panose="02040503050406030204" pitchFamily="18" charset="0"/>
                        </a:rPr>
                        <m:t>̂</m:t>
                      </m:r>
                    </m:lim>
                  </m:limUpp>
                  <m:r>
                    <a:rPr xmlns:a="http://schemas.openxmlformats.org/drawingml/2006/main" sz="3000" i="1">
                      <a:solidFill>
                        <a:srgbClr val="414040"/>
                      </a:solidFill>
                      <a:latin typeface="Cambria Math" panose="02040503050406030204" pitchFamily="18" charset="0"/>
                    </a:rPr>
                    <m:t>)</m:t>
                  </m:r>
                  <m:r>
                    <a:rPr xmlns:a="http://schemas.openxmlformats.org/drawingml/2006/main" sz="3000" i="1">
                      <a:solidFill>
                        <a:srgbClr val="414040"/>
                      </a:solidFill>
                      <a:latin typeface="Cambria Math" panose="02040503050406030204" pitchFamily="18" charset="0"/>
                    </a:rPr>
                    <m:t>-</m:t>
                  </m:r>
                  <m:r>
                    <a:rPr xmlns:a="http://schemas.openxmlformats.org/drawingml/2006/main" sz="3000" i="1">
                      <a:solidFill>
                        <a:srgbClr val="414040"/>
                      </a:solidFill>
                      <a:latin typeface="Cambria Math" panose="02040503050406030204" pitchFamily="18" charset="0"/>
                    </a:rPr>
                    <m:t>r</m:t>
                  </m:r>
                  <m:limUpp>
                    <m:e>
                      <m:r>
                        <a:rPr xmlns:a="http://schemas.openxmlformats.org/drawingml/2006/main" sz="3000" i="1">
                          <a:solidFill>
                            <a:srgbClr val="414040"/>
                          </a:solidFill>
                          <a:latin typeface="Cambria Math" panose="02040503050406030204" pitchFamily="18" charset="0"/>
                        </a:rPr>
                        <m:t>k</m:t>
                      </m:r>
                    </m:e>
                    <m:lim>
                      <m:r>
                        <a:rPr xmlns:a="http://schemas.openxmlformats.org/drawingml/2006/main" sz="3000" i="1">
                          <a:solidFill>
                            <a:srgbClr val="414040"/>
                          </a:solidFill>
                          <a:latin typeface="Cambria Math" panose="02040503050406030204" pitchFamily="18" charset="0"/>
                        </a:rPr>
                        <m:t>̂</m:t>
                      </m:r>
                    </m:lim>
                  </m:limUpp>
                  <m:r>
                    <a:rPr xmlns:a="http://schemas.openxmlformats.org/drawingml/2006/main" sz="3000" i="1">
                      <a:solidFill>
                        <a:srgbClr val="414040"/>
                      </a:solidFill>
                      <a:latin typeface="Cambria Math" panose="02040503050406030204" pitchFamily="18" charset="0"/>
                    </a:rPr>
                    <m:t>-</m:t>
                  </m:r>
                  <m:r>
                    <a:rPr xmlns:a="http://schemas.openxmlformats.org/drawingml/2006/main" sz="3000" i="1">
                      <a:solidFill>
                        <a:srgbClr val="414040"/>
                      </a:solidFill>
                      <a:latin typeface="Cambria Math" panose="02040503050406030204" pitchFamily="18" charset="0"/>
                    </a:rPr>
                    <m:t>w</m:t>
                  </m:r>
                  <m:r>
                    <a:rPr xmlns:a="http://schemas.openxmlformats.org/drawingml/2006/main" sz="3000" i="1">
                      <a:solidFill>
                        <a:srgbClr val="414040"/>
                      </a:solidFill>
                      <a:latin typeface="Cambria Math" panose="02040503050406030204" pitchFamily="18" charset="0"/>
                    </a:rPr>
                    <m:t>)</m:t>
                  </m:r>
                </m:oMath>
              </m:oMathPara>
            </a14:m>
            <a:endParaRPr sz="3000">
              <a:solidFill>
                <a:srgbClr val="414141"/>
              </a:solidFill>
            </a:endParaRPr>
          </a:p>
        </p:txBody>
      </p:sp>
      <p:sp>
        <p:nvSpPr>
          <p:cNvPr id="230" name="From the first order conditions for a maximum, firms will employ capital and labor up to the point where the marginal product of capital is equal to the rental price of capital r, and up to the point where the marginal product of labor is equal to the re"/>
          <p:cNvSpPr txBox="1"/>
          <p:nvPr/>
        </p:nvSpPr>
        <p:spPr>
          <a:xfrm>
            <a:off x="508000" y="4673600"/>
            <a:ext cx="11988800" cy="2006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lgn="l" defTabSz="379729">
              <a:spcBef>
                <a:spcPts val="1500"/>
              </a:spcBef>
              <a:defRPr sz="2340"/>
            </a:pPr>
            <a:r>
              <a:t>From the first order conditions for a maximum, firms will employ capital and labor up to the point where the marginal product of capital is equal to the rental price of capital </a:t>
            </a:r>
            <a:r>
              <a:rPr i="1"/>
              <a:t>r</a:t>
            </a:r>
            <a:r>
              <a:t>, and up to the point where the marginal product of labor is equal to the real wage, </a:t>
            </a:r>
            <a:r>
              <a:rPr i="1"/>
              <a:t>w</a:t>
            </a:r>
            <a:r>
              <a:t>. Note that because of the assumption of constant returns to scale, factor payments are equal to total output, and firms make zero profits.</a:t>
            </a:r>
          </a:p>
        </p:txBody>
      </p:sp>
      <p:sp>
        <p:nvSpPr>
          <p:cNvPr id="231" name="Equation"/>
          <p:cNvSpPr txBox="1"/>
          <p:nvPr/>
        </p:nvSpPr>
        <p:spPr>
          <a:xfrm>
            <a:off x="2412394" y="6875826"/>
            <a:ext cx="2459678" cy="438381"/>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a:rPr xmlns:a="http://schemas.openxmlformats.org/drawingml/2006/main" sz="2900" i="1">
                      <a:solidFill>
                        <a:srgbClr val="414040"/>
                      </a:solidFill>
                      <a:latin typeface="Cambria Math" panose="02040503050406030204" pitchFamily="18" charset="0"/>
                    </a:rPr>
                    <m:t>r</m:t>
                  </m:r>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A</m:t>
                  </m:r>
                  <m:sSub>
                    <m:e>
                      <m:r>
                        <a:rPr xmlns:a="http://schemas.openxmlformats.org/drawingml/2006/main" sz="2900" i="1">
                          <a:solidFill>
                            <a:srgbClr val="414040"/>
                          </a:solidFill>
                          <a:latin typeface="Cambria Math" panose="02040503050406030204" pitchFamily="18" charset="0"/>
                        </a:rPr>
                        <m:t>F</m:t>
                      </m:r>
                    </m:e>
                    <m:sub>
                      <m:r>
                        <a:rPr xmlns:a="http://schemas.openxmlformats.org/drawingml/2006/main" sz="2900" i="1">
                          <a:solidFill>
                            <a:srgbClr val="414040"/>
                          </a:solidFill>
                          <a:latin typeface="Cambria Math" panose="02040503050406030204" pitchFamily="18" charset="0"/>
                        </a:rPr>
                        <m:t>k</m:t>
                      </m:r>
                    </m:sub>
                  </m:sSub>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A</m:t>
                  </m:r>
                  <m:sSup>
                    <m:e>
                      <m:r>
                        <a:rPr xmlns:a="http://schemas.openxmlformats.org/drawingml/2006/main" sz="2900" i="1">
                          <a:solidFill>
                            <a:srgbClr val="414040"/>
                          </a:solidFill>
                          <a:latin typeface="Cambria Math" panose="02040503050406030204" pitchFamily="18" charset="0"/>
                        </a:rPr>
                        <m:t>f</m:t>
                      </m:r>
                    </m:e>
                    <m:sup>
                      <m:r>
                        <a:rPr xmlns:a="http://schemas.openxmlformats.org/drawingml/2006/main" sz="2900" i="1">
                          <a:solidFill>
                            <a:srgbClr val="414040"/>
                          </a:solidFill>
                          <a:latin typeface="Cambria Math" panose="02040503050406030204" pitchFamily="18" charset="0"/>
                        </a:rPr>
                        <m:t>′</m:t>
                      </m:r>
                    </m:sup>
                  </m:sSup>
                  <m:r>
                    <a:rPr xmlns:a="http://schemas.openxmlformats.org/drawingml/2006/main" sz="2900" i="1">
                      <a:solidFill>
                        <a:srgbClr val="414040"/>
                      </a:solidFill>
                      <a:latin typeface="Cambria Math" panose="02040503050406030204" pitchFamily="18" charset="0"/>
                    </a:rPr>
                    <m:t>(</m:t>
                  </m:r>
                  <m:limUpp>
                    <m:e>
                      <m:r>
                        <a:rPr xmlns:a="http://schemas.openxmlformats.org/drawingml/2006/main" sz="2900" i="1">
                          <a:solidFill>
                            <a:srgbClr val="414040"/>
                          </a:solidFill>
                          <a:latin typeface="Cambria Math" panose="02040503050406030204" pitchFamily="18" charset="0"/>
                        </a:rPr>
                        <m:t>k</m:t>
                      </m:r>
                    </m:e>
                    <m:lim>
                      <m:r>
                        <a:rPr xmlns:a="http://schemas.openxmlformats.org/drawingml/2006/main" sz="2900" i="1">
                          <a:solidFill>
                            <a:srgbClr val="414040"/>
                          </a:solidFill>
                          <a:latin typeface="Cambria Math" panose="02040503050406030204" pitchFamily="18" charset="0"/>
                        </a:rPr>
                        <m:t>̂</m:t>
                      </m:r>
                    </m:lim>
                  </m:limUpp>
                  <m:r>
                    <a:rPr xmlns:a="http://schemas.openxmlformats.org/drawingml/2006/main" sz="2900" i="1">
                      <a:solidFill>
                        <a:srgbClr val="414040"/>
                      </a:solidFill>
                      <a:latin typeface="Cambria Math" panose="02040503050406030204" pitchFamily="18" charset="0"/>
                    </a:rPr>
                    <m:t>)</m:t>
                  </m:r>
                </m:oMath>
              </m:oMathPara>
            </a14:m>
            <a:endParaRPr sz="2900">
              <a:solidFill>
                <a:srgbClr val="414141"/>
              </a:solidFill>
            </a:endParaRPr>
          </a:p>
        </p:txBody>
      </p:sp>
      <p:sp>
        <p:nvSpPr>
          <p:cNvPr id="232" name="Equation"/>
          <p:cNvSpPr txBox="1"/>
          <p:nvPr/>
        </p:nvSpPr>
        <p:spPr>
          <a:xfrm>
            <a:off x="6944786" y="6890942"/>
            <a:ext cx="3665452" cy="408148"/>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a:rPr xmlns:a="http://schemas.openxmlformats.org/drawingml/2006/main" sz="2700" i="1">
                      <a:solidFill>
                        <a:srgbClr val="414040"/>
                      </a:solidFill>
                      <a:latin typeface="Cambria Math" panose="02040503050406030204" pitchFamily="18" charset="0"/>
                    </a:rPr>
                    <m:t>w</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A</m:t>
                  </m:r>
                  <m:sSub>
                    <m:e>
                      <m:r>
                        <a:rPr xmlns:a="http://schemas.openxmlformats.org/drawingml/2006/main" sz="2700" i="1">
                          <a:solidFill>
                            <a:srgbClr val="414040"/>
                          </a:solidFill>
                          <a:latin typeface="Cambria Math" panose="02040503050406030204" pitchFamily="18" charset="0"/>
                        </a:rPr>
                        <m:t>F</m:t>
                      </m:r>
                    </m:e>
                    <m:sub>
                      <m:r>
                        <a:rPr xmlns:a="http://schemas.openxmlformats.org/drawingml/2006/main" sz="2700" i="1">
                          <a:solidFill>
                            <a:srgbClr val="414040"/>
                          </a:solidFill>
                          <a:latin typeface="Cambria Math" panose="02040503050406030204" pitchFamily="18" charset="0"/>
                        </a:rPr>
                        <m:t>l</m:t>
                      </m:r>
                    </m:sub>
                  </m:sSub>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A</m:t>
                  </m:r>
                  <m:r>
                    <a:rPr xmlns:a="http://schemas.openxmlformats.org/drawingml/2006/main" sz="2700" i="1">
                      <a:solidFill>
                        <a:srgbClr val="414040"/>
                      </a:solidFill>
                      <a:latin typeface="Cambria Math" panose="02040503050406030204" pitchFamily="18" charset="0"/>
                    </a:rPr>
                    <m:t>f</m:t>
                  </m:r>
                  <m:r>
                    <a:rPr xmlns:a="http://schemas.openxmlformats.org/drawingml/2006/main" sz="2700" i="1">
                      <a:solidFill>
                        <a:srgbClr val="414040"/>
                      </a:solidFill>
                      <a:latin typeface="Cambria Math" panose="02040503050406030204" pitchFamily="18" charset="0"/>
                    </a:rPr>
                    <m:t>(</m:t>
                  </m:r>
                  <m:limUpp>
                    <m:e>
                      <m:r>
                        <a:rPr xmlns:a="http://schemas.openxmlformats.org/drawingml/2006/main" sz="2700" i="1">
                          <a:solidFill>
                            <a:srgbClr val="414040"/>
                          </a:solidFill>
                          <a:latin typeface="Cambria Math" panose="02040503050406030204" pitchFamily="18" charset="0"/>
                        </a:rPr>
                        <m:t>k</m:t>
                      </m:r>
                    </m:e>
                    <m:lim>
                      <m:r>
                        <a:rPr xmlns:a="http://schemas.openxmlformats.org/drawingml/2006/main" sz="2700" i="1">
                          <a:solidFill>
                            <a:srgbClr val="414040"/>
                          </a:solidFill>
                          <a:latin typeface="Cambria Math" panose="02040503050406030204" pitchFamily="18" charset="0"/>
                        </a:rPr>
                        <m:t>̂</m:t>
                      </m:r>
                    </m:lim>
                  </m:limUpp>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m:t>
                  </m:r>
                  <m:limUpp>
                    <m:e>
                      <m:r>
                        <a:rPr xmlns:a="http://schemas.openxmlformats.org/drawingml/2006/main" sz="2700" i="1">
                          <a:solidFill>
                            <a:srgbClr val="414040"/>
                          </a:solidFill>
                          <a:latin typeface="Cambria Math" panose="02040503050406030204" pitchFamily="18" charset="0"/>
                        </a:rPr>
                        <m:t>k</m:t>
                      </m:r>
                    </m:e>
                    <m:lim>
                      <m:r>
                        <a:rPr xmlns:a="http://schemas.openxmlformats.org/drawingml/2006/main" sz="2700" i="1">
                          <a:solidFill>
                            <a:srgbClr val="414040"/>
                          </a:solidFill>
                          <a:latin typeface="Cambria Math" panose="02040503050406030204" pitchFamily="18" charset="0"/>
                        </a:rPr>
                        <m:t>̂</m:t>
                      </m:r>
                    </m:lim>
                  </m:limUpp>
                  <m:r>
                    <a:rPr xmlns:a="http://schemas.openxmlformats.org/drawingml/2006/main" sz="2700" i="1">
                      <a:solidFill>
                        <a:srgbClr val="414040"/>
                      </a:solidFill>
                      <a:latin typeface="Cambria Math" panose="02040503050406030204" pitchFamily="18" charset="0"/>
                    </a:rPr>
                    <m:t>A</m:t>
                  </m:r>
                  <m:sSup>
                    <m:e>
                      <m:r>
                        <a:rPr xmlns:a="http://schemas.openxmlformats.org/drawingml/2006/main" sz="2700" i="1">
                          <a:solidFill>
                            <a:srgbClr val="414040"/>
                          </a:solidFill>
                          <a:latin typeface="Cambria Math" panose="02040503050406030204" pitchFamily="18" charset="0"/>
                        </a:rPr>
                        <m:t>f</m:t>
                      </m:r>
                    </m:e>
                    <m:sup>
                      <m:r>
                        <a:rPr xmlns:a="http://schemas.openxmlformats.org/drawingml/2006/main" sz="2700" i="1">
                          <a:solidFill>
                            <a:srgbClr val="414040"/>
                          </a:solidFill>
                          <a:latin typeface="Cambria Math" panose="02040503050406030204" pitchFamily="18" charset="0"/>
                        </a:rPr>
                        <m:t>′</m:t>
                      </m:r>
                    </m:sup>
                  </m:sSup>
                  <m:r>
                    <a:rPr xmlns:a="http://schemas.openxmlformats.org/drawingml/2006/main" sz="2700" i="1">
                      <a:solidFill>
                        <a:srgbClr val="414040"/>
                      </a:solidFill>
                      <a:latin typeface="Cambria Math" panose="02040503050406030204" pitchFamily="18" charset="0"/>
                    </a:rPr>
                    <m:t>(</m:t>
                  </m:r>
                  <m:limUpp>
                    <m:e>
                      <m:r>
                        <a:rPr xmlns:a="http://schemas.openxmlformats.org/drawingml/2006/main" sz="2700" i="1">
                          <a:solidFill>
                            <a:srgbClr val="414040"/>
                          </a:solidFill>
                          <a:latin typeface="Cambria Math" panose="02040503050406030204" pitchFamily="18" charset="0"/>
                        </a:rPr>
                        <m:t>k</m:t>
                      </m:r>
                    </m:e>
                    <m:lim>
                      <m:r>
                        <a:rPr xmlns:a="http://schemas.openxmlformats.org/drawingml/2006/main" sz="2700" i="1">
                          <a:solidFill>
                            <a:srgbClr val="414040"/>
                          </a:solidFill>
                          <a:latin typeface="Cambria Math" panose="02040503050406030204" pitchFamily="18" charset="0"/>
                        </a:rPr>
                        <m:t>̂</m:t>
                      </m:r>
                    </m:lim>
                  </m:limUpp>
                  <m:r>
                    <a:rPr xmlns:a="http://schemas.openxmlformats.org/drawingml/2006/main" sz="2700" i="1">
                      <a:solidFill>
                        <a:srgbClr val="414040"/>
                      </a:solidFill>
                      <a:latin typeface="Cambria Math" panose="02040503050406030204" pitchFamily="18" charset="0"/>
                    </a:rPr>
                    <m:t>)</m:t>
                  </m:r>
                </m:oMath>
              </m:oMathPara>
            </a14:m>
            <a:endParaRPr sz="2700">
              <a:solidFill>
                <a:srgbClr val="414141"/>
              </a:solidFill>
            </a:endParaRPr>
          </a:p>
        </p:txBody>
      </p:sp>
      <p:sp>
        <p:nvSpPr>
          <p:cNvPr id="233" name="Since firms operate in competitive markets, they all face the same factor prices. Since they are also assumed to have access to the same technology, they will all choose the same quantities of capital and labor. Thus, we can confine our analysis to the p"/>
          <p:cNvSpPr txBox="1"/>
          <p:nvPr/>
        </p:nvSpPr>
        <p:spPr>
          <a:xfrm>
            <a:off x="508000" y="75057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lgn="l" defTabSz="362204">
              <a:spcBef>
                <a:spcPts val="1400"/>
              </a:spcBef>
              <a:defRPr sz="2232"/>
            </a:pPr>
            <a:r>
              <a:t>Since firms operate in competitive markets, they all face the same factor prices. Since they are also assumed to have access to the same technology, they will all choose the same quantities of capital and labor. Thus, we can confine our analysis to the problem of the </a:t>
            </a:r>
            <a:r>
              <a:rPr i="1"/>
              <a:t>representative firm</a:t>
            </a:r>
            <a:r>
              <a:t>.</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5" name="The Cobb Douglas Production Function"/>
          <p:cNvSpPr txBox="1"/>
          <p:nvPr>
            <p:ph type="title"/>
          </p:nvPr>
        </p:nvSpPr>
        <p:spPr>
          <a:prstGeom prst="rect">
            <a:avLst/>
          </a:prstGeom>
        </p:spPr>
        <p:txBody>
          <a:bodyPr/>
          <a:lstStyle>
            <a:lvl1pPr defTabSz="514095">
              <a:spcBef>
                <a:spcPts val="1400"/>
              </a:spcBef>
              <a:defRPr sz="6160"/>
            </a:lvl1pPr>
          </a:lstStyle>
          <a:p>
            <a:pPr/>
            <a:r>
              <a:t>The Cobb Douglas Production Function</a:t>
            </a:r>
          </a:p>
        </p:txBody>
      </p:sp>
      <p:sp>
        <p:nvSpPr>
          <p:cNvPr id="236" name="In order to derive explicit solutions for factor demands and output supply by the representative firm, one has to make explicit assumptions about the production function. For analytical simplicity, we shall confine our analysis to the Cobb-Douglas produc"/>
          <p:cNvSpPr txBox="1"/>
          <p:nvPr>
            <p:ph type="body" sz="quarter" idx="1"/>
          </p:nvPr>
        </p:nvSpPr>
        <p:spPr>
          <a:xfrm>
            <a:off x="508000" y="2628900"/>
            <a:ext cx="11988800" cy="1745754"/>
          </a:xfrm>
          <a:prstGeom prst="rect">
            <a:avLst/>
          </a:prstGeom>
        </p:spPr>
        <p:txBody>
          <a:bodyPr/>
          <a:lstStyle>
            <a:lvl1pPr defTabSz="403097">
              <a:spcBef>
                <a:spcPts val="1600"/>
              </a:spcBef>
              <a:defRPr sz="2484"/>
            </a:lvl1pPr>
          </a:lstStyle>
          <a:p>
            <a:pPr/>
            <a:r>
              <a:t>In order to derive explicit solutions for factor demands and output supply by the representative firm, one has to make explicit assumptions about the production function. For analytical simplicity, we shall confine our analysis to the Cobb-Douglas production function of the form,</a:t>
            </a:r>
          </a:p>
        </p:txBody>
      </p:sp>
      <p:sp>
        <p:nvSpPr>
          <p:cNvPr id="23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38" name="Equation"/>
          <p:cNvSpPr txBox="1"/>
          <p:nvPr/>
        </p:nvSpPr>
        <p:spPr>
          <a:xfrm>
            <a:off x="5562866" y="4693564"/>
            <a:ext cx="1879069" cy="416126"/>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a:rPr xmlns:a="http://schemas.openxmlformats.org/drawingml/2006/main" sz="3100" i="1">
                      <a:solidFill>
                        <a:srgbClr val="414040"/>
                      </a:solidFill>
                      <a:latin typeface="Cambria Math" panose="02040503050406030204" pitchFamily="18" charset="0"/>
                    </a:rPr>
                    <m:t>y</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A</m:t>
                  </m:r>
                  <m:sSup>
                    <m:e>
                      <m:r>
                        <a:rPr xmlns:a="http://schemas.openxmlformats.org/drawingml/2006/main" sz="3100" i="1">
                          <a:solidFill>
                            <a:srgbClr val="414040"/>
                          </a:solidFill>
                          <a:latin typeface="Cambria Math" panose="02040503050406030204" pitchFamily="18" charset="0"/>
                        </a:rPr>
                        <m:t>k</m:t>
                      </m:r>
                    </m:e>
                    <m:sup>
                      <m:r>
                        <a:rPr xmlns:a="http://schemas.openxmlformats.org/drawingml/2006/main" sz="3100" i="1">
                          <a:solidFill>
                            <a:srgbClr val="414040"/>
                          </a:solidFill>
                          <a:latin typeface="Cambria Math" panose="02040503050406030204" pitchFamily="18" charset="0"/>
                        </a:rPr>
                        <m:t>α</m:t>
                      </m:r>
                    </m:sup>
                  </m:sSup>
                  <m:sSup>
                    <m:e>
                      <m:r>
                        <a:rPr xmlns:a="http://schemas.openxmlformats.org/drawingml/2006/main" sz="3100" i="1">
                          <a:solidFill>
                            <a:srgbClr val="414040"/>
                          </a:solidFill>
                          <a:latin typeface="Cambria Math" panose="02040503050406030204" pitchFamily="18" charset="0"/>
                        </a:rPr>
                        <m:t>l</m:t>
                      </m:r>
                    </m:e>
                    <m:sup>
                      <m:r>
                        <a:rPr xmlns:a="http://schemas.openxmlformats.org/drawingml/2006/main" sz="3100" i="1">
                          <a:solidFill>
                            <a:srgbClr val="414040"/>
                          </a:solidFill>
                          <a:latin typeface="Cambria Math" panose="02040503050406030204" pitchFamily="18" charset="0"/>
                        </a:rPr>
                        <m:t>1</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α</m:t>
                      </m:r>
                    </m:sup>
                  </m:sSup>
                </m:oMath>
              </m:oMathPara>
            </a14:m>
            <a:endParaRPr sz="3100">
              <a:solidFill>
                <a:srgbClr val="414141"/>
              </a:solidFill>
            </a:endParaRPr>
          </a:p>
        </p:txBody>
      </p:sp>
      <p:sp>
        <p:nvSpPr>
          <p:cNvPr id="239" name="where 0 &lt; α &lt; 1 is a fixed parameter, denoting the output elasticity of capital. 1-α is the output elasticity of labor.…"/>
          <p:cNvSpPr txBox="1"/>
          <p:nvPr/>
        </p:nvSpPr>
        <p:spPr>
          <a:xfrm>
            <a:off x="508000" y="5442446"/>
            <a:ext cx="11988800" cy="14609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lgn="l" defTabSz="379729">
              <a:spcBef>
                <a:spcPts val="1500"/>
              </a:spcBef>
              <a:defRPr sz="2340"/>
            </a:pPr>
            <a:r>
              <a:t>where 0 &lt; </a:t>
            </a:r>
            <a:r>
              <a:rPr i="1"/>
              <a:t>α</a:t>
            </a:r>
            <a:r>
              <a:t> &lt; 1 is a fixed parameter, denoting the output elasticity of capital. </a:t>
            </a:r>
            <a:r>
              <a:rPr i="1"/>
              <a:t>1-α</a:t>
            </a:r>
            <a:r>
              <a:t> is the output elasticity of labor.</a:t>
            </a:r>
          </a:p>
          <a:p>
            <a:pPr algn="l" defTabSz="379729">
              <a:spcBef>
                <a:spcPts val="1500"/>
              </a:spcBef>
              <a:defRPr sz="2340"/>
            </a:pPr>
            <a:r>
              <a:t>The profit maximising conditions for a Cobb Douglas production function imply that,</a:t>
            </a:r>
          </a:p>
        </p:txBody>
      </p:sp>
      <p:sp>
        <p:nvSpPr>
          <p:cNvPr id="240" name="Equation"/>
          <p:cNvSpPr txBox="1"/>
          <p:nvPr/>
        </p:nvSpPr>
        <p:spPr>
          <a:xfrm>
            <a:off x="1086386" y="7270984"/>
            <a:ext cx="4253428" cy="395530"/>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a:rPr xmlns:a="http://schemas.openxmlformats.org/drawingml/2006/main" sz="3300" i="1">
                      <a:solidFill>
                        <a:srgbClr val="414040"/>
                      </a:solidFill>
                      <a:latin typeface="Cambria Math" panose="02040503050406030204" pitchFamily="18" charset="0"/>
                    </a:rPr>
                    <m:t>r</m:t>
                  </m:r>
                  <m:r>
                    <a:rPr xmlns:a="http://schemas.openxmlformats.org/drawingml/2006/main" sz="3300" i="1">
                      <a:solidFill>
                        <a:srgbClr val="414040"/>
                      </a:solidFill>
                      <a:latin typeface="Cambria Math" panose="02040503050406030204" pitchFamily="18" charset="0"/>
                    </a:rPr>
                    <m:t>=</m:t>
                  </m:r>
                  <m:r>
                    <a:rPr xmlns:a="http://schemas.openxmlformats.org/drawingml/2006/main" sz="3300" i="1">
                      <a:solidFill>
                        <a:srgbClr val="414040"/>
                      </a:solidFill>
                      <a:latin typeface="Cambria Math" panose="02040503050406030204" pitchFamily="18" charset="0"/>
                    </a:rPr>
                    <m:t>α</m:t>
                  </m:r>
                  <m:r>
                    <a:rPr xmlns:a="http://schemas.openxmlformats.org/drawingml/2006/main" sz="3300" i="1">
                      <a:solidFill>
                        <a:srgbClr val="414040"/>
                      </a:solidFill>
                      <a:latin typeface="Cambria Math" panose="02040503050406030204" pitchFamily="18" charset="0"/>
                    </a:rPr>
                    <m:t>A</m:t>
                  </m:r>
                  <m:sSup>
                    <m:e>
                      <m:r>
                        <a:rPr xmlns:a="http://schemas.openxmlformats.org/drawingml/2006/main" sz="3300" i="1">
                          <a:solidFill>
                            <a:srgbClr val="414040"/>
                          </a:solidFill>
                          <a:latin typeface="Cambria Math" panose="02040503050406030204" pitchFamily="18" charset="0"/>
                        </a:rPr>
                        <m:t>k</m:t>
                      </m:r>
                    </m:e>
                    <m:sup>
                      <m:r>
                        <a:rPr xmlns:a="http://schemas.openxmlformats.org/drawingml/2006/main" sz="3300" i="1">
                          <a:solidFill>
                            <a:srgbClr val="414040"/>
                          </a:solidFill>
                          <a:latin typeface="Cambria Math" panose="02040503050406030204" pitchFamily="18" charset="0"/>
                        </a:rPr>
                        <m:t>α</m:t>
                      </m:r>
                      <m:r>
                        <a:rPr xmlns:a="http://schemas.openxmlformats.org/drawingml/2006/main" sz="3300" i="1">
                          <a:solidFill>
                            <a:srgbClr val="414040"/>
                          </a:solidFill>
                          <a:latin typeface="Cambria Math" panose="02040503050406030204" pitchFamily="18" charset="0"/>
                        </a:rPr>
                        <m:t>-</m:t>
                      </m:r>
                      <m:r>
                        <a:rPr xmlns:a="http://schemas.openxmlformats.org/drawingml/2006/main" sz="3300" i="1">
                          <a:solidFill>
                            <a:srgbClr val="414040"/>
                          </a:solidFill>
                          <a:latin typeface="Cambria Math" panose="02040503050406030204" pitchFamily="18" charset="0"/>
                        </a:rPr>
                        <m:t>1</m:t>
                      </m:r>
                    </m:sup>
                  </m:sSup>
                  <m:sSup>
                    <m:e>
                      <m:r>
                        <a:rPr xmlns:a="http://schemas.openxmlformats.org/drawingml/2006/main" sz="3300" i="1">
                          <a:solidFill>
                            <a:srgbClr val="414040"/>
                          </a:solidFill>
                          <a:latin typeface="Cambria Math" panose="02040503050406030204" pitchFamily="18" charset="0"/>
                        </a:rPr>
                        <m:t>l</m:t>
                      </m:r>
                    </m:e>
                    <m:sup>
                      <m:r>
                        <a:rPr xmlns:a="http://schemas.openxmlformats.org/drawingml/2006/main" sz="3300" i="1">
                          <a:solidFill>
                            <a:srgbClr val="414040"/>
                          </a:solidFill>
                          <a:latin typeface="Cambria Math" panose="02040503050406030204" pitchFamily="18" charset="0"/>
                        </a:rPr>
                        <m:t>1</m:t>
                      </m:r>
                      <m:r>
                        <a:rPr xmlns:a="http://schemas.openxmlformats.org/drawingml/2006/main" sz="3300" i="1">
                          <a:solidFill>
                            <a:srgbClr val="414040"/>
                          </a:solidFill>
                          <a:latin typeface="Cambria Math" panose="02040503050406030204" pitchFamily="18" charset="0"/>
                        </a:rPr>
                        <m:t>-</m:t>
                      </m:r>
                      <m:r>
                        <a:rPr xmlns:a="http://schemas.openxmlformats.org/drawingml/2006/main" sz="3300" i="1">
                          <a:solidFill>
                            <a:srgbClr val="414040"/>
                          </a:solidFill>
                          <a:latin typeface="Cambria Math" panose="02040503050406030204" pitchFamily="18" charset="0"/>
                        </a:rPr>
                        <m:t>α</m:t>
                      </m:r>
                    </m:sup>
                  </m:sSup>
                  <m:r>
                    <a:rPr xmlns:a="http://schemas.openxmlformats.org/drawingml/2006/main" sz="3300" i="1">
                      <a:solidFill>
                        <a:srgbClr val="414040"/>
                      </a:solidFill>
                      <a:latin typeface="Cambria Math" panose="02040503050406030204" pitchFamily="18" charset="0"/>
                    </a:rPr>
                    <m:t>=</m:t>
                  </m:r>
                  <m:r>
                    <a:rPr xmlns:a="http://schemas.openxmlformats.org/drawingml/2006/main" sz="3300" i="1">
                      <a:solidFill>
                        <a:srgbClr val="414040"/>
                      </a:solidFill>
                      <a:latin typeface="Cambria Math" panose="02040503050406030204" pitchFamily="18" charset="0"/>
                    </a:rPr>
                    <m:t>a</m:t>
                  </m:r>
                  <m:r>
                    <a:rPr xmlns:a="http://schemas.openxmlformats.org/drawingml/2006/main" sz="3300" i="1">
                      <a:solidFill>
                        <a:srgbClr val="414040"/>
                      </a:solidFill>
                      <a:latin typeface="Cambria Math" panose="02040503050406030204" pitchFamily="18" charset="0"/>
                    </a:rPr>
                    <m:t>A</m:t>
                  </m:r>
                  <m:sSup>
                    <m:e>
                      <m:limUpp>
                        <m:e>
                          <m:r>
                            <a:rPr xmlns:a="http://schemas.openxmlformats.org/drawingml/2006/main" sz="3300" i="1">
                              <a:solidFill>
                                <a:srgbClr val="414040"/>
                              </a:solidFill>
                              <a:latin typeface="Cambria Math" panose="02040503050406030204" pitchFamily="18" charset="0"/>
                            </a:rPr>
                            <m:t>k</m:t>
                          </m:r>
                        </m:e>
                        <m:lim>
                          <m:r>
                            <a:rPr xmlns:a="http://schemas.openxmlformats.org/drawingml/2006/main" sz="3300" i="1">
                              <a:solidFill>
                                <a:srgbClr val="414040"/>
                              </a:solidFill>
                              <a:latin typeface="Cambria Math" panose="02040503050406030204" pitchFamily="18" charset="0"/>
                            </a:rPr>
                            <m:t>̂</m:t>
                          </m:r>
                        </m:lim>
                      </m:limUpp>
                    </m:e>
                    <m:sup>
                      <m:r>
                        <a:rPr xmlns:a="http://schemas.openxmlformats.org/drawingml/2006/main" sz="3300" i="1">
                          <a:solidFill>
                            <a:srgbClr val="414040"/>
                          </a:solidFill>
                          <a:latin typeface="Cambria Math" panose="02040503050406030204" pitchFamily="18" charset="0"/>
                        </a:rPr>
                        <m:t>α</m:t>
                      </m:r>
                      <m:r>
                        <a:rPr xmlns:a="http://schemas.openxmlformats.org/drawingml/2006/main" sz="3300" i="1">
                          <a:solidFill>
                            <a:srgbClr val="414040"/>
                          </a:solidFill>
                          <a:latin typeface="Cambria Math" panose="02040503050406030204" pitchFamily="18" charset="0"/>
                        </a:rPr>
                        <m:t>-</m:t>
                      </m:r>
                      <m:r>
                        <a:rPr xmlns:a="http://schemas.openxmlformats.org/drawingml/2006/main" sz="3300" i="1">
                          <a:solidFill>
                            <a:srgbClr val="414040"/>
                          </a:solidFill>
                          <a:latin typeface="Cambria Math" panose="02040503050406030204" pitchFamily="18" charset="0"/>
                        </a:rPr>
                        <m:t>1</m:t>
                      </m:r>
                    </m:sup>
                  </m:sSup>
                </m:oMath>
              </m:oMathPara>
            </a14:m>
            <a:endParaRPr sz="3300">
              <a:solidFill>
                <a:srgbClr val="414141"/>
              </a:solidFill>
            </a:endParaRPr>
          </a:p>
        </p:txBody>
      </p:sp>
      <p:sp>
        <p:nvSpPr>
          <p:cNvPr id="241" name="Equation"/>
          <p:cNvSpPr txBox="1"/>
          <p:nvPr/>
        </p:nvSpPr>
        <p:spPr>
          <a:xfrm>
            <a:off x="6129016" y="7236198"/>
            <a:ext cx="5449884" cy="465102"/>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a:rPr xmlns:a="http://schemas.openxmlformats.org/drawingml/2006/main" sz="3300" i="1">
                      <a:solidFill>
                        <a:srgbClr val="414040"/>
                      </a:solidFill>
                      <a:latin typeface="Cambria Math" panose="02040503050406030204" pitchFamily="18" charset="0"/>
                    </a:rPr>
                    <m:t>w</m:t>
                  </m:r>
                  <m:r>
                    <a:rPr xmlns:a="http://schemas.openxmlformats.org/drawingml/2006/main" sz="3300" i="1">
                      <a:solidFill>
                        <a:srgbClr val="414040"/>
                      </a:solidFill>
                      <a:latin typeface="Cambria Math" panose="02040503050406030204" pitchFamily="18" charset="0"/>
                    </a:rPr>
                    <m:t>=</m:t>
                  </m:r>
                  <m:r>
                    <a:rPr xmlns:a="http://schemas.openxmlformats.org/drawingml/2006/main" sz="3300" i="1">
                      <a:solidFill>
                        <a:srgbClr val="414040"/>
                      </a:solidFill>
                      <a:latin typeface="Cambria Math" panose="02040503050406030204" pitchFamily="18" charset="0"/>
                    </a:rPr>
                    <m:t>(</m:t>
                  </m:r>
                  <m:r>
                    <a:rPr xmlns:a="http://schemas.openxmlformats.org/drawingml/2006/main" sz="3300" i="1">
                      <a:solidFill>
                        <a:srgbClr val="414040"/>
                      </a:solidFill>
                      <a:latin typeface="Cambria Math" panose="02040503050406030204" pitchFamily="18" charset="0"/>
                    </a:rPr>
                    <m:t>1</m:t>
                  </m:r>
                  <m:r>
                    <a:rPr xmlns:a="http://schemas.openxmlformats.org/drawingml/2006/main" sz="3300" i="1">
                      <a:solidFill>
                        <a:srgbClr val="414040"/>
                      </a:solidFill>
                      <a:latin typeface="Cambria Math" panose="02040503050406030204" pitchFamily="18" charset="0"/>
                    </a:rPr>
                    <m:t>-</m:t>
                  </m:r>
                  <m:r>
                    <a:rPr xmlns:a="http://schemas.openxmlformats.org/drawingml/2006/main" sz="3300" i="1">
                      <a:solidFill>
                        <a:srgbClr val="414040"/>
                      </a:solidFill>
                      <a:latin typeface="Cambria Math" panose="02040503050406030204" pitchFamily="18" charset="0"/>
                    </a:rPr>
                    <m:t>α</m:t>
                  </m:r>
                  <m:r>
                    <a:rPr xmlns:a="http://schemas.openxmlformats.org/drawingml/2006/main" sz="3300" i="1">
                      <a:solidFill>
                        <a:srgbClr val="414040"/>
                      </a:solidFill>
                      <a:latin typeface="Cambria Math" panose="02040503050406030204" pitchFamily="18" charset="0"/>
                    </a:rPr>
                    <m:t>)</m:t>
                  </m:r>
                  <m:r>
                    <a:rPr xmlns:a="http://schemas.openxmlformats.org/drawingml/2006/main" sz="3300" i="1">
                      <a:solidFill>
                        <a:srgbClr val="414040"/>
                      </a:solidFill>
                      <a:latin typeface="Cambria Math" panose="02040503050406030204" pitchFamily="18" charset="0"/>
                    </a:rPr>
                    <m:t>A</m:t>
                  </m:r>
                  <m:sSup>
                    <m:e>
                      <m:r>
                        <a:rPr xmlns:a="http://schemas.openxmlformats.org/drawingml/2006/main" sz="3300" i="1">
                          <a:solidFill>
                            <a:srgbClr val="414040"/>
                          </a:solidFill>
                          <a:latin typeface="Cambria Math" panose="02040503050406030204" pitchFamily="18" charset="0"/>
                        </a:rPr>
                        <m:t>k</m:t>
                      </m:r>
                    </m:e>
                    <m:sup>
                      <m:r>
                        <a:rPr xmlns:a="http://schemas.openxmlformats.org/drawingml/2006/main" sz="3300" i="1">
                          <a:solidFill>
                            <a:srgbClr val="414040"/>
                          </a:solidFill>
                          <a:latin typeface="Cambria Math" panose="02040503050406030204" pitchFamily="18" charset="0"/>
                        </a:rPr>
                        <m:t>α</m:t>
                      </m:r>
                    </m:sup>
                  </m:sSup>
                  <m:sSup>
                    <m:e>
                      <m:r>
                        <a:rPr xmlns:a="http://schemas.openxmlformats.org/drawingml/2006/main" sz="3300" i="1">
                          <a:solidFill>
                            <a:srgbClr val="414040"/>
                          </a:solidFill>
                          <a:latin typeface="Cambria Math" panose="02040503050406030204" pitchFamily="18" charset="0"/>
                        </a:rPr>
                        <m:t>l</m:t>
                      </m:r>
                    </m:e>
                    <m:sup>
                      <m:r>
                        <a:rPr xmlns:a="http://schemas.openxmlformats.org/drawingml/2006/main" sz="3300" i="1">
                          <a:solidFill>
                            <a:srgbClr val="414040"/>
                          </a:solidFill>
                          <a:latin typeface="Cambria Math" panose="02040503050406030204" pitchFamily="18" charset="0"/>
                        </a:rPr>
                        <m:t>-</m:t>
                      </m:r>
                      <m:r>
                        <a:rPr xmlns:a="http://schemas.openxmlformats.org/drawingml/2006/main" sz="3300" i="1">
                          <a:solidFill>
                            <a:srgbClr val="414040"/>
                          </a:solidFill>
                          <a:latin typeface="Cambria Math" panose="02040503050406030204" pitchFamily="18" charset="0"/>
                        </a:rPr>
                        <m:t>α</m:t>
                      </m:r>
                    </m:sup>
                  </m:sSup>
                  <m:r>
                    <a:rPr xmlns:a="http://schemas.openxmlformats.org/drawingml/2006/main" sz="3300" i="1">
                      <a:solidFill>
                        <a:srgbClr val="414040"/>
                      </a:solidFill>
                      <a:latin typeface="Cambria Math" panose="02040503050406030204" pitchFamily="18" charset="0"/>
                    </a:rPr>
                    <m:t>=</m:t>
                  </m:r>
                  <m:r>
                    <a:rPr xmlns:a="http://schemas.openxmlformats.org/drawingml/2006/main" sz="3300" i="1">
                      <a:solidFill>
                        <a:srgbClr val="414040"/>
                      </a:solidFill>
                      <a:latin typeface="Cambria Math" panose="02040503050406030204" pitchFamily="18" charset="0"/>
                    </a:rPr>
                    <m:t>(</m:t>
                  </m:r>
                  <m:r>
                    <a:rPr xmlns:a="http://schemas.openxmlformats.org/drawingml/2006/main" sz="3300" i="1">
                      <a:solidFill>
                        <a:srgbClr val="414040"/>
                      </a:solidFill>
                      <a:latin typeface="Cambria Math" panose="02040503050406030204" pitchFamily="18" charset="0"/>
                    </a:rPr>
                    <m:t>1</m:t>
                  </m:r>
                  <m:r>
                    <a:rPr xmlns:a="http://schemas.openxmlformats.org/drawingml/2006/main" sz="3300" i="1">
                      <a:solidFill>
                        <a:srgbClr val="414040"/>
                      </a:solidFill>
                      <a:latin typeface="Cambria Math" panose="02040503050406030204" pitchFamily="18" charset="0"/>
                    </a:rPr>
                    <m:t>-</m:t>
                  </m:r>
                  <m:r>
                    <a:rPr xmlns:a="http://schemas.openxmlformats.org/drawingml/2006/main" sz="3300" i="1">
                      <a:solidFill>
                        <a:srgbClr val="414040"/>
                      </a:solidFill>
                      <a:latin typeface="Cambria Math" panose="02040503050406030204" pitchFamily="18" charset="0"/>
                    </a:rPr>
                    <m:t>α</m:t>
                  </m:r>
                  <m:r>
                    <a:rPr xmlns:a="http://schemas.openxmlformats.org/drawingml/2006/main" sz="3300" i="1">
                      <a:solidFill>
                        <a:srgbClr val="414040"/>
                      </a:solidFill>
                      <a:latin typeface="Cambria Math" panose="02040503050406030204" pitchFamily="18" charset="0"/>
                    </a:rPr>
                    <m:t>)</m:t>
                  </m:r>
                  <m:r>
                    <a:rPr xmlns:a="http://schemas.openxmlformats.org/drawingml/2006/main" sz="3300" i="1">
                      <a:solidFill>
                        <a:srgbClr val="414040"/>
                      </a:solidFill>
                      <a:latin typeface="Cambria Math" panose="02040503050406030204" pitchFamily="18" charset="0"/>
                    </a:rPr>
                    <m:t>A</m:t>
                  </m:r>
                  <m:sSup>
                    <m:e>
                      <m:limUpp>
                        <m:e>
                          <m:r>
                            <a:rPr xmlns:a="http://schemas.openxmlformats.org/drawingml/2006/main" sz="3300" i="1">
                              <a:solidFill>
                                <a:srgbClr val="414040"/>
                              </a:solidFill>
                              <a:latin typeface="Cambria Math" panose="02040503050406030204" pitchFamily="18" charset="0"/>
                            </a:rPr>
                            <m:t>k</m:t>
                          </m:r>
                        </m:e>
                        <m:lim>
                          <m:r>
                            <a:rPr xmlns:a="http://schemas.openxmlformats.org/drawingml/2006/main" sz="3300" i="1">
                              <a:solidFill>
                                <a:srgbClr val="414040"/>
                              </a:solidFill>
                              <a:latin typeface="Cambria Math" panose="02040503050406030204" pitchFamily="18" charset="0"/>
                            </a:rPr>
                            <m:t>̂</m:t>
                          </m:r>
                        </m:lim>
                      </m:limUpp>
                    </m:e>
                    <m:sup>
                      <m:r>
                        <a:rPr xmlns:a="http://schemas.openxmlformats.org/drawingml/2006/main" sz="3300" i="1">
                          <a:solidFill>
                            <a:srgbClr val="414040"/>
                          </a:solidFill>
                          <a:latin typeface="Cambria Math" panose="02040503050406030204" pitchFamily="18" charset="0"/>
                        </a:rPr>
                        <m:t>α</m:t>
                      </m:r>
                    </m:sup>
                  </m:sSup>
                </m:oMath>
              </m:oMathPara>
            </a14:m>
            <a:endParaRPr sz="3300">
              <a:solidFill>
                <a:srgbClr val="414141"/>
              </a:solidFill>
            </a:endParaRP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3" name="General Equilbrium in the Competitive One Period Model"/>
          <p:cNvSpPr txBox="1"/>
          <p:nvPr>
            <p:ph type="title"/>
          </p:nvPr>
        </p:nvSpPr>
        <p:spPr>
          <a:prstGeom prst="rect">
            <a:avLst/>
          </a:prstGeom>
        </p:spPr>
        <p:txBody>
          <a:bodyPr/>
          <a:lstStyle>
            <a:lvl1pPr defTabSz="356362">
              <a:spcBef>
                <a:spcPts val="900"/>
              </a:spcBef>
              <a:defRPr sz="4270"/>
            </a:lvl1pPr>
          </a:lstStyle>
          <a:p>
            <a:pPr/>
            <a:r>
              <a:t>General Equilbrium in the Competitive One Period Model</a:t>
            </a:r>
          </a:p>
        </p:txBody>
      </p:sp>
      <p:sp>
        <p:nvSpPr>
          <p:cNvPr id="244" name="Equilibrium employment, output, consumption, real wages and the real rental price of capital will be determined by the equality of the supply of factors of production by households and the demand for factors of production by firms, and the equality of th"/>
          <p:cNvSpPr txBox="1"/>
          <p:nvPr>
            <p:ph type="body" sz="half" idx="1"/>
          </p:nvPr>
        </p:nvSpPr>
        <p:spPr>
          <a:xfrm>
            <a:off x="508000" y="2324100"/>
            <a:ext cx="11988800" cy="2540794"/>
          </a:xfrm>
          <a:prstGeom prst="rect">
            <a:avLst/>
          </a:prstGeom>
        </p:spPr>
        <p:txBody>
          <a:bodyPr/>
          <a:lstStyle>
            <a:lvl1pPr defTabSz="338835">
              <a:spcBef>
                <a:spcPts val="1300"/>
              </a:spcBef>
              <a:defRPr sz="2088"/>
            </a:lvl1pPr>
          </a:lstStyle>
          <a:p>
            <a:pPr/>
            <a:r>
              <a:t>Equilibrium employment, output, consumption, real wages and the real rental price of capital will be determined by the equality of the supply of factors of production by households and the demand for factors of production by firms, and the equality of the demand for and the supply of output.  Since the supply of capital and labor has been shown to be equal to the endowments of the representative household, which have both been assumed to be exogenously given and equal to unity, it follows that capital per worker in production will also be equal to unity. We shall thus have that,</a:t>
            </a:r>
          </a:p>
        </p:txBody>
      </p:sp>
      <p:sp>
        <p:nvSpPr>
          <p:cNvPr id="24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46" name="Equation"/>
          <p:cNvSpPr txBox="1"/>
          <p:nvPr/>
        </p:nvSpPr>
        <p:spPr>
          <a:xfrm>
            <a:off x="4988191" y="5052350"/>
            <a:ext cx="2518493" cy="395467"/>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a:rPr xmlns:a="http://schemas.openxmlformats.org/drawingml/2006/main" sz="2900" i="1">
                      <a:solidFill>
                        <a:srgbClr val="414040"/>
                      </a:solidFill>
                      <a:latin typeface="Cambria Math" panose="02040503050406030204" pitchFamily="18" charset="0"/>
                    </a:rPr>
                    <m:t>k</m:t>
                  </m:r>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1,</m:t>
                  </m:r>
                  <m:r>
                    <a:rPr xmlns:a="http://schemas.openxmlformats.org/drawingml/2006/main" sz="2900" i="1">
                      <a:solidFill>
                        <a:srgbClr val="414040"/>
                      </a:solidFill>
                      <a:latin typeface="Cambria Math" panose="02040503050406030204" pitchFamily="18" charset="0"/>
                    </a:rPr>
                    <m:t>l</m:t>
                  </m:r>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1,</m:t>
                  </m:r>
                  <m:limUpp>
                    <m:e>
                      <m:r>
                        <a:rPr xmlns:a="http://schemas.openxmlformats.org/drawingml/2006/main" sz="2900" i="1">
                          <a:solidFill>
                            <a:srgbClr val="414040"/>
                          </a:solidFill>
                          <a:latin typeface="Cambria Math" panose="02040503050406030204" pitchFamily="18" charset="0"/>
                        </a:rPr>
                        <m:t>k</m:t>
                      </m:r>
                    </m:e>
                    <m:lim>
                      <m:r>
                        <a:rPr xmlns:a="http://schemas.openxmlformats.org/drawingml/2006/main" sz="2900" i="1">
                          <a:solidFill>
                            <a:srgbClr val="414040"/>
                          </a:solidFill>
                          <a:latin typeface="Cambria Math" panose="02040503050406030204" pitchFamily="18" charset="0"/>
                        </a:rPr>
                        <m:t>̂</m:t>
                      </m:r>
                    </m:lim>
                  </m:limUpp>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1</m:t>
                  </m:r>
                </m:oMath>
              </m:oMathPara>
            </a14:m>
            <a:endParaRPr sz="2900">
              <a:solidFill>
                <a:srgbClr val="414141"/>
              </a:solidFill>
            </a:endParaRPr>
          </a:p>
        </p:txBody>
      </p:sp>
      <p:sp>
        <p:nvSpPr>
          <p:cNvPr id="247" name="Equation"/>
          <p:cNvSpPr txBox="1"/>
          <p:nvPr/>
        </p:nvSpPr>
        <p:spPr>
          <a:xfrm>
            <a:off x="3009128" y="5894389"/>
            <a:ext cx="866479" cy="333376"/>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a:rPr xmlns:a="http://schemas.openxmlformats.org/drawingml/2006/main" sz="3000" i="1">
                      <a:solidFill>
                        <a:srgbClr val="414040"/>
                      </a:solidFill>
                      <a:latin typeface="Cambria Math" panose="02040503050406030204" pitchFamily="18" charset="0"/>
                    </a:rPr>
                    <m:t>y</m:t>
                  </m:r>
                  <m:r>
                    <a:rPr xmlns:a="http://schemas.openxmlformats.org/drawingml/2006/main" sz="3000" i="1">
                      <a:solidFill>
                        <a:srgbClr val="414040"/>
                      </a:solidFill>
                      <a:latin typeface="Cambria Math" panose="02040503050406030204" pitchFamily="18" charset="0"/>
                    </a:rPr>
                    <m:t>=</m:t>
                  </m:r>
                  <m:r>
                    <a:rPr xmlns:a="http://schemas.openxmlformats.org/drawingml/2006/main" sz="3000" i="1">
                      <a:solidFill>
                        <a:srgbClr val="414040"/>
                      </a:solidFill>
                      <a:latin typeface="Cambria Math" panose="02040503050406030204" pitchFamily="18" charset="0"/>
                    </a:rPr>
                    <m:t>A</m:t>
                  </m:r>
                </m:oMath>
              </m:oMathPara>
            </a14:m>
            <a:endParaRPr sz="3000">
              <a:solidFill>
                <a:srgbClr val="414141"/>
              </a:solidFill>
            </a:endParaRPr>
          </a:p>
        </p:txBody>
      </p:sp>
      <p:sp>
        <p:nvSpPr>
          <p:cNvPr id="248" name="Equation"/>
          <p:cNvSpPr txBox="1"/>
          <p:nvPr/>
        </p:nvSpPr>
        <p:spPr>
          <a:xfrm>
            <a:off x="5564031" y="5900994"/>
            <a:ext cx="1096321" cy="267717"/>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a:rPr xmlns:a="http://schemas.openxmlformats.org/drawingml/2006/main" sz="3100" i="1">
                      <a:solidFill>
                        <a:srgbClr val="414040"/>
                      </a:solidFill>
                      <a:latin typeface="Cambria Math" panose="02040503050406030204" pitchFamily="18" charset="0"/>
                    </a:rPr>
                    <m:t>r</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α</m:t>
                  </m:r>
                  <m:r>
                    <a:rPr xmlns:a="http://schemas.openxmlformats.org/drawingml/2006/main" sz="3100" i="1">
                      <a:solidFill>
                        <a:srgbClr val="414040"/>
                      </a:solidFill>
                      <a:latin typeface="Cambria Math" panose="02040503050406030204" pitchFamily="18" charset="0"/>
                    </a:rPr>
                    <m:t>A</m:t>
                  </m:r>
                </m:oMath>
              </m:oMathPara>
            </a14:m>
            <a:endParaRPr sz="3100">
              <a:solidFill>
                <a:srgbClr val="414141"/>
              </a:solidFill>
            </a:endParaRPr>
          </a:p>
        </p:txBody>
      </p:sp>
      <p:sp>
        <p:nvSpPr>
          <p:cNvPr id="249" name="Equation"/>
          <p:cNvSpPr txBox="1"/>
          <p:nvPr/>
        </p:nvSpPr>
        <p:spPr>
          <a:xfrm>
            <a:off x="7726632" y="5865027"/>
            <a:ext cx="1888034" cy="303684"/>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a:rPr xmlns:a="http://schemas.openxmlformats.org/drawingml/2006/main" sz="2800" i="1">
                      <a:solidFill>
                        <a:srgbClr val="414040"/>
                      </a:solidFill>
                      <a:latin typeface="Cambria Math" panose="02040503050406030204" pitchFamily="18" charset="0"/>
                    </a:rPr>
                    <m:t>w</m:t>
                  </m:r>
                  <m:r>
                    <a:rPr xmlns:a="http://schemas.openxmlformats.org/drawingml/2006/main" sz="2800" i="1">
                      <a:solidFill>
                        <a:srgbClr val="414040"/>
                      </a:solidFill>
                      <a:latin typeface="Cambria Math" panose="02040503050406030204" pitchFamily="18" charset="0"/>
                    </a:rPr>
                    <m:t>=</m:t>
                  </m:r>
                  <m:r>
                    <a:rPr xmlns:a="http://schemas.openxmlformats.org/drawingml/2006/main" sz="2800" i="1">
                      <a:solidFill>
                        <a:srgbClr val="414040"/>
                      </a:solidFill>
                      <a:latin typeface="Cambria Math" panose="02040503050406030204" pitchFamily="18" charset="0"/>
                    </a:rPr>
                    <m:t>(</m:t>
                  </m:r>
                  <m:r>
                    <a:rPr xmlns:a="http://schemas.openxmlformats.org/drawingml/2006/main" sz="2800" i="1">
                      <a:solidFill>
                        <a:srgbClr val="414040"/>
                      </a:solidFill>
                      <a:latin typeface="Cambria Math" panose="02040503050406030204" pitchFamily="18" charset="0"/>
                    </a:rPr>
                    <m:t>1</m:t>
                  </m:r>
                  <m:r>
                    <a:rPr xmlns:a="http://schemas.openxmlformats.org/drawingml/2006/main" sz="2800" i="1">
                      <a:solidFill>
                        <a:srgbClr val="414040"/>
                      </a:solidFill>
                      <a:latin typeface="Cambria Math" panose="02040503050406030204" pitchFamily="18" charset="0"/>
                    </a:rPr>
                    <m:t>-</m:t>
                  </m:r>
                  <m:r>
                    <a:rPr xmlns:a="http://schemas.openxmlformats.org/drawingml/2006/main" sz="2800" i="1">
                      <a:solidFill>
                        <a:srgbClr val="414040"/>
                      </a:solidFill>
                      <a:latin typeface="Cambria Math" panose="02040503050406030204" pitchFamily="18" charset="0"/>
                    </a:rPr>
                    <m:t>α</m:t>
                  </m:r>
                  <m:r>
                    <a:rPr xmlns:a="http://schemas.openxmlformats.org/drawingml/2006/main" sz="2800" i="1">
                      <a:solidFill>
                        <a:srgbClr val="414040"/>
                      </a:solidFill>
                      <a:latin typeface="Cambria Math" panose="02040503050406030204" pitchFamily="18" charset="0"/>
                    </a:rPr>
                    <m:t>)</m:t>
                  </m:r>
                  <m:r>
                    <a:rPr xmlns:a="http://schemas.openxmlformats.org/drawingml/2006/main" sz="2800" i="1">
                      <a:solidFill>
                        <a:srgbClr val="414040"/>
                      </a:solidFill>
                      <a:latin typeface="Cambria Math" panose="02040503050406030204" pitchFamily="18" charset="0"/>
                    </a:rPr>
                    <m:t>A</m:t>
                  </m:r>
                </m:oMath>
              </m:oMathPara>
            </a14:m>
            <a:endParaRPr sz="2800">
              <a:solidFill>
                <a:srgbClr val="414141"/>
              </a:solidFill>
            </a:endParaRPr>
          </a:p>
        </p:txBody>
      </p:sp>
      <p:sp>
        <p:nvSpPr>
          <p:cNvPr id="250" name="Note that since the capital and labor endowments have been assumed equal to unity, equilibrium output supply will be equal to total factor productivity. The equilibrium rental price of capital will be equal to total factor productivity, times the share o"/>
          <p:cNvSpPr txBox="1"/>
          <p:nvPr/>
        </p:nvSpPr>
        <p:spPr>
          <a:xfrm>
            <a:off x="508000" y="6356646"/>
            <a:ext cx="11988800" cy="273179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l" defTabSz="344677">
              <a:spcBef>
                <a:spcPts val="1400"/>
              </a:spcBef>
              <a:defRPr sz="2124"/>
            </a:lvl1pPr>
          </a:lstStyle>
          <a:p>
            <a:pPr/>
            <a:r>
              <a:t>Note that since the capital and labor endowments have been assumed equal to unity, equilibrium output supply will be equal to total factor productivity. The equilibrium rental price of capital will be equal to total factor productivity, times the share of capital in production, while the equilibrium real wage will be equal to total factor productivity times the share of labor in production. These are the marginal products of capital and labor for a capital labor ratio equal to one, as implied by our assumptions about the endowments of the representative household.Also note that, because of the assumption of constant returns to scale, factor payments to households exhaust output.</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2" name="Properties of the Competitive Equilibrium in the One Period Model"/>
          <p:cNvSpPr txBox="1"/>
          <p:nvPr>
            <p:ph type="title"/>
          </p:nvPr>
        </p:nvSpPr>
        <p:spPr>
          <a:prstGeom prst="rect">
            <a:avLst/>
          </a:prstGeom>
        </p:spPr>
        <p:txBody>
          <a:bodyPr/>
          <a:lstStyle>
            <a:lvl1pPr defTabSz="321310">
              <a:spcBef>
                <a:spcPts val="800"/>
              </a:spcBef>
              <a:defRPr sz="3850"/>
            </a:lvl1pPr>
          </a:lstStyle>
          <a:p>
            <a:pPr/>
            <a:r>
              <a:t>Properties of the Competitive Equilibrium in the One Period Model</a:t>
            </a:r>
          </a:p>
        </p:txBody>
      </p:sp>
      <p:sp>
        <p:nvSpPr>
          <p:cNvPr id="253" name="The competitive equilibrium depends on the preferences and the endowments of the representative household, and the technology of production used by the representative firm.…"/>
          <p:cNvSpPr txBox="1"/>
          <p:nvPr>
            <p:ph type="body" idx="1"/>
          </p:nvPr>
        </p:nvSpPr>
        <p:spPr>
          <a:prstGeom prst="rect">
            <a:avLst/>
          </a:prstGeom>
        </p:spPr>
        <p:txBody>
          <a:bodyPr/>
          <a:lstStyle/>
          <a:p>
            <a:pPr defTabSz="461518">
              <a:spcBef>
                <a:spcPts val="1800"/>
              </a:spcBef>
              <a:defRPr sz="2844"/>
            </a:pPr>
            <a:r>
              <a:t>The competitive equilibrium depends on the preferences and the endowments of the representative household, and the technology of production used by the representative firm. </a:t>
            </a:r>
          </a:p>
          <a:p>
            <a:pPr defTabSz="461518">
              <a:spcBef>
                <a:spcPts val="1800"/>
              </a:spcBef>
              <a:defRPr sz="2844"/>
            </a:pPr>
            <a:r>
              <a:t>Because of the assumption of non-satiation, households optimally supply their full endowments of capital and labor to be used for production, and consume both their current income and their capital endowment.</a:t>
            </a:r>
          </a:p>
          <a:p>
            <a:pPr defTabSz="461518">
              <a:spcBef>
                <a:spcPts val="1800"/>
              </a:spcBef>
              <a:defRPr sz="2844"/>
            </a:pPr>
            <a:r>
              <a:t>In equilibrium, the main determinants of real variables are the endowments and the preferences of households, and the parameters of the technology of production, such as total factor productivity </a:t>
            </a:r>
            <a:r>
              <a:rPr i="1"/>
              <a:t>A</a:t>
            </a:r>
            <a:r>
              <a:t>, and the share of capital </a:t>
            </a:r>
            <a:r>
              <a:rPr i="1"/>
              <a:t>α</a:t>
            </a:r>
            <a:r>
              <a:t> in the case of the Cobb-Douglas production process.</a:t>
            </a:r>
          </a:p>
          <a:p>
            <a:pPr defTabSz="461518">
              <a:spcBef>
                <a:spcPts val="1800"/>
              </a:spcBef>
              <a:defRPr sz="2844"/>
            </a:pPr>
            <a:r>
              <a:t>There is full employment of both capital and labor.</a:t>
            </a:r>
          </a:p>
        </p:txBody>
      </p:sp>
      <p:sp>
        <p:nvSpPr>
          <p:cNvPr id="25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6" name="Savings and Investment in a Two Period Model"/>
          <p:cNvSpPr txBox="1"/>
          <p:nvPr>
            <p:ph type="title"/>
          </p:nvPr>
        </p:nvSpPr>
        <p:spPr>
          <a:prstGeom prst="rect">
            <a:avLst/>
          </a:prstGeom>
        </p:spPr>
        <p:txBody>
          <a:bodyPr/>
          <a:lstStyle>
            <a:lvl1pPr defTabSz="449833">
              <a:spcBef>
                <a:spcPts val="1200"/>
              </a:spcBef>
              <a:defRPr sz="5390"/>
            </a:lvl1pPr>
          </a:lstStyle>
          <a:p>
            <a:pPr/>
            <a:r>
              <a:t>Savings and Investment in a Two Period Model</a:t>
            </a:r>
          </a:p>
        </p:txBody>
      </p:sp>
      <p:sp>
        <p:nvSpPr>
          <p:cNvPr id="257" name="The problem of households in the one period model is relatively simple. Commit your full endowments of capital and labor to production, earn the maximum possible income, and consume all your income plus the endowments that can be consumed, such as the ca"/>
          <p:cNvSpPr txBox="1"/>
          <p:nvPr>
            <p:ph type="body" idx="1"/>
          </p:nvPr>
        </p:nvSpPr>
        <p:spPr>
          <a:prstGeom prst="rect">
            <a:avLst/>
          </a:prstGeom>
        </p:spPr>
        <p:txBody>
          <a:bodyPr/>
          <a:lstStyle/>
          <a:p>
            <a:pPr defTabSz="438150">
              <a:spcBef>
                <a:spcPts val="1800"/>
              </a:spcBef>
              <a:defRPr sz="2700"/>
            </a:pPr>
            <a:r>
              <a:t>The problem of households in the one period model is relatively simple. Commit your full endowments of capital and labor to production, earn the maximum possible income, and consume all your income plus the endowments that can be consumed, such as the capital stock. </a:t>
            </a:r>
          </a:p>
          <a:p>
            <a:pPr defTabSz="438150">
              <a:spcBef>
                <a:spcPts val="1800"/>
              </a:spcBef>
              <a:defRPr sz="2700"/>
            </a:pPr>
            <a:r>
              <a:t>We next turn to a presentation of the simplest possible intertemporal general equilibrium model. This is a two period model, first analyzed explicitly by Irving Fisher in his 1930 classic, </a:t>
            </a:r>
            <a:r>
              <a:rPr i="1"/>
              <a:t>The Theory of Interest</a:t>
            </a:r>
            <a:r>
              <a:t>. As we shall see, the representative household in a two period model faces a much wider choice set than in the one period model. </a:t>
            </a:r>
          </a:p>
          <a:p>
            <a:pPr defTabSz="438150">
              <a:spcBef>
                <a:spcPts val="1800"/>
              </a:spcBef>
              <a:defRPr sz="2700"/>
            </a:pPr>
            <a:r>
              <a:t>In a two period model the household has to make intertemporal decisions, the most important of which is the </a:t>
            </a:r>
            <a:r>
              <a:rPr i="1"/>
              <a:t>savings</a:t>
            </a:r>
            <a:r>
              <a:t> and </a:t>
            </a:r>
            <a:r>
              <a:rPr i="1"/>
              <a:t>investment</a:t>
            </a:r>
            <a:r>
              <a:t> decision in the first period. </a:t>
            </a:r>
          </a:p>
        </p:txBody>
      </p:sp>
      <p:sp>
        <p:nvSpPr>
          <p:cNvPr id="25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0" name="The Representative Household in a Two Period Model"/>
          <p:cNvSpPr txBox="1"/>
          <p:nvPr>
            <p:ph type="title"/>
          </p:nvPr>
        </p:nvSpPr>
        <p:spPr>
          <a:prstGeom prst="rect">
            <a:avLst/>
          </a:prstGeom>
        </p:spPr>
        <p:txBody>
          <a:bodyPr/>
          <a:lstStyle>
            <a:lvl1pPr defTabSz="385572">
              <a:spcBef>
                <a:spcPts val="1000"/>
              </a:spcBef>
              <a:defRPr sz="4620"/>
            </a:lvl1pPr>
          </a:lstStyle>
          <a:p>
            <a:pPr/>
            <a:r>
              <a:t>The Representative Household in a Two Period Model</a:t>
            </a:r>
          </a:p>
        </p:txBody>
      </p:sp>
      <p:sp>
        <p:nvSpPr>
          <p:cNvPr id="261" name="Assume a representative household which lives for two periods, say period 1, the present, and period 2, the future. As in the one period model, the representative household is characterized by its endowments and its preferences.…"/>
          <p:cNvSpPr txBox="1"/>
          <p:nvPr>
            <p:ph type="body" idx="1"/>
          </p:nvPr>
        </p:nvSpPr>
        <p:spPr>
          <a:prstGeom prst="rect">
            <a:avLst/>
          </a:prstGeom>
        </p:spPr>
        <p:txBody>
          <a:bodyPr/>
          <a:lstStyle/>
          <a:p>
            <a:pPr defTabSz="280415">
              <a:spcBef>
                <a:spcPts val="1100"/>
              </a:spcBef>
              <a:defRPr sz="1727"/>
            </a:pPr>
            <a:r>
              <a:t>Assume a representative household which lives for two periods, say period 1, the present, and period 2, the future. As in the one period model, the representative household is characterized by its endowments and its preferences.</a:t>
            </a:r>
          </a:p>
          <a:p>
            <a:pPr defTabSz="280415">
              <a:spcBef>
                <a:spcPts val="1100"/>
              </a:spcBef>
              <a:defRPr sz="1727"/>
            </a:pPr>
            <a:r>
              <a:t>We shall assume that the representative household is endowed with one unit of capital in period 1 and one unit of labor for each of periods 1 and 2. We shall also assume that there is no uncertainty, and that the household has perfect foresightof developments in period 2.</a:t>
            </a:r>
          </a:p>
          <a:p>
            <a:pPr defTabSz="280415">
              <a:spcBef>
                <a:spcPts val="1100"/>
              </a:spcBef>
              <a:defRPr sz="1727"/>
            </a:pPr>
            <a:r>
              <a:t>In period 1, its endowment of capital and labor can be rented to private firms, at a competitive rental price of capital </a:t>
            </a:r>
            <a:r>
              <a:rPr i="1"/>
              <a:t>r</a:t>
            </a:r>
            <a:r>
              <a:rPr baseline="-5999" i="1"/>
              <a:t>1</a:t>
            </a:r>
            <a:r>
              <a:t>, and a competitive real wage </a:t>
            </a:r>
            <a:r>
              <a:rPr i="1"/>
              <a:t>w</a:t>
            </a:r>
            <a:r>
              <a:rPr baseline="-5999" i="1"/>
              <a:t>1</a:t>
            </a:r>
            <a:r>
              <a:t>. Capital and labor are used by competitive firms in the production of a single good </a:t>
            </a:r>
            <a:r>
              <a:rPr i="1"/>
              <a:t>y</a:t>
            </a:r>
            <a:r>
              <a:rPr baseline="-5999" i="1"/>
              <a:t>1</a:t>
            </a:r>
            <a:r>
              <a:t>. The household can use the income from the rental of its capital and labor endowments in period 1 for either consumption or investment. </a:t>
            </a:r>
          </a:p>
          <a:p>
            <a:pPr defTabSz="280415">
              <a:spcBef>
                <a:spcPts val="1100"/>
              </a:spcBef>
              <a:defRPr sz="1727"/>
            </a:pPr>
            <a:r>
              <a:t>In period 2, its capital stock is equal to its initial capital endowment, plus its investment from the first period. It again decides to rent its capital stock and its labor endowment, at a competitive rental price of capital </a:t>
            </a:r>
            <a:r>
              <a:rPr i="1"/>
              <a:t>r</a:t>
            </a:r>
            <a:r>
              <a:rPr baseline="-5999" i="1"/>
              <a:t>2</a:t>
            </a:r>
            <a:r>
              <a:t>, and a competitive real wage </a:t>
            </a:r>
            <a:r>
              <a:rPr i="1"/>
              <a:t>w</a:t>
            </a:r>
            <a:r>
              <a:rPr baseline="-5999" i="1"/>
              <a:t>2</a:t>
            </a:r>
            <a:r>
              <a:t>. At the end of period 2 the representative household consumes its period 2 income, plus the capital stock carried over from period 1. </a:t>
            </a:r>
          </a:p>
          <a:p>
            <a:pPr defTabSz="280415">
              <a:spcBef>
                <a:spcPts val="1100"/>
              </a:spcBef>
              <a:defRPr sz="1727"/>
            </a:pPr>
            <a:r>
              <a:t>Thus, the main decision of households, apart from the decision to rent out their full endowments of capital and labor in order to maximize income in each of the two periods, is how much to consume in period 1 relative to period 2. As we shall see, this depends on the future return of investment. Hence, unlike the one period model, in which the rental price of capital is a </a:t>
            </a:r>
            <a:r>
              <a:rPr i="1"/>
              <a:t>pure rent</a:t>
            </a:r>
            <a:r>
              <a:t> for a fixed endowment, in the two period intertemporal model the second period interest rate acts as an incentive for savings and investment.</a:t>
            </a:r>
          </a:p>
        </p:txBody>
      </p:sp>
      <p:sp>
        <p:nvSpPr>
          <p:cNvPr id="26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4" name="The Intertemporal Utility Function"/>
          <p:cNvSpPr txBox="1"/>
          <p:nvPr>
            <p:ph type="title"/>
          </p:nvPr>
        </p:nvSpPr>
        <p:spPr>
          <a:prstGeom prst="rect">
            <a:avLst/>
          </a:prstGeom>
        </p:spPr>
        <p:txBody>
          <a:bodyPr/>
          <a:lstStyle/>
          <a:p>
            <a:pPr/>
            <a:r>
              <a:t>The Intertemporal Utility Function</a:t>
            </a:r>
          </a:p>
        </p:txBody>
      </p:sp>
      <p:sp>
        <p:nvSpPr>
          <p:cNvPr id="265" name="The representative household is assumed to maximize the following intertemporal utility function,"/>
          <p:cNvSpPr txBox="1"/>
          <p:nvPr>
            <p:ph type="body" sz="quarter" idx="1"/>
          </p:nvPr>
        </p:nvSpPr>
        <p:spPr>
          <a:xfrm>
            <a:off x="508000" y="2628900"/>
            <a:ext cx="11988800" cy="650330"/>
          </a:xfrm>
          <a:prstGeom prst="rect">
            <a:avLst/>
          </a:prstGeom>
        </p:spPr>
        <p:txBody>
          <a:bodyPr/>
          <a:lstStyle>
            <a:lvl1pPr defTabSz="344677">
              <a:spcBef>
                <a:spcPts val="1400"/>
              </a:spcBef>
              <a:defRPr sz="2124"/>
            </a:lvl1pPr>
          </a:lstStyle>
          <a:p>
            <a:pPr/>
            <a:r>
              <a:t>The representative household is assumed to maximize the following intertemporal utility function,</a:t>
            </a:r>
          </a:p>
        </p:txBody>
      </p:sp>
      <p:sp>
        <p:nvSpPr>
          <p:cNvPr id="26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67" name="Equation"/>
          <p:cNvSpPr txBox="1"/>
          <p:nvPr/>
        </p:nvSpPr>
        <p:spPr>
          <a:xfrm>
            <a:off x="4105337" y="3980472"/>
            <a:ext cx="4794126" cy="949758"/>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a:rPr xmlns:a="http://schemas.openxmlformats.org/drawingml/2006/main" sz="3200" i="1">
                      <a:solidFill>
                        <a:srgbClr val="414040"/>
                      </a:solidFill>
                      <a:latin typeface="Cambria Math" panose="02040503050406030204" pitchFamily="18" charset="0"/>
                    </a:rPr>
                    <m:t>U</m:t>
                  </m:r>
                  <m:r>
                    <a:rPr xmlns:a="http://schemas.openxmlformats.org/drawingml/2006/main" sz="3200" i="1">
                      <a:solidFill>
                        <a:srgbClr val="414040"/>
                      </a:solidFill>
                      <a:latin typeface="Cambria Math" panose="02040503050406030204" pitchFamily="18" charset="0"/>
                    </a:rPr>
                    <m:t>(</m:t>
                  </m:r>
                  <m:sSub>
                    <m:e>
                      <m:r>
                        <a:rPr xmlns:a="http://schemas.openxmlformats.org/drawingml/2006/main" sz="3200" i="1">
                          <a:solidFill>
                            <a:srgbClr val="414040"/>
                          </a:solidFill>
                          <a:latin typeface="Cambria Math" panose="02040503050406030204" pitchFamily="18" charset="0"/>
                        </a:rPr>
                        <m:t>c</m:t>
                      </m:r>
                    </m:e>
                    <m:sub>
                      <m:r>
                        <a:rPr xmlns:a="http://schemas.openxmlformats.org/drawingml/2006/main" sz="3200" i="1">
                          <a:solidFill>
                            <a:srgbClr val="414040"/>
                          </a:solidFill>
                          <a:latin typeface="Cambria Math" panose="02040503050406030204" pitchFamily="18" charset="0"/>
                        </a:rPr>
                        <m:t>1</m:t>
                      </m:r>
                    </m:sub>
                  </m:sSub>
                  <m:r>
                    <a:rPr xmlns:a="http://schemas.openxmlformats.org/drawingml/2006/main" sz="3200" i="1">
                      <a:solidFill>
                        <a:srgbClr val="414040"/>
                      </a:solidFill>
                      <a:latin typeface="Cambria Math" panose="02040503050406030204" pitchFamily="18" charset="0"/>
                    </a:rPr>
                    <m:t>,</m:t>
                  </m:r>
                  <m:sSub>
                    <m:e>
                      <m:r>
                        <a:rPr xmlns:a="http://schemas.openxmlformats.org/drawingml/2006/main" sz="3200" i="1">
                          <a:solidFill>
                            <a:srgbClr val="414040"/>
                          </a:solidFill>
                          <a:latin typeface="Cambria Math" panose="02040503050406030204" pitchFamily="18" charset="0"/>
                        </a:rPr>
                        <m:t>c</m:t>
                      </m:r>
                    </m:e>
                    <m:sub>
                      <m:r>
                        <a:rPr xmlns:a="http://schemas.openxmlformats.org/drawingml/2006/main" sz="3200" i="1">
                          <a:solidFill>
                            <a:srgbClr val="414040"/>
                          </a:solidFill>
                          <a:latin typeface="Cambria Math" panose="02040503050406030204" pitchFamily="18" charset="0"/>
                        </a:rPr>
                        <m:t>2</m:t>
                      </m:r>
                    </m:sub>
                  </m:sSub>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u</m:t>
                  </m:r>
                  <m:r>
                    <a:rPr xmlns:a="http://schemas.openxmlformats.org/drawingml/2006/main" sz="3200" i="1">
                      <a:solidFill>
                        <a:srgbClr val="414040"/>
                      </a:solidFill>
                      <a:latin typeface="Cambria Math" panose="02040503050406030204" pitchFamily="18" charset="0"/>
                    </a:rPr>
                    <m:t>(</m:t>
                  </m:r>
                  <m:sSub>
                    <m:e>
                      <m:r>
                        <a:rPr xmlns:a="http://schemas.openxmlformats.org/drawingml/2006/main" sz="3200" i="1">
                          <a:solidFill>
                            <a:srgbClr val="414040"/>
                          </a:solidFill>
                          <a:latin typeface="Cambria Math" panose="02040503050406030204" pitchFamily="18" charset="0"/>
                        </a:rPr>
                        <m:t>c</m:t>
                      </m:r>
                    </m:e>
                    <m:sub>
                      <m:r>
                        <a:rPr xmlns:a="http://schemas.openxmlformats.org/drawingml/2006/main" sz="3200" i="1">
                          <a:solidFill>
                            <a:srgbClr val="414040"/>
                          </a:solidFill>
                          <a:latin typeface="Cambria Math" panose="02040503050406030204" pitchFamily="18" charset="0"/>
                        </a:rPr>
                        <m:t>1</m:t>
                      </m:r>
                    </m:sub>
                  </m:sSub>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m:t>
                  </m:r>
                  <m:f>
                    <m:fPr>
                      <m:ctrlPr>
                        <a:rPr xmlns:a="http://schemas.openxmlformats.org/drawingml/2006/main" sz="3200" i="1">
                          <a:solidFill>
                            <a:srgbClr val="414040"/>
                          </a:solidFill>
                          <a:latin typeface="Cambria Math" panose="02040503050406030204" pitchFamily="18" charset="0"/>
                        </a:rPr>
                      </m:ctrlPr>
                      <m:type m:val="bar"/>
                    </m:fPr>
                    <m:num>
                      <m:r>
                        <a:rPr xmlns:a="http://schemas.openxmlformats.org/drawingml/2006/main" sz="3200" i="1">
                          <a:solidFill>
                            <a:srgbClr val="414040"/>
                          </a:solidFill>
                          <a:latin typeface="Cambria Math" panose="02040503050406030204" pitchFamily="18" charset="0"/>
                        </a:rPr>
                        <m:t>1</m:t>
                      </m:r>
                    </m:num>
                    <m:den>
                      <m:r>
                        <a:rPr xmlns:a="http://schemas.openxmlformats.org/drawingml/2006/main" sz="3200" i="1">
                          <a:solidFill>
                            <a:srgbClr val="414040"/>
                          </a:solidFill>
                          <a:latin typeface="Cambria Math" panose="02040503050406030204" pitchFamily="18" charset="0"/>
                        </a:rPr>
                        <m:t>1</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ρ</m:t>
                      </m:r>
                    </m:den>
                  </m:f>
                  <m:r>
                    <a:rPr xmlns:a="http://schemas.openxmlformats.org/drawingml/2006/main" sz="3200" i="1">
                      <a:solidFill>
                        <a:srgbClr val="414040"/>
                      </a:solidFill>
                      <a:latin typeface="Cambria Math" panose="02040503050406030204" pitchFamily="18" charset="0"/>
                    </a:rPr>
                    <m:t>u</m:t>
                  </m:r>
                  <m:r>
                    <a:rPr xmlns:a="http://schemas.openxmlformats.org/drawingml/2006/main" sz="3200" i="1">
                      <a:solidFill>
                        <a:srgbClr val="414040"/>
                      </a:solidFill>
                      <a:latin typeface="Cambria Math" panose="02040503050406030204" pitchFamily="18" charset="0"/>
                    </a:rPr>
                    <m:t>(</m:t>
                  </m:r>
                  <m:sSub>
                    <m:e>
                      <m:r>
                        <a:rPr xmlns:a="http://schemas.openxmlformats.org/drawingml/2006/main" sz="3200" i="1">
                          <a:solidFill>
                            <a:srgbClr val="414040"/>
                          </a:solidFill>
                          <a:latin typeface="Cambria Math" panose="02040503050406030204" pitchFamily="18" charset="0"/>
                        </a:rPr>
                        <m:t>c</m:t>
                      </m:r>
                    </m:e>
                    <m:sub>
                      <m:r>
                        <a:rPr xmlns:a="http://schemas.openxmlformats.org/drawingml/2006/main" sz="3200" i="1">
                          <a:solidFill>
                            <a:srgbClr val="414040"/>
                          </a:solidFill>
                          <a:latin typeface="Cambria Math" panose="02040503050406030204" pitchFamily="18" charset="0"/>
                        </a:rPr>
                        <m:t>2</m:t>
                      </m:r>
                    </m:sub>
                  </m:sSub>
                  <m:r>
                    <a:rPr xmlns:a="http://schemas.openxmlformats.org/drawingml/2006/main" sz="3200" i="1">
                      <a:solidFill>
                        <a:srgbClr val="414040"/>
                      </a:solidFill>
                      <a:latin typeface="Cambria Math" panose="02040503050406030204" pitchFamily="18" charset="0"/>
                    </a:rPr>
                    <m:t>)</m:t>
                  </m:r>
                </m:oMath>
              </m:oMathPara>
            </a14:m>
            <a:endParaRPr sz="3200">
              <a:solidFill>
                <a:srgbClr val="414141"/>
              </a:solidFill>
            </a:endParaRPr>
          </a:p>
        </p:txBody>
      </p:sp>
      <p:sp>
        <p:nvSpPr>
          <p:cNvPr id="268" name="u is a continuous, twice differentiable, concave per period utility function, which depends on the volume of consumption in the period. It has the same properties as the utility function in the one period model.…"/>
          <p:cNvSpPr txBox="1"/>
          <p:nvPr/>
        </p:nvSpPr>
        <p:spPr>
          <a:xfrm>
            <a:off x="508000" y="5537086"/>
            <a:ext cx="11988800" cy="303180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lgn="l" defTabSz="327152">
              <a:spcBef>
                <a:spcPts val="1300"/>
              </a:spcBef>
              <a:defRPr sz="2016"/>
            </a:pPr>
            <a:r>
              <a:rPr i="1"/>
              <a:t>u</a:t>
            </a:r>
            <a:r>
              <a:t> is a continuous, twice differentiable, concave per period utility function, which depends on the volume of consumption in the period. It has the same properties as the utility function in the one period model. </a:t>
            </a:r>
          </a:p>
          <a:p>
            <a:pPr algn="l" defTabSz="327152">
              <a:spcBef>
                <a:spcPts val="1300"/>
              </a:spcBef>
              <a:defRPr sz="2016"/>
            </a:pPr>
            <a:r>
              <a:rPr i="1"/>
              <a:t>ρ</a:t>
            </a:r>
            <a:r>
              <a:t> is the pure rate of time preference, which is a measure of household impatience (i.e., of how much the household prefers current to future utility). Since this is a positive parameter, other things equal, the household is assumed to be impatient, in that it prefers current relative to future utility. </a:t>
            </a:r>
          </a:p>
          <a:p>
            <a:pPr algn="l" defTabSz="327152">
              <a:spcBef>
                <a:spcPts val="1300"/>
              </a:spcBef>
              <a:defRPr sz="2016"/>
            </a:pPr>
            <a:r>
              <a:t>This utility function is characterised by </a:t>
            </a:r>
            <a:r>
              <a:rPr i="1"/>
              <a:t>time separability</a:t>
            </a:r>
            <a:r>
              <a:t>, as intertemporal utility is the weighted sum of per period utilities, and utility in each period only depends on consumption in that particular period.</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0" name="The Intertemporal Budget Constraint"/>
          <p:cNvSpPr txBox="1"/>
          <p:nvPr>
            <p:ph type="title"/>
          </p:nvPr>
        </p:nvSpPr>
        <p:spPr>
          <a:prstGeom prst="rect">
            <a:avLst/>
          </a:prstGeom>
        </p:spPr>
        <p:txBody>
          <a:bodyPr/>
          <a:lstStyle>
            <a:lvl1pPr defTabSz="554990">
              <a:spcBef>
                <a:spcPts val="1500"/>
              </a:spcBef>
              <a:defRPr sz="6650"/>
            </a:lvl1pPr>
          </a:lstStyle>
          <a:p>
            <a:pPr/>
            <a:r>
              <a:t>The Intertemporal Budget Constraint</a:t>
            </a:r>
          </a:p>
        </p:txBody>
      </p:sp>
      <p:sp>
        <p:nvSpPr>
          <p:cNvPr id="271" name="The utility function is maximized subject to the following sequence of budget constraints."/>
          <p:cNvSpPr txBox="1"/>
          <p:nvPr>
            <p:ph type="body" sz="quarter" idx="1"/>
          </p:nvPr>
        </p:nvSpPr>
        <p:spPr>
          <a:xfrm>
            <a:off x="508000" y="2385379"/>
            <a:ext cx="11988800" cy="973601"/>
          </a:xfrm>
          <a:prstGeom prst="rect">
            <a:avLst/>
          </a:prstGeom>
        </p:spPr>
        <p:txBody>
          <a:bodyPr/>
          <a:lstStyle>
            <a:lvl1pPr defTabSz="420624">
              <a:spcBef>
                <a:spcPts val="1700"/>
              </a:spcBef>
              <a:defRPr sz="2592"/>
            </a:lvl1pPr>
          </a:lstStyle>
          <a:p>
            <a:pPr/>
            <a:r>
              <a:t>The utility function is maximized subject to the following sequence of budget constraints.</a:t>
            </a:r>
          </a:p>
        </p:txBody>
      </p:sp>
      <p:sp>
        <p:nvSpPr>
          <p:cNvPr id="27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73" name="Equation"/>
          <p:cNvSpPr txBox="1"/>
          <p:nvPr/>
        </p:nvSpPr>
        <p:spPr>
          <a:xfrm>
            <a:off x="1176603" y="3566308"/>
            <a:ext cx="3785986" cy="367603"/>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a:rPr xmlns:a="http://schemas.openxmlformats.org/drawingml/2006/main" sz="3100" i="1">
                      <a:solidFill>
                        <a:srgbClr val="414040"/>
                      </a:solidFill>
                      <a:latin typeface="Cambria Math" panose="02040503050406030204" pitchFamily="18" charset="0"/>
                    </a:rPr>
                    <m:t>1</m:t>
                  </m:r>
                  <m:r>
                    <a:rPr xmlns:a="http://schemas.openxmlformats.org/drawingml/2006/main" sz="3100" i="1">
                      <a:solidFill>
                        <a:srgbClr val="414040"/>
                      </a:solidFill>
                      <a:latin typeface="Cambria Math" panose="02040503050406030204" pitchFamily="18" charset="0"/>
                    </a:rPr>
                    <m:t>+</m:t>
                  </m:r>
                  <m:sSub>
                    <m:e>
                      <m:r>
                        <a:rPr xmlns:a="http://schemas.openxmlformats.org/drawingml/2006/main" sz="3100" i="1">
                          <a:solidFill>
                            <a:srgbClr val="414040"/>
                          </a:solidFill>
                          <a:latin typeface="Cambria Math" panose="02040503050406030204" pitchFamily="18" charset="0"/>
                        </a:rPr>
                        <m:t>r</m:t>
                      </m:r>
                    </m:e>
                    <m:sub>
                      <m:r>
                        <a:rPr xmlns:a="http://schemas.openxmlformats.org/drawingml/2006/main" sz="3100" i="1">
                          <a:solidFill>
                            <a:srgbClr val="414040"/>
                          </a:solidFill>
                          <a:latin typeface="Cambria Math" panose="02040503050406030204" pitchFamily="18" charset="0"/>
                        </a:rPr>
                        <m:t>1</m:t>
                      </m:r>
                    </m:sub>
                  </m:sSub>
                  <m:sSub>
                    <m:e>
                      <m:r>
                        <a:rPr xmlns:a="http://schemas.openxmlformats.org/drawingml/2006/main" sz="3100" i="1">
                          <a:solidFill>
                            <a:srgbClr val="414040"/>
                          </a:solidFill>
                          <a:latin typeface="Cambria Math" panose="02040503050406030204" pitchFamily="18" charset="0"/>
                        </a:rPr>
                        <m:t>k</m:t>
                      </m:r>
                    </m:e>
                    <m:sub>
                      <m:r>
                        <a:rPr xmlns:a="http://schemas.openxmlformats.org/drawingml/2006/main" sz="3100" i="1">
                          <a:solidFill>
                            <a:srgbClr val="414040"/>
                          </a:solidFill>
                          <a:latin typeface="Cambria Math" panose="02040503050406030204" pitchFamily="18" charset="0"/>
                        </a:rPr>
                        <m:t>1</m:t>
                      </m:r>
                    </m:sub>
                  </m:sSub>
                  <m:r>
                    <a:rPr xmlns:a="http://schemas.openxmlformats.org/drawingml/2006/main" sz="3100" i="1">
                      <a:solidFill>
                        <a:srgbClr val="414040"/>
                      </a:solidFill>
                      <a:latin typeface="Cambria Math" panose="02040503050406030204" pitchFamily="18" charset="0"/>
                    </a:rPr>
                    <m:t>+</m:t>
                  </m:r>
                  <m:sSub>
                    <m:e>
                      <m:r>
                        <a:rPr xmlns:a="http://schemas.openxmlformats.org/drawingml/2006/main" sz="3100" i="1">
                          <a:solidFill>
                            <a:srgbClr val="414040"/>
                          </a:solidFill>
                          <a:latin typeface="Cambria Math" panose="02040503050406030204" pitchFamily="18" charset="0"/>
                        </a:rPr>
                        <m:t>w</m:t>
                      </m:r>
                    </m:e>
                    <m:sub>
                      <m:r>
                        <a:rPr xmlns:a="http://schemas.openxmlformats.org/drawingml/2006/main" sz="3100" i="1">
                          <a:solidFill>
                            <a:srgbClr val="414040"/>
                          </a:solidFill>
                          <a:latin typeface="Cambria Math" panose="02040503050406030204" pitchFamily="18" charset="0"/>
                        </a:rPr>
                        <m:t>1</m:t>
                      </m:r>
                    </m:sub>
                  </m:sSub>
                  <m:sSub>
                    <m:e>
                      <m:r>
                        <a:rPr xmlns:a="http://schemas.openxmlformats.org/drawingml/2006/main" sz="3100" i="1">
                          <a:solidFill>
                            <a:srgbClr val="414040"/>
                          </a:solidFill>
                          <a:latin typeface="Cambria Math" panose="02040503050406030204" pitchFamily="18" charset="0"/>
                        </a:rPr>
                        <m:t>l</m:t>
                      </m:r>
                    </m:e>
                    <m:sub>
                      <m:r>
                        <a:rPr xmlns:a="http://schemas.openxmlformats.org/drawingml/2006/main" sz="3100" i="1">
                          <a:solidFill>
                            <a:srgbClr val="414040"/>
                          </a:solidFill>
                          <a:latin typeface="Cambria Math" panose="02040503050406030204" pitchFamily="18" charset="0"/>
                        </a:rPr>
                        <m:t>1</m:t>
                      </m:r>
                    </m:sub>
                  </m:sSub>
                  <m:r>
                    <a:rPr xmlns:a="http://schemas.openxmlformats.org/drawingml/2006/main" sz="3100" i="1">
                      <a:solidFill>
                        <a:srgbClr val="414040"/>
                      </a:solidFill>
                      <a:latin typeface="Cambria Math" panose="02040503050406030204" pitchFamily="18" charset="0"/>
                    </a:rPr>
                    <m:t>-</m:t>
                  </m:r>
                  <m:sSub>
                    <m:e>
                      <m:r>
                        <a:rPr xmlns:a="http://schemas.openxmlformats.org/drawingml/2006/main" sz="3100" i="1">
                          <a:solidFill>
                            <a:srgbClr val="414040"/>
                          </a:solidFill>
                          <a:latin typeface="Cambria Math" panose="02040503050406030204" pitchFamily="18" charset="0"/>
                        </a:rPr>
                        <m:t>c</m:t>
                      </m:r>
                    </m:e>
                    <m:sub>
                      <m:r>
                        <a:rPr xmlns:a="http://schemas.openxmlformats.org/drawingml/2006/main" sz="3100" i="1">
                          <a:solidFill>
                            <a:srgbClr val="414040"/>
                          </a:solidFill>
                          <a:latin typeface="Cambria Math" panose="02040503050406030204" pitchFamily="18" charset="0"/>
                        </a:rPr>
                        <m:t>1</m:t>
                      </m:r>
                    </m:sub>
                  </m:sSub>
                  <m:r>
                    <a:rPr xmlns:a="http://schemas.openxmlformats.org/drawingml/2006/main" sz="3100" i="1">
                      <a:solidFill>
                        <a:srgbClr val="414040"/>
                      </a:solidFill>
                      <a:latin typeface="Cambria Math" panose="02040503050406030204" pitchFamily="18" charset="0"/>
                    </a:rPr>
                    <m:t>=</m:t>
                  </m:r>
                  <m:sSub>
                    <m:e>
                      <m:r>
                        <a:rPr xmlns:a="http://schemas.openxmlformats.org/drawingml/2006/main" sz="3100" i="1">
                          <a:solidFill>
                            <a:srgbClr val="414040"/>
                          </a:solidFill>
                          <a:latin typeface="Cambria Math" panose="02040503050406030204" pitchFamily="18" charset="0"/>
                        </a:rPr>
                        <m:t>k</m:t>
                      </m:r>
                    </m:e>
                    <m:sub>
                      <m:r>
                        <a:rPr xmlns:a="http://schemas.openxmlformats.org/drawingml/2006/main" sz="3100" i="1">
                          <a:solidFill>
                            <a:srgbClr val="414040"/>
                          </a:solidFill>
                          <a:latin typeface="Cambria Math" panose="02040503050406030204" pitchFamily="18" charset="0"/>
                        </a:rPr>
                        <m:t>2</m:t>
                      </m:r>
                    </m:sub>
                  </m:sSub>
                </m:oMath>
              </m:oMathPara>
            </a14:m>
            <a:endParaRPr sz="3100">
              <a:solidFill>
                <a:srgbClr val="414141"/>
              </a:solidFill>
            </a:endParaRPr>
          </a:p>
        </p:txBody>
      </p:sp>
      <p:sp>
        <p:nvSpPr>
          <p:cNvPr id="274" name="Equation"/>
          <p:cNvSpPr txBox="1"/>
          <p:nvPr/>
        </p:nvSpPr>
        <p:spPr>
          <a:xfrm>
            <a:off x="7126969" y="3566308"/>
            <a:ext cx="3338083" cy="367603"/>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sSub>
                    <m:e>
                      <m:r>
                        <a:rPr xmlns:a="http://schemas.openxmlformats.org/drawingml/2006/main" sz="3100" i="1">
                          <a:solidFill>
                            <a:srgbClr val="414040"/>
                          </a:solidFill>
                          <a:latin typeface="Cambria Math" panose="02040503050406030204" pitchFamily="18" charset="0"/>
                        </a:rPr>
                        <m:t>c</m:t>
                      </m:r>
                    </m:e>
                    <m:sub>
                      <m:r>
                        <a:rPr xmlns:a="http://schemas.openxmlformats.org/drawingml/2006/main" sz="3100" i="1">
                          <a:solidFill>
                            <a:srgbClr val="414040"/>
                          </a:solidFill>
                          <a:latin typeface="Cambria Math" panose="02040503050406030204" pitchFamily="18" charset="0"/>
                        </a:rPr>
                        <m:t>2</m:t>
                      </m:r>
                    </m:sub>
                  </m:sSub>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1</m:t>
                  </m:r>
                  <m:r>
                    <a:rPr xmlns:a="http://schemas.openxmlformats.org/drawingml/2006/main" sz="3100" i="1">
                      <a:solidFill>
                        <a:srgbClr val="414040"/>
                      </a:solidFill>
                      <a:latin typeface="Cambria Math" panose="02040503050406030204" pitchFamily="18" charset="0"/>
                    </a:rPr>
                    <m:t>+</m:t>
                  </m:r>
                  <m:sSub>
                    <m:e>
                      <m:r>
                        <a:rPr xmlns:a="http://schemas.openxmlformats.org/drawingml/2006/main" sz="3100" i="1">
                          <a:solidFill>
                            <a:srgbClr val="414040"/>
                          </a:solidFill>
                          <a:latin typeface="Cambria Math" panose="02040503050406030204" pitchFamily="18" charset="0"/>
                        </a:rPr>
                        <m:t>r</m:t>
                      </m:r>
                    </m:e>
                    <m:sub>
                      <m:r>
                        <a:rPr xmlns:a="http://schemas.openxmlformats.org/drawingml/2006/main" sz="3100" i="1">
                          <a:solidFill>
                            <a:srgbClr val="414040"/>
                          </a:solidFill>
                          <a:latin typeface="Cambria Math" panose="02040503050406030204" pitchFamily="18" charset="0"/>
                        </a:rPr>
                        <m:t>2</m:t>
                      </m:r>
                    </m:sub>
                  </m:sSub>
                  <m:r>
                    <a:rPr xmlns:a="http://schemas.openxmlformats.org/drawingml/2006/main" sz="3100" i="1">
                      <a:solidFill>
                        <a:srgbClr val="414040"/>
                      </a:solidFill>
                      <a:latin typeface="Cambria Math" panose="02040503050406030204" pitchFamily="18" charset="0"/>
                    </a:rPr>
                    <m:t>)</m:t>
                  </m:r>
                  <m:sSub>
                    <m:e>
                      <m:r>
                        <a:rPr xmlns:a="http://schemas.openxmlformats.org/drawingml/2006/main" sz="3100" i="1">
                          <a:solidFill>
                            <a:srgbClr val="414040"/>
                          </a:solidFill>
                          <a:latin typeface="Cambria Math" panose="02040503050406030204" pitchFamily="18" charset="0"/>
                        </a:rPr>
                        <m:t>k</m:t>
                      </m:r>
                    </m:e>
                    <m:sub>
                      <m:r>
                        <a:rPr xmlns:a="http://schemas.openxmlformats.org/drawingml/2006/main" sz="3100" i="1">
                          <a:solidFill>
                            <a:srgbClr val="414040"/>
                          </a:solidFill>
                          <a:latin typeface="Cambria Math" panose="02040503050406030204" pitchFamily="18" charset="0"/>
                        </a:rPr>
                        <m:t>2</m:t>
                      </m:r>
                    </m:sub>
                  </m:sSub>
                  <m:r>
                    <a:rPr xmlns:a="http://schemas.openxmlformats.org/drawingml/2006/main" sz="3100" i="1">
                      <a:solidFill>
                        <a:srgbClr val="414040"/>
                      </a:solidFill>
                      <a:latin typeface="Cambria Math" panose="02040503050406030204" pitchFamily="18" charset="0"/>
                    </a:rPr>
                    <m:t>+</m:t>
                  </m:r>
                  <m:sSub>
                    <m:e>
                      <m:r>
                        <a:rPr xmlns:a="http://schemas.openxmlformats.org/drawingml/2006/main" sz="3100" i="1">
                          <a:solidFill>
                            <a:srgbClr val="414040"/>
                          </a:solidFill>
                          <a:latin typeface="Cambria Math" panose="02040503050406030204" pitchFamily="18" charset="0"/>
                        </a:rPr>
                        <m:t>w</m:t>
                      </m:r>
                    </m:e>
                    <m:sub>
                      <m:r>
                        <a:rPr xmlns:a="http://schemas.openxmlformats.org/drawingml/2006/main" sz="3100" i="1">
                          <a:solidFill>
                            <a:srgbClr val="414040"/>
                          </a:solidFill>
                          <a:latin typeface="Cambria Math" panose="02040503050406030204" pitchFamily="18" charset="0"/>
                        </a:rPr>
                        <m:t>2</m:t>
                      </m:r>
                    </m:sub>
                  </m:sSub>
                  <m:sSub>
                    <m:e>
                      <m:r>
                        <a:rPr xmlns:a="http://schemas.openxmlformats.org/drawingml/2006/main" sz="3100" i="1">
                          <a:solidFill>
                            <a:srgbClr val="414040"/>
                          </a:solidFill>
                          <a:latin typeface="Cambria Math" panose="02040503050406030204" pitchFamily="18" charset="0"/>
                        </a:rPr>
                        <m:t>l</m:t>
                      </m:r>
                    </m:e>
                    <m:sub>
                      <m:r>
                        <a:rPr xmlns:a="http://schemas.openxmlformats.org/drawingml/2006/main" sz="3100" i="1">
                          <a:solidFill>
                            <a:srgbClr val="414040"/>
                          </a:solidFill>
                          <a:latin typeface="Cambria Math" panose="02040503050406030204" pitchFamily="18" charset="0"/>
                        </a:rPr>
                        <m:t>2</m:t>
                      </m:r>
                    </m:sub>
                  </m:sSub>
                </m:oMath>
              </m:oMathPara>
            </a14:m>
            <a:endParaRPr sz="3100">
              <a:solidFill>
                <a:srgbClr val="414141"/>
              </a:solidFill>
            </a:endParaRPr>
          </a:p>
        </p:txBody>
      </p:sp>
      <p:sp>
        <p:nvSpPr>
          <p:cNvPr id="275" name="Since households are assumed to be endowed with one unit of initial capital and one unit of labor in each period, and by the assumption of non satiation, they will supply their full endowments for rental in every period. It follows that k1=1, l1=l2=1, an"/>
          <p:cNvSpPr txBox="1"/>
          <p:nvPr/>
        </p:nvSpPr>
        <p:spPr>
          <a:xfrm>
            <a:off x="508000" y="4204398"/>
            <a:ext cx="11988800" cy="173628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lgn="l" defTabSz="403097">
              <a:spcBef>
                <a:spcPts val="1600"/>
              </a:spcBef>
              <a:defRPr sz="2484"/>
            </a:pPr>
            <a:r>
              <a:t>Since households are assumed to be endowed with one unit of initial capital and one unit of labor in each period, and by the assumption of non satiation, they will supply their full endowments for rental in every period. It follows that </a:t>
            </a:r>
            <a:r>
              <a:rPr i="1"/>
              <a:t>k</a:t>
            </a:r>
            <a:r>
              <a:rPr baseline="-5999" i="1"/>
              <a:t>1</a:t>
            </a:r>
            <a:r>
              <a:rPr i="1"/>
              <a:t>=1, l</a:t>
            </a:r>
            <a:r>
              <a:rPr baseline="-5999" i="1"/>
              <a:t>1</a:t>
            </a:r>
            <a:r>
              <a:rPr i="1"/>
              <a:t>=l</a:t>
            </a:r>
            <a:r>
              <a:rPr baseline="-5999" i="1"/>
              <a:t>2</a:t>
            </a:r>
            <a:r>
              <a:rPr i="1"/>
              <a:t>=1, </a:t>
            </a:r>
            <a:r>
              <a:t>and the sequence of budget constraints can thus be written as,</a:t>
            </a:r>
          </a:p>
        </p:txBody>
      </p:sp>
      <p:sp>
        <p:nvSpPr>
          <p:cNvPr id="276" name="Equation"/>
          <p:cNvSpPr txBox="1"/>
          <p:nvPr/>
        </p:nvSpPr>
        <p:spPr>
          <a:xfrm>
            <a:off x="1444660" y="6211168"/>
            <a:ext cx="3249873" cy="367603"/>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a:rPr xmlns:a="http://schemas.openxmlformats.org/drawingml/2006/main" sz="3100" i="1">
                      <a:solidFill>
                        <a:srgbClr val="414040"/>
                      </a:solidFill>
                      <a:latin typeface="Cambria Math" panose="02040503050406030204" pitchFamily="18" charset="0"/>
                    </a:rPr>
                    <m:t>1</m:t>
                  </m:r>
                  <m:r>
                    <a:rPr xmlns:a="http://schemas.openxmlformats.org/drawingml/2006/main" sz="3100" i="1">
                      <a:solidFill>
                        <a:srgbClr val="414040"/>
                      </a:solidFill>
                      <a:latin typeface="Cambria Math" panose="02040503050406030204" pitchFamily="18" charset="0"/>
                    </a:rPr>
                    <m:t>+</m:t>
                  </m:r>
                  <m:sSub>
                    <m:e>
                      <m:r>
                        <a:rPr xmlns:a="http://schemas.openxmlformats.org/drawingml/2006/main" sz="3100" i="1">
                          <a:solidFill>
                            <a:srgbClr val="414040"/>
                          </a:solidFill>
                          <a:latin typeface="Cambria Math" panose="02040503050406030204" pitchFamily="18" charset="0"/>
                        </a:rPr>
                        <m:t>r</m:t>
                      </m:r>
                    </m:e>
                    <m:sub>
                      <m:r>
                        <a:rPr xmlns:a="http://schemas.openxmlformats.org/drawingml/2006/main" sz="3100" i="1">
                          <a:solidFill>
                            <a:srgbClr val="414040"/>
                          </a:solidFill>
                          <a:latin typeface="Cambria Math" panose="02040503050406030204" pitchFamily="18" charset="0"/>
                        </a:rPr>
                        <m:t>1</m:t>
                      </m:r>
                    </m:sub>
                  </m:sSub>
                  <m:r>
                    <a:rPr xmlns:a="http://schemas.openxmlformats.org/drawingml/2006/main" sz="3100" i="1">
                      <a:solidFill>
                        <a:srgbClr val="414040"/>
                      </a:solidFill>
                      <a:latin typeface="Cambria Math" panose="02040503050406030204" pitchFamily="18" charset="0"/>
                    </a:rPr>
                    <m:t>+</m:t>
                  </m:r>
                  <m:sSub>
                    <m:e>
                      <m:r>
                        <a:rPr xmlns:a="http://schemas.openxmlformats.org/drawingml/2006/main" sz="3100" i="1">
                          <a:solidFill>
                            <a:srgbClr val="414040"/>
                          </a:solidFill>
                          <a:latin typeface="Cambria Math" panose="02040503050406030204" pitchFamily="18" charset="0"/>
                        </a:rPr>
                        <m:t>w</m:t>
                      </m:r>
                    </m:e>
                    <m:sub>
                      <m:r>
                        <a:rPr xmlns:a="http://schemas.openxmlformats.org/drawingml/2006/main" sz="3100" i="1">
                          <a:solidFill>
                            <a:srgbClr val="414040"/>
                          </a:solidFill>
                          <a:latin typeface="Cambria Math" panose="02040503050406030204" pitchFamily="18" charset="0"/>
                        </a:rPr>
                        <m:t>1</m:t>
                      </m:r>
                    </m:sub>
                  </m:sSub>
                  <m:r>
                    <a:rPr xmlns:a="http://schemas.openxmlformats.org/drawingml/2006/main" sz="3100" i="1">
                      <a:solidFill>
                        <a:srgbClr val="414040"/>
                      </a:solidFill>
                      <a:latin typeface="Cambria Math" panose="02040503050406030204" pitchFamily="18" charset="0"/>
                    </a:rPr>
                    <m:t>-</m:t>
                  </m:r>
                  <m:sSub>
                    <m:e>
                      <m:r>
                        <a:rPr xmlns:a="http://schemas.openxmlformats.org/drawingml/2006/main" sz="3100" i="1">
                          <a:solidFill>
                            <a:srgbClr val="414040"/>
                          </a:solidFill>
                          <a:latin typeface="Cambria Math" panose="02040503050406030204" pitchFamily="18" charset="0"/>
                        </a:rPr>
                        <m:t>c</m:t>
                      </m:r>
                    </m:e>
                    <m:sub>
                      <m:r>
                        <a:rPr xmlns:a="http://schemas.openxmlformats.org/drawingml/2006/main" sz="3100" i="1">
                          <a:solidFill>
                            <a:srgbClr val="414040"/>
                          </a:solidFill>
                          <a:latin typeface="Cambria Math" panose="02040503050406030204" pitchFamily="18" charset="0"/>
                        </a:rPr>
                        <m:t>1</m:t>
                      </m:r>
                    </m:sub>
                  </m:sSub>
                  <m:r>
                    <a:rPr xmlns:a="http://schemas.openxmlformats.org/drawingml/2006/main" sz="3100" i="1">
                      <a:solidFill>
                        <a:srgbClr val="414040"/>
                      </a:solidFill>
                      <a:latin typeface="Cambria Math" panose="02040503050406030204" pitchFamily="18" charset="0"/>
                    </a:rPr>
                    <m:t>=</m:t>
                  </m:r>
                  <m:sSub>
                    <m:e>
                      <m:r>
                        <a:rPr xmlns:a="http://schemas.openxmlformats.org/drawingml/2006/main" sz="3100" i="1">
                          <a:solidFill>
                            <a:srgbClr val="414040"/>
                          </a:solidFill>
                          <a:latin typeface="Cambria Math" panose="02040503050406030204" pitchFamily="18" charset="0"/>
                        </a:rPr>
                        <m:t>k</m:t>
                      </m:r>
                    </m:e>
                    <m:sub>
                      <m:r>
                        <a:rPr xmlns:a="http://schemas.openxmlformats.org/drawingml/2006/main" sz="3100" i="1">
                          <a:solidFill>
                            <a:srgbClr val="414040"/>
                          </a:solidFill>
                          <a:latin typeface="Cambria Math" panose="02040503050406030204" pitchFamily="18" charset="0"/>
                        </a:rPr>
                        <m:t>2</m:t>
                      </m:r>
                    </m:sub>
                  </m:sSub>
                </m:oMath>
              </m:oMathPara>
            </a14:m>
            <a:endParaRPr sz="3100">
              <a:solidFill>
                <a:srgbClr val="414141"/>
              </a:solidFill>
            </a:endParaRPr>
          </a:p>
        </p:txBody>
      </p:sp>
      <p:sp>
        <p:nvSpPr>
          <p:cNvPr id="277" name="Equation"/>
          <p:cNvSpPr txBox="1"/>
          <p:nvPr/>
        </p:nvSpPr>
        <p:spPr>
          <a:xfrm>
            <a:off x="7246359" y="6211168"/>
            <a:ext cx="3099304" cy="367603"/>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sSub>
                    <m:e>
                      <m:r>
                        <a:rPr xmlns:a="http://schemas.openxmlformats.org/drawingml/2006/main" sz="3100" i="1">
                          <a:solidFill>
                            <a:srgbClr val="414040"/>
                          </a:solidFill>
                          <a:latin typeface="Cambria Math" panose="02040503050406030204" pitchFamily="18" charset="0"/>
                        </a:rPr>
                        <m:t>c</m:t>
                      </m:r>
                    </m:e>
                    <m:sub>
                      <m:r>
                        <a:rPr xmlns:a="http://schemas.openxmlformats.org/drawingml/2006/main" sz="3100" i="1">
                          <a:solidFill>
                            <a:srgbClr val="414040"/>
                          </a:solidFill>
                          <a:latin typeface="Cambria Math" panose="02040503050406030204" pitchFamily="18" charset="0"/>
                        </a:rPr>
                        <m:t>2</m:t>
                      </m:r>
                    </m:sub>
                  </m:sSub>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1</m:t>
                  </m:r>
                  <m:r>
                    <a:rPr xmlns:a="http://schemas.openxmlformats.org/drawingml/2006/main" sz="3100" i="1">
                      <a:solidFill>
                        <a:srgbClr val="414040"/>
                      </a:solidFill>
                      <a:latin typeface="Cambria Math" panose="02040503050406030204" pitchFamily="18" charset="0"/>
                    </a:rPr>
                    <m:t>+</m:t>
                  </m:r>
                  <m:sSub>
                    <m:e>
                      <m:r>
                        <a:rPr xmlns:a="http://schemas.openxmlformats.org/drawingml/2006/main" sz="3100" i="1">
                          <a:solidFill>
                            <a:srgbClr val="414040"/>
                          </a:solidFill>
                          <a:latin typeface="Cambria Math" panose="02040503050406030204" pitchFamily="18" charset="0"/>
                        </a:rPr>
                        <m:t>r</m:t>
                      </m:r>
                    </m:e>
                    <m:sub>
                      <m:r>
                        <a:rPr xmlns:a="http://schemas.openxmlformats.org/drawingml/2006/main" sz="3100" i="1">
                          <a:solidFill>
                            <a:srgbClr val="414040"/>
                          </a:solidFill>
                          <a:latin typeface="Cambria Math" panose="02040503050406030204" pitchFamily="18" charset="0"/>
                        </a:rPr>
                        <m:t>2</m:t>
                      </m:r>
                    </m:sub>
                  </m:sSub>
                  <m:r>
                    <a:rPr xmlns:a="http://schemas.openxmlformats.org/drawingml/2006/main" sz="3100" i="1">
                      <a:solidFill>
                        <a:srgbClr val="414040"/>
                      </a:solidFill>
                      <a:latin typeface="Cambria Math" panose="02040503050406030204" pitchFamily="18" charset="0"/>
                    </a:rPr>
                    <m:t>)</m:t>
                  </m:r>
                  <m:sSub>
                    <m:e>
                      <m:r>
                        <a:rPr xmlns:a="http://schemas.openxmlformats.org/drawingml/2006/main" sz="3100" i="1">
                          <a:solidFill>
                            <a:srgbClr val="414040"/>
                          </a:solidFill>
                          <a:latin typeface="Cambria Math" panose="02040503050406030204" pitchFamily="18" charset="0"/>
                        </a:rPr>
                        <m:t>k</m:t>
                      </m:r>
                    </m:e>
                    <m:sub>
                      <m:r>
                        <a:rPr xmlns:a="http://schemas.openxmlformats.org/drawingml/2006/main" sz="3100" i="1">
                          <a:solidFill>
                            <a:srgbClr val="414040"/>
                          </a:solidFill>
                          <a:latin typeface="Cambria Math" panose="02040503050406030204" pitchFamily="18" charset="0"/>
                        </a:rPr>
                        <m:t>2</m:t>
                      </m:r>
                    </m:sub>
                  </m:sSub>
                  <m:r>
                    <a:rPr xmlns:a="http://schemas.openxmlformats.org/drawingml/2006/main" sz="3100" i="1">
                      <a:solidFill>
                        <a:srgbClr val="414040"/>
                      </a:solidFill>
                      <a:latin typeface="Cambria Math" panose="02040503050406030204" pitchFamily="18" charset="0"/>
                    </a:rPr>
                    <m:t>+</m:t>
                  </m:r>
                  <m:sSub>
                    <m:e>
                      <m:r>
                        <a:rPr xmlns:a="http://schemas.openxmlformats.org/drawingml/2006/main" sz="3100" i="1">
                          <a:solidFill>
                            <a:srgbClr val="414040"/>
                          </a:solidFill>
                          <a:latin typeface="Cambria Math" panose="02040503050406030204" pitchFamily="18" charset="0"/>
                        </a:rPr>
                        <m:t>w</m:t>
                      </m:r>
                    </m:e>
                    <m:sub>
                      <m:r>
                        <a:rPr xmlns:a="http://schemas.openxmlformats.org/drawingml/2006/main" sz="3100" i="1">
                          <a:solidFill>
                            <a:srgbClr val="414040"/>
                          </a:solidFill>
                          <a:latin typeface="Cambria Math" panose="02040503050406030204" pitchFamily="18" charset="0"/>
                        </a:rPr>
                        <m:t>2</m:t>
                      </m:r>
                    </m:sub>
                  </m:sSub>
                </m:oMath>
              </m:oMathPara>
            </a14:m>
            <a:endParaRPr sz="3100">
              <a:solidFill>
                <a:srgbClr val="414141"/>
              </a:solidFill>
            </a:endParaRPr>
          </a:p>
        </p:txBody>
      </p:sp>
      <p:sp>
        <p:nvSpPr>
          <p:cNvPr id="278" name="The sequence of budget constraints can be combined into a single intertemporal budget constraint, of the form,"/>
          <p:cNvSpPr txBox="1"/>
          <p:nvPr/>
        </p:nvSpPr>
        <p:spPr>
          <a:xfrm>
            <a:off x="508000" y="6858868"/>
            <a:ext cx="11988800" cy="94428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l" defTabSz="403097">
              <a:spcBef>
                <a:spcPts val="1600"/>
              </a:spcBef>
              <a:defRPr sz="2484"/>
            </a:lvl1pPr>
          </a:lstStyle>
          <a:p>
            <a:pPr/>
            <a:r>
              <a:t>The sequence of budget constraints can be combined into a single intertemporal budget constraint, of the form,</a:t>
            </a:r>
          </a:p>
        </p:txBody>
      </p:sp>
      <p:sp>
        <p:nvSpPr>
          <p:cNvPr id="279" name="Equation"/>
          <p:cNvSpPr txBox="1"/>
          <p:nvPr/>
        </p:nvSpPr>
        <p:spPr>
          <a:xfrm>
            <a:off x="3089340" y="7996649"/>
            <a:ext cx="6826120" cy="985603"/>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sSub>
                    <m:e>
                      <m:r>
                        <a:rPr xmlns:a="http://schemas.openxmlformats.org/drawingml/2006/main" sz="3300" i="1">
                          <a:solidFill>
                            <a:srgbClr val="414040"/>
                          </a:solidFill>
                          <a:latin typeface="Cambria Math" panose="02040503050406030204" pitchFamily="18" charset="0"/>
                        </a:rPr>
                        <m:t>c</m:t>
                      </m:r>
                    </m:e>
                    <m:sub>
                      <m:r>
                        <a:rPr xmlns:a="http://schemas.openxmlformats.org/drawingml/2006/main" sz="3300" i="1">
                          <a:solidFill>
                            <a:srgbClr val="414040"/>
                          </a:solidFill>
                          <a:latin typeface="Cambria Math" panose="02040503050406030204" pitchFamily="18" charset="0"/>
                        </a:rPr>
                        <m:t>1</m:t>
                      </m:r>
                    </m:sub>
                  </m:sSub>
                  <m:r>
                    <a:rPr xmlns:a="http://schemas.openxmlformats.org/drawingml/2006/main" sz="3300" i="1">
                      <a:solidFill>
                        <a:srgbClr val="414040"/>
                      </a:solidFill>
                      <a:latin typeface="Cambria Math" panose="02040503050406030204" pitchFamily="18" charset="0"/>
                    </a:rPr>
                    <m:t>+</m:t>
                  </m:r>
                  <m:f>
                    <m:fPr>
                      <m:ctrlPr>
                        <a:rPr xmlns:a="http://schemas.openxmlformats.org/drawingml/2006/main" sz="3300" i="1">
                          <a:solidFill>
                            <a:srgbClr val="414040"/>
                          </a:solidFill>
                          <a:latin typeface="Cambria Math" panose="02040503050406030204" pitchFamily="18" charset="0"/>
                        </a:rPr>
                      </m:ctrlPr>
                      <m:type m:val="bar"/>
                    </m:fPr>
                    <m:num>
                      <m:r>
                        <a:rPr xmlns:a="http://schemas.openxmlformats.org/drawingml/2006/main" sz="3300" i="1">
                          <a:solidFill>
                            <a:srgbClr val="414040"/>
                          </a:solidFill>
                          <a:latin typeface="Cambria Math" panose="02040503050406030204" pitchFamily="18" charset="0"/>
                        </a:rPr>
                        <m:t>1</m:t>
                      </m:r>
                    </m:num>
                    <m:den>
                      <m:r>
                        <a:rPr xmlns:a="http://schemas.openxmlformats.org/drawingml/2006/main" sz="3300" i="1">
                          <a:solidFill>
                            <a:srgbClr val="414040"/>
                          </a:solidFill>
                          <a:latin typeface="Cambria Math" panose="02040503050406030204" pitchFamily="18" charset="0"/>
                        </a:rPr>
                        <m:t>1</m:t>
                      </m:r>
                      <m:r>
                        <a:rPr xmlns:a="http://schemas.openxmlformats.org/drawingml/2006/main" sz="3300" i="1">
                          <a:solidFill>
                            <a:srgbClr val="414040"/>
                          </a:solidFill>
                          <a:latin typeface="Cambria Math" panose="02040503050406030204" pitchFamily="18" charset="0"/>
                        </a:rPr>
                        <m:t>+</m:t>
                      </m:r>
                      <m:sSub>
                        <m:e>
                          <m:r>
                            <a:rPr xmlns:a="http://schemas.openxmlformats.org/drawingml/2006/main" sz="3300" i="1">
                              <a:solidFill>
                                <a:srgbClr val="414040"/>
                              </a:solidFill>
                              <a:latin typeface="Cambria Math" panose="02040503050406030204" pitchFamily="18" charset="0"/>
                            </a:rPr>
                            <m:t>r</m:t>
                          </m:r>
                        </m:e>
                        <m:sub>
                          <m:r>
                            <a:rPr xmlns:a="http://schemas.openxmlformats.org/drawingml/2006/main" sz="3300" i="1">
                              <a:solidFill>
                                <a:srgbClr val="414040"/>
                              </a:solidFill>
                              <a:latin typeface="Cambria Math" panose="02040503050406030204" pitchFamily="18" charset="0"/>
                            </a:rPr>
                            <m:t>2</m:t>
                          </m:r>
                        </m:sub>
                      </m:sSub>
                    </m:den>
                  </m:f>
                  <m:sSub>
                    <m:e>
                      <m:r>
                        <a:rPr xmlns:a="http://schemas.openxmlformats.org/drawingml/2006/main" sz="3300" i="1">
                          <a:solidFill>
                            <a:srgbClr val="414040"/>
                          </a:solidFill>
                          <a:latin typeface="Cambria Math" panose="02040503050406030204" pitchFamily="18" charset="0"/>
                        </a:rPr>
                        <m:t>c</m:t>
                      </m:r>
                    </m:e>
                    <m:sub>
                      <m:r>
                        <a:rPr xmlns:a="http://schemas.openxmlformats.org/drawingml/2006/main" sz="3300" i="1">
                          <a:solidFill>
                            <a:srgbClr val="414040"/>
                          </a:solidFill>
                          <a:latin typeface="Cambria Math" panose="02040503050406030204" pitchFamily="18" charset="0"/>
                        </a:rPr>
                        <m:t>2</m:t>
                      </m:r>
                    </m:sub>
                  </m:sSub>
                  <m:r>
                    <a:rPr xmlns:a="http://schemas.openxmlformats.org/drawingml/2006/main" sz="3300" i="1">
                      <a:solidFill>
                        <a:srgbClr val="414040"/>
                      </a:solidFill>
                      <a:latin typeface="Cambria Math" panose="02040503050406030204" pitchFamily="18" charset="0"/>
                    </a:rPr>
                    <m:t>=</m:t>
                  </m:r>
                  <m:r>
                    <a:rPr xmlns:a="http://schemas.openxmlformats.org/drawingml/2006/main" sz="3300" i="1">
                      <a:solidFill>
                        <a:srgbClr val="414040"/>
                      </a:solidFill>
                      <a:latin typeface="Cambria Math" panose="02040503050406030204" pitchFamily="18" charset="0"/>
                    </a:rPr>
                    <m:t>(</m:t>
                  </m:r>
                  <m:r>
                    <a:rPr xmlns:a="http://schemas.openxmlformats.org/drawingml/2006/main" sz="3300" i="1">
                      <a:solidFill>
                        <a:srgbClr val="414040"/>
                      </a:solidFill>
                      <a:latin typeface="Cambria Math" panose="02040503050406030204" pitchFamily="18" charset="0"/>
                    </a:rPr>
                    <m:t>1</m:t>
                  </m:r>
                  <m:r>
                    <a:rPr xmlns:a="http://schemas.openxmlformats.org/drawingml/2006/main" sz="3300" i="1">
                      <a:solidFill>
                        <a:srgbClr val="414040"/>
                      </a:solidFill>
                      <a:latin typeface="Cambria Math" panose="02040503050406030204" pitchFamily="18" charset="0"/>
                    </a:rPr>
                    <m:t>+</m:t>
                  </m:r>
                  <m:sSub>
                    <m:e>
                      <m:r>
                        <a:rPr xmlns:a="http://schemas.openxmlformats.org/drawingml/2006/main" sz="3300" i="1">
                          <a:solidFill>
                            <a:srgbClr val="414040"/>
                          </a:solidFill>
                          <a:latin typeface="Cambria Math" panose="02040503050406030204" pitchFamily="18" charset="0"/>
                        </a:rPr>
                        <m:t>r</m:t>
                      </m:r>
                    </m:e>
                    <m:sub>
                      <m:r>
                        <a:rPr xmlns:a="http://schemas.openxmlformats.org/drawingml/2006/main" sz="3300" i="1">
                          <a:solidFill>
                            <a:srgbClr val="414040"/>
                          </a:solidFill>
                          <a:latin typeface="Cambria Math" panose="02040503050406030204" pitchFamily="18" charset="0"/>
                        </a:rPr>
                        <m:t>1</m:t>
                      </m:r>
                    </m:sub>
                  </m:sSub>
                  <m:r>
                    <a:rPr xmlns:a="http://schemas.openxmlformats.org/drawingml/2006/main" sz="3300" i="1">
                      <a:solidFill>
                        <a:srgbClr val="414040"/>
                      </a:solidFill>
                      <a:latin typeface="Cambria Math" panose="02040503050406030204" pitchFamily="18" charset="0"/>
                    </a:rPr>
                    <m:t>)</m:t>
                  </m:r>
                  <m:r>
                    <a:rPr xmlns:a="http://schemas.openxmlformats.org/drawingml/2006/main" sz="3300" i="1">
                      <a:solidFill>
                        <a:srgbClr val="414040"/>
                      </a:solidFill>
                      <a:latin typeface="Cambria Math" panose="02040503050406030204" pitchFamily="18" charset="0"/>
                    </a:rPr>
                    <m:t>+</m:t>
                  </m:r>
                  <m:sSub>
                    <m:e>
                      <m:r>
                        <a:rPr xmlns:a="http://schemas.openxmlformats.org/drawingml/2006/main" sz="3300" i="1">
                          <a:solidFill>
                            <a:srgbClr val="414040"/>
                          </a:solidFill>
                          <a:latin typeface="Cambria Math" panose="02040503050406030204" pitchFamily="18" charset="0"/>
                        </a:rPr>
                        <m:t>w</m:t>
                      </m:r>
                    </m:e>
                    <m:sub>
                      <m:r>
                        <a:rPr xmlns:a="http://schemas.openxmlformats.org/drawingml/2006/main" sz="3300" i="1">
                          <a:solidFill>
                            <a:srgbClr val="414040"/>
                          </a:solidFill>
                          <a:latin typeface="Cambria Math" panose="02040503050406030204" pitchFamily="18" charset="0"/>
                        </a:rPr>
                        <m:t>1</m:t>
                      </m:r>
                    </m:sub>
                  </m:sSub>
                  <m:r>
                    <a:rPr xmlns:a="http://schemas.openxmlformats.org/drawingml/2006/main" sz="3300" i="1">
                      <a:solidFill>
                        <a:srgbClr val="414040"/>
                      </a:solidFill>
                      <a:latin typeface="Cambria Math" panose="02040503050406030204" pitchFamily="18" charset="0"/>
                    </a:rPr>
                    <m:t>+</m:t>
                  </m:r>
                  <m:f>
                    <m:fPr>
                      <m:ctrlPr>
                        <a:rPr xmlns:a="http://schemas.openxmlformats.org/drawingml/2006/main" sz="3300" i="1">
                          <a:solidFill>
                            <a:srgbClr val="414040"/>
                          </a:solidFill>
                          <a:latin typeface="Cambria Math" panose="02040503050406030204" pitchFamily="18" charset="0"/>
                        </a:rPr>
                      </m:ctrlPr>
                      <m:type m:val="bar"/>
                    </m:fPr>
                    <m:num>
                      <m:r>
                        <a:rPr xmlns:a="http://schemas.openxmlformats.org/drawingml/2006/main" sz="3300" i="1">
                          <a:solidFill>
                            <a:srgbClr val="414040"/>
                          </a:solidFill>
                          <a:latin typeface="Cambria Math" panose="02040503050406030204" pitchFamily="18" charset="0"/>
                        </a:rPr>
                        <m:t>1</m:t>
                      </m:r>
                    </m:num>
                    <m:den>
                      <m:r>
                        <a:rPr xmlns:a="http://schemas.openxmlformats.org/drawingml/2006/main" sz="3300" i="1">
                          <a:solidFill>
                            <a:srgbClr val="414040"/>
                          </a:solidFill>
                          <a:latin typeface="Cambria Math" panose="02040503050406030204" pitchFamily="18" charset="0"/>
                        </a:rPr>
                        <m:t>1</m:t>
                      </m:r>
                      <m:r>
                        <a:rPr xmlns:a="http://schemas.openxmlformats.org/drawingml/2006/main" sz="3300" i="1">
                          <a:solidFill>
                            <a:srgbClr val="414040"/>
                          </a:solidFill>
                          <a:latin typeface="Cambria Math" panose="02040503050406030204" pitchFamily="18" charset="0"/>
                        </a:rPr>
                        <m:t>+</m:t>
                      </m:r>
                      <m:sSub>
                        <m:e>
                          <m:r>
                            <a:rPr xmlns:a="http://schemas.openxmlformats.org/drawingml/2006/main" sz="3300" i="1">
                              <a:solidFill>
                                <a:srgbClr val="414040"/>
                              </a:solidFill>
                              <a:latin typeface="Cambria Math" panose="02040503050406030204" pitchFamily="18" charset="0"/>
                            </a:rPr>
                            <m:t>r</m:t>
                          </m:r>
                        </m:e>
                        <m:sub>
                          <m:r>
                            <a:rPr xmlns:a="http://schemas.openxmlformats.org/drawingml/2006/main" sz="3300" i="1">
                              <a:solidFill>
                                <a:srgbClr val="414040"/>
                              </a:solidFill>
                              <a:latin typeface="Cambria Math" panose="02040503050406030204" pitchFamily="18" charset="0"/>
                            </a:rPr>
                            <m:t>2</m:t>
                          </m:r>
                        </m:sub>
                      </m:sSub>
                    </m:den>
                  </m:f>
                  <m:sSub>
                    <m:e>
                      <m:r>
                        <a:rPr xmlns:a="http://schemas.openxmlformats.org/drawingml/2006/main" sz="3300" i="1">
                          <a:solidFill>
                            <a:srgbClr val="414040"/>
                          </a:solidFill>
                          <a:latin typeface="Cambria Math" panose="02040503050406030204" pitchFamily="18" charset="0"/>
                        </a:rPr>
                        <m:t>w</m:t>
                      </m:r>
                    </m:e>
                    <m:sub>
                      <m:r>
                        <a:rPr xmlns:a="http://schemas.openxmlformats.org/drawingml/2006/main" sz="3300" i="1">
                          <a:solidFill>
                            <a:srgbClr val="414040"/>
                          </a:solidFill>
                          <a:latin typeface="Cambria Math" panose="02040503050406030204" pitchFamily="18" charset="0"/>
                        </a:rPr>
                        <m:t>2</m:t>
                      </m:r>
                    </m:sub>
                  </m:sSub>
                </m:oMath>
              </m:oMathPara>
            </a14:m>
            <a:endParaRPr sz="3300">
              <a:solidFill>
                <a:srgbClr val="414141"/>
              </a:solidFill>
            </a:endParaRP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1" name="Interpreting the Intertemporal Budget Constraint"/>
          <p:cNvSpPr txBox="1"/>
          <p:nvPr>
            <p:ph type="title"/>
          </p:nvPr>
        </p:nvSpPr>
        <p:spPr>
          <a:prstGeom prst="rect">
            <a:avLst/>
          </a:prstGeom>
        </p:spPr>
        <p:txBody>
          <a:bodyPr/>
          <a:lstStyle>
            <a:lvl1pPr defTabSz="420624">
              <a:spcBef>
                <a:spcPts val="1100"/>
              </a:spcBef>
              <a:defRPr sz="5040"/>
            </a:lvl1pPr>
          </a:lstStyle>
          <a:p>
            <a:pPr/>
            <a:r>
              <a:t>Interpreting the Intertemporal Budget Constraint</a:t>
            </a:r>
          </a:p>
        </p:txBody>
      </p:sp>
      <p:sp>
        <p:nvSpPr>
          <p:cNvPr id="282" name="The inter temporal budget constraint states that the present value of consumption is equal to the sum of the period 1 capital stock and its real rent r1, plus the present value of labor income. Present values are calculated using the period 2 real intere"/>
          <p:cNvSpPr txBox="1"/>
          <p:nvPr>
            <p:ph type="body" idx="1"/>
          </p:nvPr>
        </p:nvSpPr>
        <p:spPr>
          <a:xfrm>
            <a:off x="508000" y="3702050"/>
            <a:ext cx="11988800" cy="5022850"/>
          </a:xfrm>
          <a:prstGeom prst="rect">
            <a:avLst/>
          </a:prstGeom>
        </p:spPr>
        <p:txBody>
          <a:bodyPr/>
          <a:lstStyle/>
          <a:p>
            <a:pPr defTabSz="403097">
              <a:spcBef>
                <a:spcPts val="1600"/>
              </a:spcBef>
              <a:defRPr sz="2484"/>
            </a:pPr>
            <a:r>
              <a:t>The inter temporal budget constraint states that the present value of consumption is equal to the sum of the period 1 capital stock and its real rent </a:t>
            </a:r>
            <a:r>
              <a:rPr i="1"/>
              <a:t>r</a:t>
            </a:r>
            <a:r>
              <a:rPr baseline="-5999" i="1"/>
              <a:t>1</a:t>
            </a:r>
            <a:r>
              <a:t>, plus the present value of labor income. Present values are calculated using the period 2 real interest rate </a:t>
            </a:r>
            <a:r>
              <a:rPr i="1"/>
              <a:t>r</a:t>
            </a:r>
            <a:r>
              <a:rPr baseline="-5999" i="1"/>
              <a:t>2</a:t>
            </a:r>
            <a:r>
              <a:t>, which is the rate of return on savings and investment. Recall that the period 1 real rental price of capital </a:t>
            </a:r>
            <a:r>
              <a:rPr i="1"/>
              <a:t>r</a:t>
            </a:r>
            <a:r>
              <a:rPr baseline="-5999" i="1"/>
              <a:t>1</a:t>
            </a:r>
            <a:r>
              <a:t> is a pure economic rent, in the sense that it is the compensation of a factor of production in fixed supply. Real wages are also pure real rents in this model, as labor supply is inelastic. However, </a:t>
            </a:r>
            <a:r>
              <a:rPr i="1"/>
              <a:t>r</a:t>
            </a:r>
            <a:r>
              <a:rPr baseline="-5999" i="1"/>
              <a:t>2</a:t>
            </a:r>
            <a:r>
              <a:rPr i="1"/>
              <a:t> </a:t>
            </a:r>
            <a:r>
              <a:t>is not a pure economic rent as we shall see, as it helps determine </a:t>
            </a:r>
            <a:r>
              <a:rPr i="1"/>
              <a:t>k</a:t>
            </a:r>
            <a:r>
              <a:rPr baseline="-5999" i="1"/>
              <a:t>2</a:t>
            </a:r>
            <a:r>
              <a:rPr i="1"/>
              <a:t> </a:t>
            </a:r>
            <a:r>
              <a:t>and therefore savings and investment.</a:t>
            </a:r>
          </a:p>
          <a:p>
            <a:pPr defTabSz="403097">
              <a:spcBef>
                <a:spcPts val="1600"/>
              </a:spcBef>
              <a:defRPr sz="2484"/>
            </a:pPr>
            <a:r>
              <a:t>The right hand side of the intertemporal budget constraint can be viewed as the </a:t>
            </a:r>
            <a:r>
              <a:rPr i="1"/>
              <a:t>wealth</a:t>
            </a:r>
            <a:r>
              <a:t> of the representative household, consisting of its initial endowment of capital, plus the present value of income from its capital and labor endowments.</a:t>
            </a:r>
          </a:p>
        </p:txBody>
      </p:sp>
      <p:sp>
        <p:nvSpPr>
          <p:cNvPr id="28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84" name="Equation"/>
          <p:cNvSpPr txBox="1"/>
          <p:nvPr/>
        </p:nvSpPr>
        <p:spPr>
          <a:xfrm>
            <a:off x="3089340" y="2662649"/>
            <a:ext cx="6826120" cy="985603"/>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sSub>
                    <m:e>
                      <m:r>
                        <a:rPr xmlns:a="http://schemas.openxmlformats.org/drawingml/2006/main" sz="3300" i="1">
                          <a:solidFill>
                            <a:srgbClr val="414040"/>
                          </a:solidFill>
                          <a:latin typeface="Cambria Math" panose="02040503050406030204" pitchFamily="18" charset="0"/>
                        </a:rPr>
                        <m:t>c</m:t>
                      </m:r>
                    </m:e>
                    <m:sub>
                      <m:r>
                        <a:rPr xmlns:a="http://schemas.openxmlformats.org/drawingml/2006/main" sz="3300" i="1">
                          <a:solidFill>
                            <a:srgbClr val="414040"/>
                          </a:solidFill>
                          <a:latin typeface="Cambria Math" panose="02040503050406030204" pitchFamily="18" charset="0"/>
                        </a:rPr>
                        <m:t>1</m:t>
                      </m:r>
                    </m:sub>
                  </m:sSub>
                  <m:r>
                    <a:rPr xmlns:a="http://schemas.openxmlformats.org/drawingml/2006/main" sz="3300" i="1">
                      <a:solidFill>
                        <a:srgbClr val="414040"/>
                      </a:solidFill>
                      <a:latin typeface="Cambria Math" panose="02040503050406030204" pitchFamily="18" charset="0"/>
                    </a:rPr>
                    <m:t>+</m:t>
                  </m:r>
                  <m:f>
                    <m:fPr>
                      <m:ctrlPr>
                        <a:rPr xmlns:a="http://schemas.openxmlformats.org/drawingml/2006/main" sz="3300" i="1">
                          <a:solidFill>
                            <a:srgbClr val="414040"/>
                          </a:solidFill>
                          <a:latin typeface="Cambria Math" panose="02040503050406030204" pitchFamily="18" charset="0"/>
                        </a:rPr>
                      </m:ctrlPr>
                      <m:type m:val="bar"/>
                    </m:fPr>
                    <m:num>
                      <m:r>
                        <a:rPr xmlns:a="http://schemas.openxmlformats.org/drawingml/2006/main" sz="3300" i="1">
                          <a:solidFill>
                            <a:srgbClr val="414040"/>
                          </a:solidFill>
                          <a:latin typeface="Cambria Math" panose="02040503050406030204" pitchFamily="18" charset="0"/>
                        </a:rPr>
                        <m:t>1</m:t>
                      </m:r>
                    </m:num>
                    <m:den>
                      <m:r>
                        <a:rPr xmlns:a="http://schemas.openxmlformats.org/drawingml/2006/main" sz="3300" i="1">
                          <a:solidFill>
                            <a:srgbClr val="414040"/>
                          </a:solidFill>
                          <a:latin typeface="Cambria Math" panose="02040503050406030204" pitchFamily="18" charset="0"/>
                        </a:rPr>
                        <m:t>1</m:t>
                      </m:r>
                      <m:r>
                        <a:rPr xmlns:a="http://schemas.openxmlformats.org/drawingml/2006/main" sz="3300" i="1">
                          <a:solidFill>
                            <a:srgbClr val="414040"/>
                          </a:solidFill>
                          <a:latin typeface="Cambria Math" panose="02040503050406030204" pitchFamily="18" charset="0"/>
                        </a:rPr>
                        <m:t>+</m:t>
                      </m:r>
                      <m:sSub>
                        <m:e>
                          <m:r>
                            <a:rPr xmlns:a="http://schemas.openxmlformats.org/drawingml/2006/main" sz="3300" i="1">
                              <a:solidFill>
                                <a:srgbClr val="414040"/>
                              </a:solidFill>
                              <a:latin typeface="Cambria Math" panose="02040503050406030204" pitchFamily="18" charset="0"/>
                            </a:rPr>
                            <m:t>r</m:t>
                          </m:r>
                        </m:e>
                        <m:sub>
                          <m:r>
                            <a:rPr xmlns:a="http://schemas.openxmlformats.org/drawingml/2006/main" sz="3300" i="1">
                              <a:solidFill>
                                <a:srgbClr val="414040"/>
                              </a:solidFill>
                              <a:latin typeface="Cambria Math" panose="02040503050406030204" pitchFamily="18" charset="0"/>
                            </a:rPr>
                            <m:t>2</m:t>
                          </m:r>
                        </m:sub>
                      </m:sSub>
                    </m:den>
                  </m:f>
                  <m:sSub>
                    <m:e>
                      <m:r>
                        <a:rPr xmlns:a="http://schemas.openxmlformats.org/drawingml/2006/main" sz="3300" i="1">
                          <a:solidFill>
                            <a:srgbClr val="414040"/>
                          </a:solidFill>
                          <a:latin typeface="Cambria Math" panose="02040503050406030204" pitchFamily="18" charset="0"/>
                        </a:rPr>
                        <m:t>c</m:t>
                      </m:r>
                    </m:e>
                    <m:sub>
                      <m:r>
                        <a:rPr xmlns:a="http://schemas.openxmlformats.org/drawingml/2006/main" sz="3300" i="1">
                          <a:solidFill>
                            <a:srgbClr val="414040"/>
                          </a:solidFill>
                          <a:latin typeface="Cambria Math" panose="02040503050406030204" pitchFamily="18" charset="0"/>
                        </a:rPr>
                        <m:t>2</m:t>
                      </m:r>
                    </m:sub>
                  </m:sSub>
                  <m:r>
                    <a:rPr xmlns:a="http://schemas.openxmlformats.org/drawingml/2006/main" sz="3300" i="1">
                      <a:solidFill>
                        <a:srgbClr val="414040"/>
                      </a:solidFill>
                      <a:latin typeface="Cambria Math" panose="02040503050406030204" pitchFamily="18" charset="0"/>
                    </a:rPr>
                    <m:t>=</m:t>
                  </m:r>
                  <m:r>
                    <a:rPr xmlns:a="http://schemas.openxmlformats.org/drawingml/2006/main" sz="3300" i="1">
                      <a:solidFill>
                        <a:srgbClr val="414040"/>
                      </a:solidFill>
                      <a:latin typeface="Cambria Math" panose="02040503050406030204" pitchFamily="18" charset="0"/>
                    </a:rPr>
                    <m:t>(</m:t>
                  </m:r>
                  <m:r>
                    <a:rPr xmlns:a="http://schemas.openxmlformats.org/drawingml/2006/main" sz="3300" i="1">
                      <a:solidFill>
                        <a:srgbClr val="414040"/>
                      </a:solidFill>
                      <a:latin typeface="Cambria Math" panose="02040503050406030204" pitchFamily="18" charset="0"/>
                    </a:rPr>
                    <m:t>1</m:t>
                  </m:r>
                  <m:r>
                    <a:rPr xmlns:a="http://schemas.openxmlformats.org/drawingml/2006/main" sz="3300" i="1">
                      <a:solidFill>
                        <a:srgbClr val="414040"/>
                      </a:solidFill>
                      <a:latin typeface="Cambria Math" panose="02040503050406030204" pitchFamily="18" charset="0"/>
                    </a:rPr>
                    <m:t>+</m:t>
                  </m:r>
                  <m:sSub>
                    <m:e>
                      <m:r>
                        <a:rPr xmlns:a="http://schemas.openxmlformats.org/drawingml/2006/main" sz="3300" i="1">
                          <a:solidFill>
                            <a:srgbClr val="414040"/>
                          </a:solidFill>
                          <a:latin typeface="Cambria Math" panose="02040503050406030204" pitchFamily="18" charset="0"/>
                        </a:rPr>
                        <m:t>r</m:t>
                      </m:r>
                    </m:e>
                    <m:sub>
                      <m:r>
                        <a:rPr xmlns:a="http://schemas.openxmlformats.org/drawingml/2006/main" sz="3300" i="1">
                          <a:solidFill>
                            <a:srgbClr val="414040"/>
                          </a:solidFill>
                          <a:latin typeface="Cambria Math" panose="02040503050406030204" pitchFamily="18" charset="0"/>
                        </a:rPr>
                        <m:t>1</m:t>
                      </m:r>
                    </m:sub>
                  </m:sSub>
                  <m:r>
                    <a:rPr xmlns:a="http://schemas.openxmlformats.org/drawingml/2006/main" sz="3300" i="1">
                      <a:solidFill>
                        <a:srgbClr val="414040"/>
                      </a:solidFill>
                      <a:latin typeface="Cambria Math" panose="02040503050406030204" pitchFamily="18" charset="0"/>
                    </a:rPr>
                    <m:t>)</m:t>
                  </m:r>
                  <m:r>
                    <a:rPr xmlns:a="http://schemas.openxmlformats.org/drawingml/2006/main" sz="3300" i="1">
                      <a:solidFill>
                        <a:srgbClr val="414040"/>
                      </a:solidFill>
                      <a:latin typeface="Cambria Math" panose="02040503050406030204" pitchFamily="18" charset="0"/>
                    </a:rPr>
                    <m:t>+</m:t>
                  </m:r>
                  <m:sSub>
                    <m:e>
                      <m:r>
                        <a:rPr xmlns:a="http://schemas.openxmlformats.org/drawingml/2006/main" sz="3300" i="1">
                          <a:solidFill>
                            <a:srgbClr val="414040"/>
                          </a:solidFill>
                          <a:latin typeface="Cambria Math" panose="02040503050406030204" pitchFamily="18" charset="0"/>
                        </a:rPr>
                        <m:t>w</m:t>
                      </m:r>
                    </m:e>
                    <m:sub>
                      <m:r>
                        <a:rPr xmlns:a="http://schemas.openxmlformats.org/drawingml/2006/main" sz="3300" i="1">
                          <a:solidFill>
                            <a:srgbClr val="414040"/>
                          </a:solidFill>
                          <a:latin typeface="Cambria Math" panose="02040503050406030204" pitchFamily="18" charset="0"/>
                        </a:rPr>
                        <m:t>1</m:t>
                      </m:r>
                    </m:sub>
                  </m:sSub>
                  <m:r>
                    <a:rPr xmlns:a="http://schemas.openxmlformats.org/drawingml/2006/main" sz="3300" i="1">
                      <a:solidFill>
                        <a:srgbClr val="414040"/>
                      </a:solidFill>
                      <a:latin typeface="Cambria Math" panose="02040503050406030204" pitchFamily="18" charset="0"/>
                    </a:rPr>
                    <m:t>+</m:t>
                  </m:r>
                  <m:f>
                    <m:fPr>
                      <m:ctrlPr>
                        <a:rPr xmlns:a="http://schemas.openxmlformats.org/drawingml/2006/main" sz="3300" i="1">
                          <a:solidFill>
                            <a:srgbClr val="414040"/>
                          </a:solidFill>
                          <a:latin typeface="Cambria Math" panose="02040503050406030204" pitchFamily="18" charset="0"/>
                        </a:rPr>
                      </m:ctrlPr>
                      <m:type m:val="bar"/>
                    </m:fPr>
                    <m:num>
                      <m:r>
                        <a:rPr xmlns:a="http://schemas.openxmlformats.org/drawingml/2006/main" sz="3300" i="1">
                          <a:solidFill>
                            <a:srgbClr val="414040"/>
                          </a:solidFill>
                          <a:latin typeface="Cambria Math" panose="02040503050406030204" pitchFamily="18" charset="0"/>
                        </a:rPr>
                        <m:t>1</m:t>
                      </m:r>
                    </m:num>
                    <m:den>
                      <m:r>
                        <a:rPr xmlns:a="http://schemas.openxmlformats.org/drawingml/2006/main" sz="3300" i="1">
                          <a:solidFill>
                            <a:srgbClr val="414040"/>
                          </a:solidFill>
                          <a:latin typeface="Cambria Math" panose="02040503050406030204" pitchFamily="18" charset="0"/>
                        </a:rPr>
                        <m:t>1</m:t>
                      </m:r>
                      <m:r>
                        <a:rPr xmlns:a="http://schemas.openxmlformats.org/drawingml/2006/main" sz="3300" i="1">
                          <a:solidFill>
                            <a:srgbClr val="414040"/>
                          </a:solidFill>
                          <a:latin typeface="Cambria Math" panose="02040503050406030204" pitchFamily="18" charset="0"/>
                        </a:rPr>
                        <m:t>+</m:t>
                      </m:r>
                      <m:sSub>
                        <m:e>
                          <m:r>
                            <a:rPr xmlns:a="http://schemas.openxmlformats.org/drawingml/2006/main" sz="3300" i="1">
                              <a:solidFill>
                                <a:srgbClr val="414040"/>
                              </a:solidFill>
                              <a:latin typeface="Cambria Math" panose="02040503050406030204" pitchFamily="18" charset="0"/>
                            </a:rPr>
                            <m:t>r</m:t>
                          </m:r>
                        </m:e>
                        <m:sub>
                          <m:r>
                            <a:rPr xmlns:a="http://schemas.openxmlformats.org/drawingml/2006/main" sz="3300" i="1">
                              <a:solidFill>
                                <a:srgbClr val="414040"/>
                              </a:solidFill>
                              <a:latin typeface="Cambria Math" panose="02040503050406030204" pitchFamily="18" charset="0"/>
                            </a:rPr>
                            <m:t>2</m:t>
                          </m:r>
                        </m:sub>
                      </m:sSub>
                    </m:den>
                  </m:f>
                  <m:sSub>
                    <m:e>
                      <m:r>
                        <a:rPr xmlns:a="http://schemas.openxmlformats.org/drawingml/2006/main" sz="3300" i="1">
                          <a:solidFill>
                            <a:srgbClr val="414040"/>
                          </a:solidFill>
                          <a:latin typeface="Cambria Math" panose="02040503050406030204" pitchFamily="18" charset="0"/>
                        </a:rPr>
                        <m:t>w</m:t>
                      </m:r>
                    </m:e>
                    <m:sub>
                      <m:r>
                        <a:rPr xmlns:a="http://schemas.openxmlformats.org/drawingml/2006/main" sz="3300" i="1">
                          <a:solidFill>
                            <a:srgbClr val="414040"/>
                          </a:solidFill>
                          <a:latin typeface="Cambria Math" panose="02040503050406030204" pitchFamily="18" charset="0"/>
                        </a:rPr>
                        <m:t>2</m:t>
                      </m:r>
                    </m:sub>
                  </m:sSub>
                </m:oMath>
              </m:oMathPara>
            </a14:m>
            <a:endParaRPr sz="3300">
              <a:solidFill>
                <a:srgbClr val="414141"/>
              </a:solidFill>
            </a:endParaRP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6" name="Choosing the Optimal Path of Consumption"/>
          <p:cNvSpPr txBox="1"/>
          <p:nvPr>
            <p:ph type="title"/>
          </p:nvPr>
        </p:nvSpPr>
        <p:spPr>
          <a:prstGeom prst="rect">
            <a:avLst/>
          </a:prstGeom>
        </p:spPr>
        <p:txBody>
          <a:bodyPr/>
          <a:lstStyle>
            <a:lvl1pPr defTabSz="473201">
              <a:spcBef>
                <a:spcPts val="1200"/>
              </a:spcBef>
              <a:defRPr sz="5670"/>
            </a:lvl1pPr>
          </a:lstStyle>
          <a:p>
            <a:pPr/>
            <a:r>
              <a:t>Choosing the Optimal Path of Consumption</a:t>
            </a:r>
          </a:p>
        </p:txBody>
      </p:sp>
      <p:sp>
        <p:nvSpPr>
          <p:cNvPr id="287" name="The problem of the representative household is then to maximize its intertemporal utility function subject to the intertemporal budget constraint. The Lagrange function for this problem can be written as,"/>
          <p:cNvSpPr txBox="1"/>
          <p:nvPr>
            <p:ph type="body" sz="quarter" idx="1"/>
          </p:nvPr>
        </p:nvSpPr>
        <p:spPr>
          <a:xfrm>
            <a:off x="508000" y="2498839"/>
            <a:ext cx="11988800" cy="1022351"/>
          </a:xfrm>
          <a:prstGeom prst="rect">
            <a:avLst/>
          </a:prstGeom>
        </p:spPr>
        <p:txBody>
          <a:bodyPr/>
          <a:lstStyle>
            <a:lvl1pPr defTabSz="327152">
              <a:spcBef>
                <a:spcPts val="1300"/>
              </a:spcBef>
              <a:defRPr sz="2016"/>
            </a:lvl1pPr>
          </a:lstStyle>
          <a:p>
            <a:pPr/>
            <a:r>
              <a:t>The problem of the representative household is then to maximize its intertemporal utility function subject to the intertemporal budget constraint. The Lagrange function for this problem can be written as,</a:t>
            </a:r>
          </a:p>
        </p:txBody>
      </p:sp>
      <p:sp>
        <p:nvSpPr>
          <p:cNvPr id="28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89" name="Equation"/>
          <p:cNvSpPr txBox="1"/>
          <p:nvPr/>
        </p:nvSpPr>
        <p:spPr>
          <a:xfrm>
            <a:off x="2207684" y="3702050"/>
            <a:ext cx="8589432" cy="750113"/>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m:rPr>
                      <m:scr m:val="script"/>
                    </m:rPr>
                    <a:rPr xmlns:a="http://schemas.openxmlformats.org/drawingml/2006/main" sz="2400" i="1">
                      <a:solidFill>
                        <a:srgbClr val="414040"/>
                      </a:solidFill>
                      <a:latin typeface="Cambria Math" panose="02040503050406030204" pitchFamily="18" charset="0"/>
                    </a:rPr>
                    <m:t>L</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u</m:t>
                  </m:r>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c</m:t>
                      </m:r>
                    </m:e>
                    <m:sub>
                      <m:r>
                        <a:rPr xmlns:a="http://schemas.openxmlformats.org/drawingml/2006/main" sz="2400" i="1">
                          <a:solidFill>
                            <a:srgbClr val="414040"/>
                          </a:solidFill>
                          <a:latin typeface="Cambria Math" panose="02040503050406030204" pitchFamily="18" charset="0"/>
                        </a:rPr>
                        <m:t>1</m:t>
                      </m:r>
                    </m:sub>
                  </m:sSub>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f>
                    <m:fPr>
                      <m:ctrlPr>
                        <a:rPr xmlns:a="http://schemas.openxmlformats.org/drawingml/2006/main" sz="2400" i="1">
                          <a:solidFill>
                            <a:srgbClr val="414040"/>
                          </a:solidFill>
                          <a:latin typeface="Cambria Math" panose="02040503050406030204" pitchFamily="18" charset="0"/>
                        </a:rPr>
                      </m:ctrlPr>
                      <m:type m:val="bar"/>
                    </m:fPr>
                    <m:num>
                      <m:r>
                        <a:rPr xmlns:a="http://schemas.openxmlformats.org/drawingml/2006/main" sz="2400" i="1">
                          <a:solidFill>
                            <a:srgbClr val="414040"/>
                          </a:solidFill>
                          <a:latin typeface="Cambria Math" panose="02040503050406030204" pitchFamily="18" charset="0"/>
                        </a:rPr>
                        <m:t>1</m:t>
                      </m:r>
                    </m:num>
                    <m:den>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ρ</m:t>
                      </m:r>
                    </m:den>
                  </m:f>
                  <m:r>
                    <a:rPr xmlns:a="http://schemas.openxmlformats.org/drawingml/2006/main" sz="2400" i="1">
                      <a:solidFill>
                        <a:srgbClr val="414040"/>
                      </a:solidFill>
                      <a:latin typeface="Cambria Math" panose="02040503050406030204" pitchFamily="18" charset="0"/>
                    </a:rPr>
                    <m:t>u</m:t>
                  </m:r>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c</m:t>
                      </m:r>
                    </m:e>
                    <m:sub>
                      <m:r>
                        <a:rPr xmlns:a="http://schemas.openxmlformats.org/drawingml/2006/main" sz="2400" i="1">
                          <a:solidFill>
                            <a:srgbClr val="414040"/>
                          </a:solidFill>
                          <a:latin typeface="Cambria Math" panose="02040503050406030204" pitchFamily="18" charset="0"/>
                        </a:rPr>
                        <m:t>2</m:t>
                      </m:r>
                    </m:sub>
                  </m:sSub>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λ</m:t>
                  </m:r>
                  <m:d>
                    <m:dPr>
                      <m:ctrlPr>
                        <a:rPr xmlns:a="http://schemas.openxmlformats.org/drawingml/2006/main" sz="2400" i="1">
                          <a:solidFill>
                            <a:srgbClr val="414040"/>
                          </a:solidFill>
                          <a:latin typeface="Cambria Math" panose="02040503050406030204" pitchFamily="18" charset="0"/>
                        </a:rPr>
                      </m:ctrlPr>
                    </m:dPr>
                    <m:e>
                      <m:sSub>
                        <m:e>
                          <m:r>
                            <a:rPr xmlns:a="http://schemas.openxmlformats.org/drawingml/2006/main" sz="2400" i="1">
                              <a:solidFill>
                                <a:srgbClr val="414040"/>
                              </a:solidFill>
                              <a:latin typeface="Cambria Math" panose="02040503050406030204" pitchFamily="18" charset="0"/>
                            </a:rPr>
                            <m:t>c</m:t>
                          </m:r>
                        </m:e>
                        <m:sub>
                          <m:r>
                            <a:rPr xmlns:a="http://schemas.openxmlformats.org/drawingml/2006/main" sz="2400" i="1">
                              <a:solidFill>
                                <a:srgbClr val="414040"/>
                              </a:solidFill>
                              <a:latin typeface="Cambria Math" panose="02040503050406030204" pitchFamily="18" charset="0"/>
                            </a:rPr>
                            <m:t>1</m:t>
                          </m:r>
                        </m:sub>
                      </m:sSub>
                      <m:r>
                        <a:rPr xmlns:a="http://schemas.openxmlformats.org/drawingml/2006/main" sz="2400" i="1">
                          <a:solidFill>
                            <a:srgbClr val="414040"/>
                          </a:solidFill>
                          <a:latin typeface="Cambria Math" panose="02040503050406030204" pitchFamily="18" charset="0"/>
                        </a:rPr>
                        <m:t>+</m:t>
                      </m:r>
                      <m:f>
                        <m:fPr>
                          <m:ctrlPr>
                            <a:rPr xmlns:a="http://schemas.openxmlformats.org/drawingml/2006/main" sz="2400" i="1">
                              <a:solidFill>
                                <a:srgbClr val="414040"/>
                              </a:solidFill>
                              <a:latin typeface="Cambria Math" panose="02040503050406030204" pitchFamily="18" charset="0"/>
                            </a:rPr>
                          </m:ctrlPr>
                          <m:type m:val="bar"/>
                        </m:fPr>
                        <m:num>
                          <m:r>
                            <a:rPr xmlns:a="http://schemas.openxmlformats.org/drawingml/2006/main" sz="2400" i="1">
                              <a:solidFill>
                                <a:srgbClr val="414040"/>
                              </a:solidFill>
                              <a:latin typeface="Cambria Math" panose="02040503050406030204" pitchFamily="18" charset="0"/>
                            </a:rPr>
                            <m:t>1</m:t>
                          </m:r>
                        </m:num>
                        <m:den>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r</m:t>
                              </m:r>
                            </m:e>
                            <m:sub>
                              <m:r>
                                <a:rPr xmlns:a="http://schemas.openxmlformats.org/drawingml/2006/main" sz="2400" i="1">
                                  <a:solidFill>
                                    <a:srgbClr val="414040"/>
                                  </a:solidFill>
                                  <a:latin typeface="Cambria Math" panose="02040503050406030204" pitchFamily="18" charset="0"/>
                                </a:rPr>
                                <m:t>2</m:t>
                              </m:r>
                            </m:sub>
                          </m:sSub>
                        </m:den>
                      </m:f>
                      <m:sSub>
                        <m:e>
                          <m:r>
                            <a:rPr xmlns:a="http://schemas.openxmlformats.org/drawingml/2006/main" sz="2400" i="1">
                              <a:solidFill>
                                <a:srgbClr val="414040"/>
                              </a:solidFill>
                              <a:latin typeface="Cambria Math" panose="02040503050406030204" pitchFamily="18" charset="0"/>
                            </a:rPr>
                            <m:t>c</m:t>
                          </m:r>
                        </m:e>
                        <m:sub>
                          <m:r>
                            <a:rPr xmlns:a="http://schemas.openxmlformats.org/drawingml/2006/main" sz="2400" i="1">
                              <a:solidFill>
                                <a:srgbClr val="414040"/>
                              </a:solidFill>
                              <a:latin typeface="Cambria Math" panose="02040503050406030204" pitchFamily="18" charset="0"/>
                            </a:rPr>
                            <m:t>2</m:t>
                          </m:r>
                        </m:sub>
                      </m:sSub>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r</m:t>
                          </m:r>
                        </m:e>
                        <m:sub>
                          <m:r>
                            <a:rPr xmlns:a="http://schemas.openxmlformats.org/drawingml/2006/main" sz="2400" i="1">
                              <a:solidFill>
                                <a:srgbClr val="414040"/>
                              </a:solidFill>
                              <a:latin typeface="Cambria Math" panose="02040503050406030204" pitchFamily="18" charset="0"/>
                            </a:rPr>
                            <m:t>1</m:t>
                          </m:r>
                        </m:sub>
                      </m:sSub>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w</m:t>
                          </m:r>
                        </m:e>
                        <m:sub>
                          <m:r>
                            <a:rPr xmlns:a="http://schemas.openxmlformats.org/drawingml/2006/main" sz="2400" i="1">
                              <a:solidFill>
                                <a:srgbClr val="414040"/>
                              </a:solidFill>
                              <a:latin typeface="Cambria Math" panose="02040503050406030204" pitchFamily="18" charset="0"/>
                            </a:rPr>
                            <m:t>1</m:t>
                          </m:r>
                        </m:sub>
                      </m:sSub>
                      <m:r>
                        <a:rPr xmlns:a="http://schemas.openxmlformats.org/drawingml/2006/main" sz="2400" i="1">
                          <a:solidFill>
                            <a:srgbClr val="414040"/>
                          </a:solidFill>
                          <a:latin typeface="Cambria Math" panose="02040503050406030204" pitchFamily="18" charset="0"/>
                        </a:rPr>
                        <m:t>-</m:t>
                      </m:r>
                      <m:f>
                        <m:fPr>
                          <m:ctrlPr>
                            <a:rPr xmlns:a="http://schemas.openxmlformats.org/drawingml/2006/main" sz="2400" i="1">
                              <a:solidFill>
                                <a:srgbClr val="414040"/>
                              </a:solidFill>
                              <a:latin typeface="Cambria Math" panose="02040503050406030204" pitchFamily="18" charset="0"/>
                            </a:rPr>
                          </m:ctrlPr>
                          <m:type m:val="bar"/>
                        </m:fPr>
                        <m:num>
                          <m:r>
                            <a:rPr xmlns:a="http://schemas.openxmlformats.org/drawingml/2006/main" sz="2400" i="1">
                              <a:solidFill>
                                <a:srgbClr val="414040"/>
                              </a:solidFill>
                              <a:latin typeface="Cambria Math" panose="02040503050406030204" pitchFamily="18" charset="0"/>
                            </a:rPr>
                            <m:t>1</m:t>
                          </m:r>
                        </m:num>
                        <m:den>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r</m:t>
                              </m:r>
                            </m:e>
                            <m:sub>
                              <m:r>
                                <a:rPr xmlns:a="http://schemas.openxmlformats.org/drawingml/2006/main" sz="2400" i="1">
                                  <a:solidFill>
                                    <a:srgbClr val="414040"/>
                                  </a:solidFill>
                                  <a:latin typeface="Cambria Math" panose="02040503050406030204" pitchFamily="18" charset="0"/>
                                </a:rPr>
                                <m:t>2</m:t>
                              </m:r>
                            </m:sub>
                          </m:sSub>
                        </m:den>
                      </m:f>
                      <m:sSub>
                        <m:e>
                          <m:r>
                            <a:rPr xmlns:a="http://schemas.openxmlformats.org/drawingml/2006/main" sz="2400" i="1">
                              <a:solidFill>
                                <a:srgbClr val="414040"/>
                              </a:solidFill>
                              <a:latin typeface="Cambria Math" panose="02040503050406030204" pitchFamily="18" charset="0"/>
                            </a:rPr>
                            <m:t>w</m:t>
                          </m:r>
                        </m:e>
                        <m:sub>
                          <m:r>
                            <a:rPr xmlns:a="http://schemas.openxmlformats.org/drawingml/2006/main" sz="2400" i="1">
                              <a:solidFill>
                                <a:srgbClr val="414040"/>
                              </a:solidFill>
                              <a:latin typeface="Cambria Math" panose="02040503050406030204" pitchFamily="18" charset="0"/>
                            </a:rPr>
                            <m:t>2</m:t>
                          </m:r>
                        </m:sub>
                      </m:sSub>
                    </m:e>
                  </m:d>
                </m:oMath>
              </m:oMathPara>
            </a14:m>
            <a:endParaRPr sz="2400">
              <a:solidFill>
                <a:srgbClr val="414141"/>
              </a:solidFill>
            </a:endParaRPr>
          </a:p>
        </p:txBody>
      </p:sp>
      <p:sp>
        <p:nvSpPr>
          <p:cNvPr id="290" name="where λ is the associated Lagrange multiplier. The economic interpretation of λ is that it is the shadow price, or marginal value of household wealth. As long as λ is positive, then the value of a marginal addition to the wealth of the representative hou"/>
          <p:cNvSpPr txBox="1"/>
          <p:nvPr/>
        </p:nvSpPr>
        <p:spPr>
          <a:xfrm>
            <a:off x="508000" y="4683702"/>
            <a:ext cx="11988800" cy="1549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lgn="l" defTabSz="321310">
              <a:spcBef>
                <a:spcPts val="1300"/>
              </a:spcBef>
              <a:defRPr sz="1980"/>
            </a:pPr>
            <a:r>
              <a:t>where λ is the associated Lagrange multiplier. The economic interpretation of λ is that it is the shadow price, or marginal value of household wealth. As long as λ is positive, then the value of a marginal addition to the wealth of the representative household is positive.</a:t>
            </a:r>
          </a:p>
          <a:p>
            <a:pPr algn="l" defTabSz="321310">
              <a:spcBef>
                <a:spcPts val="1300"/>
              </a:spcBef>
              <a:defRPr sz="1980"/>
            </a:pPr>
            <a:r>
              <a:t>From the first order condition for an optimum we get that,</a:t>
            </a:r>
          </a:p>
        </p:txBody>
      </p:sp>
      <p:sp>
        <p:nvSpPr>
          <p:cNvPr id="291" name="Equation"/>
          <p:cNvSpPr txBox="1"/>
          <p:nvPr/>
        </p:nvSpPr>
        <p:spPr>
          <a:xfrm>
            <a:off x="4276991" y="6464643"/>
            <a:ext cx="1148819" cy="283071"/>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sSup>
                    <m:e>
                      <m:r>
                        <a:rPr xmlns:a="http://schemas.openxmlformats.org/drawingml/2006/main" sz="2400" i="1">
                          <a:solidFill>
                            <a:srgbClr val="414040"/>
                          </a:solidFill>
                          <a:latin typeface="Cambria Math" panose="02040503050406030204" pitchFamily="18" charset="0"/>
                        </a:rPr>
                        <m:t>u</m:t>
                      </m:r>
                    </m:e>
                    <m:sup>
                      <m:r>
                        <a:rPr xmlns:a="http://schemas.openxmlformats.org/drawingml/2006/main" sz="2400" i="1">
                          <a:solidFill>
                            <a:srgbClr val="414040"/>
                          </a:solidFill>
                          <a:latin typeface="Cambria Math" panose="02040503050406030204" pitchFamily="18" charset="0"/>
                        </a:rPr>
                        <m:t>′</m:t>
                      </m:r>
                    </m:sup>
                  </m:sSup>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c</m:t>
                      </m:r>
                    </m:e>
                    <m:sub>
                      <m:r>
                        <a:rPr xmlns:a="http://schemas.openxmlformats.org/drawingml/2006/main" sz="2400" i="1">
                          <a:solidFill>
                            <a:srgbClr val="414040"/>
                          </a:solidFill>
                          <a:latin typeface="Cambria Math" panose="02040503050406030204" pitchFamily="18" charset="0"/>
                        </a:rPr>
                        <m:t>1</m:t>
                      </m:r>
                    </m:sub>
                  </m:sSub>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λ</m:t>
                  </m:r>
                </m:oMath>
              </m:oMathPara>
            </a14:m>
            <a:endParaRPr sz="2400">
              <a:solidFill>
                <a:srgbClr val="414141"/>
              </a:solidFill>
            </a:endParaRPr>
          </a:p>
        </p:txBody>
      </p:sp>
      <p:sp>
        <p:nvSpPr>
          <p:cNvPr id="292" name="Equation"/>
          <p:cNvSpPr txBox="1"/>
          <p:nvPr/>
        </p:nvSpPr>
        <p:spPr>
          <a:xfrm>
            <a:off x="6829691" y="6247472"/>
            <a:ext cx="2546622" cy="717412"/>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f>
                    <m:fPr>
                      <m:ctrlPr>
                        <a:rPr xmlns:a="http://schemas.openxmlformats.org/drawingml/2006/main" sz="2400" i="1">
                          <a:solidFill>
                            <a:srgbClr val="414040"/>
                          </a:solidFill>
                          <a:latin typeface="Cambria Math" panose="02040503050406030204" pitchFamily="18" charset="0"/>
                        </a:rPr>
                      </m:ctrlPr>
                      <m:type m:val="bar"/>
                    </m:fPr>
                    <m:num>
                      <m:r>
                        <a:rPr xmlns:a="http://schemas.openxmlformats.org/drawingml/2006/main" sz="2400" i="1">
                          <a:solidFill>
                            <a:srgbClr val="414040"/>
                          </a:solidFill>
                          <a:latin typeface="Cambria Math" panose="02040503050406030204" pitchFamily="18" charset="0"/>
                        </a:rPr>
                        <m:t>1</m:t>
                      </m:r>
                    </m:num>
                    <m:den>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ρ</m:t>
                      </m:r>
                    </m:den>
                  </m:f>
                  <m:sSup>
                    <m:e>
                      <m:r>
                        <a:rPr xmlns:a="http://schemas.openxmlformats.org/drawingml/2006/main" sz="2400" i="1">
                          <a:solidFill>
                            <a:srgbClr val="414040"/>
                          </a:solidFill>
                          <a:latin typeface="Cambria Math" panose="02040503050406030204" pitchFamily="18" charset="0"/>
                        </a:rPr>
                        <m:t>u</m:t>
                      </m:r>
                    </m:e>
                    <m:sup>
                      <m:r>
                        <a:rPr xmlns:a="http://schemas.openxmlformats.org/drawingml/2006/main" sz="2400" i="1">
                          <a:solidFill>
                            <a:srgbClr val="414040"/>
                          </a:solidFill>
                          <a:latin typeface="Cambria Math" panose="02040503050406030204" pitchFamily="18" charset="0"/>
                        </a:rPr>
                        <m:t>′</m:t>
                      </m:r>
                    </m:sup>
                  </m:sSup>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c</m:t>
                      </m:r>
                    </m:e>
                    <m:sub>
                      <m:r>
                        <a:rPr xmlns:a="http://schemas.openxmlformats.org/drawingml/2006/main" sz="2400" i="1">
                          <a:solidFill>
                            <a:srgbClr val="414040"/>
                          </a:solidFill>
                          <a:latin typeface="Cambria Math" panose="02040503050406030204" pitchFamily="18" charset="0"/>
                        </a:rPr>
                        <m:t>2</m:t>
                      </m:r>
                    </m:sub>
                  </m:sSub>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f>
                    <m:fPr>
                      <m:ctrlPr>
                        <a:rPr xmlns:a="http://schemas.openxmlformats.org/drawingml/2006/main" sz="2400" i="1">
                          <a:solidFill>
                            <a:srgbClr val="414040"/>
                          </a:solidFill>
                          <a:latin typeface="Cambria Math" panose="02040503050406030204" pitchFamily="18" charset="0"/>
                        </a:rPr>
                      </m:ctrlPr>
                      <m:type m:val="bar"/>
                    </m:fPr>
                    <m:num>
                      <m:r>
                        <a:rPr xmlns:a="http://schemas.openxmlformats.org/drawingml/2006/main" sz="2400" i="1">
                          <a:solidFill>
                            <a:srgbClr val="414040"/>
                          </a:solidFill>
                          <a:latin typeface="Cambria Math" panose="02040503050406030204" pitchFamily="18" charset="0"/>
                        </a:rPr>
                        <m:t>λ</m:t>
                      </m:r>
                    </m:num>
                    <m:den>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r</m:t>
                          </m:r>
                        </m:e>
                        <m:sub>
                          <m:r>
                            <a:rPr xmlns:a="http://schemas.openxmlformats.org/drawingml/2006/main" sz="2400" i="1">
                              <a:solidFill>
                                <a:srgbClr val="414040"/>
                              </a:solidFill>
                              <a:latin typeface="Cambria Math" panose="02040503050406030204" pitchFamily="18" charset="0"/>
                            </a:rPr>
                            <m:t>2</m:t>
                          </m:r>
                        </m:sub>
                      </m:sSub>
                    </m:den>
                  </m:f>
                </m:oMath>
              </m:oMathPara>
            </a14:m>
            <a:endParaRPr sz="2400">
              <a:solidFill>
                <a:srgbClr val="414141"/>
              </a:solidFill>
            </a:endParaRPr>
          </a:p>
        </p:txBody>
      </p:sp>
      <p:sp>
        <p:nvSpPr>
          <p:cNvPr id="293" name="Thus, at the optimum, λ, the marginal value of wealth of the representative household, is equal to the marginal utility of first period consumption. At the optimum, the household is indifferent between consuming and saving in order to acquire an extra un"/>
          <p:cNvSpPr txBox="1"/>
          <p:nvPr/>
        </p:nvSpPr>
        <p:spPr>
          <a:xfrm>
            <a:off x="508000" y="7112444"/>
            <a:ext cx="11988800" cy="16985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l" defTabSz="321310">
              <a:spcBef>
                <a:spcPts val="1300"/>
              </a:spcBef>
              <a:defRPr sz="1980"/>
            </a:lvl1pPr>
          </a:lstStyle>
          <a:p>
            <a:pPr/>
            <a:r>
              <a:t>Thus, at the optimum, λ, the marginal value of wealth of the representative household, is equal to the marginal utility of first period consumption. At the optimum, the household is indifferent between consuming and saving in order to acquire an extra unit of wealth. Discounted by the second period real interest rate, λ is also equal to the marginal utility of second period consumption. Thus, at the optimum, the household has no incentive to shift consumption from period 1 to period 2, or vice versa.</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5" name="The Euler Equation for Consumption"/>
          <p:cNvSpPr txBox="1"/>
          <p:nvPr>
            <p:ph type="title"/>
          </p:nvPr>
        </p:nvSpPr>
        <p:spPr>
          <a:prstGeom prst="rect">
            <a:avLst/>
          </a:prstGeom>
        </p:spPr>
        <p:txBody>
          <a:bodyPr/>
          <a:lstStyle>
            <a:lvl1pPr defTabSz="554990">
              <a:spcBef>
                <a:spcPts val="1500"/>
              </a:spcBef>
              <a:defRPr sz="6650"/>
            </a:lvl1pPr>
          </a:lstStyle>
          <a:p>
            <a:pPr/>
            <a:r>
              <a:t>The Euler Equation for Consumption</a:t>
            </a:r>
          </a:p>
        </p:txBody>
      </p:sp>
      <p:sp>
        <p:nvSpPr>
          <p:cNvPr id="296" name="Dividing the second by the first first order condition for an optimum, we get,"/>
          <p:cNvSpPr txBox="1"/>
          <p:nvPr>
            <p:ph type="body" sz="quarter" idx="1"/>
          </p:nvPr>
        </p:nvSpPr>
        <p:spPr>
          <a:xfrm>
            <a:off x="508000" y="2628900"/>
            <a:ext cx="11988800" cy="406400"/>
          </a:xfrm>
          <a:prstGeom prst="rect">
            <a:avLst/>
          </a:prstGeom>
        </p:spPr>
        <p:txBody>
          <a:bodyPr/>
          <a:lstStyle>
            <a:lvl1pPr defTabSz="303783">
              <a:spcBef>
                <a:spcPts val="1200"/>
              </a:spcBef>
              <a:defRPr sz="1871"/>
            </a:lvl1pPr>
          </a:lstStyle>
          <a:p>
            <a:pPr/>
            <a:r>
              <a:t>Dividing the second by the first first order condition for an optimum, we get,</a:t>
            </a:r>
          </a:p>
        </p:txBody>
      </p:sp>
      <p:sp>
        <p:nvSpPr>
          <p:cNvPr id="29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98" name="Equation"/>
          <p:cNvSpPr txBox="1"/>
          <p:nvPr/>
        </p:nvSpPr>
        <p:spPr>
          <a:xfrm>
            <a:off x="5176376" y="3303955"/>
            <a:ext cx="2652048" cy="727382"/>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f>
                    <m:fPr>
                      <m:ctrlPr>
                        <a:rPr xmlns:a="http://schemas.openxmlformats.org/drawingml/2006/main" sz="2400" i="1">
                          <a:solidFill>
                            <a:srgbClr val="414040"/>
                          </a:solidFill>
                          <a:latin typeface="Cambria Math" panose="02040503050406030204" pitchFamily="18" charset="0"/>
                        </a:rPr>
                      </m:ctrlPr>
                      <m:type m:val="bar"/>
                    </m:fPr>
                    <m:num>
                      <m:r>
                        <a:rPr xmlns:a="http://schemas.openxmlformats.org/drawingml/2006/main" sz="2400" i="1">
                          <a:solidFill>
                            <a:srgbClr val="414040"/>
                          </a:solidFill>
                          <a:latin typeface="Cambria Math" panose="02040503050406030204" pitchFamily="18" charset="0"/>
                        </a:rPr>
                        <m:t>1</m:t>
                      </m:r>
                    </m:num>
                    <m:den>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ρ</m:t>
                      </m:r>
                    </m:den>
                  </m:f>
                  <m:f>
                    <m:fPr>
                      <m:ctrlPr>
                        <a:rPr xmlns:a="http://schemas.openxmlformats.org/drawingml/2006/main" sz="2400" i="1">
                          <a:solidFill>
                            <a:srgbClr val="414040"/>
                          </a:solidFill>
                          <a:latin typeface="Cambria Math" panose="02040503050406030204" pitchFamily="18" charset="0"/>
                        </a:rPr>
                      </m:ctrlPr>
                      <m:type m:val="bar"/>
                    </m:fPr>
                    <m:num>
                      <m:sSup>
                        <m:e>
                          <m:r>
                            <a:rPr xmlns:a="http://schemas.openxmlformats.org/drawingml/2006/main" sz="2400" i="1">
                              <a:solidFill>
                                <a:srgbClr val="414040"/>
                              </a:solidFill>
                              <a:latin typeface="Cambria Math" panose="02040503050406030204" pitchFamily="18" charset="0"/>
                            </a:rPr>
                            <m:t>u</m:t>
                          </m:r>
                        </m:e>
                        <m:sup>
                          <m:r>
                            <a:rPr xmlns:a="http://schemas.openxmlformats.org/drawingml/2006/main" sz="2400" i="1">
                              <a:solidFill>
                                <a:srgbClr val="414040"/>
                              </a:solidFill>
                              <a:latin typeface="Cambria Math" panose="02040503050406030204" pitchFamily="18" charset="0"/>
                            </a:rPr>
                            <m:t>′</m:t>
                          </m:r>
                        </m:sup>
                      </m:sSup>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c</m:t>
                          </m:r>
                        </m:e>
                        <m:sub>
                          <m:r>
                            <a:rPr xmlns:a="http://schemas.openxmlformats.org/drawingml/2006/main" sz="2400" i="1">
                              <a:solidFill>
                                <a:srgbClr val="414040"/>
                              </a:solidFill>
                              <a:latin typeface="Cambria Math" panose="02040503050406030204" pitchFamily="18" charset="0"/>
                            </a:rPr>
                            <m:t>2</m:t>
                          </m:r>
                        </m:sub>
                      </m:sSub>
                      <m:r>
                        <a:rPr xmlns:a="http://schemas.openxmlformats.org/drawingml/2006/main" sz="2400" i="1">
                          <a:solidFill>
                            <a:srgbClr val="414040"/>
                          </a:solidFill>
                          <a:latin typeface="Cambria Math" panose="02040503050406030204" pitchFamily="18" charset="0"/>
                        </a:rPr>
                        <m:t>)</m:t>
                      </m:r>
                    </m:num>
                    <m:den>
                      <m:sSup>
                        <m:e>
                          <m:r>
                            <a:rPr xmlns:a="http://schemas.openxmlformats.org/drawingml/2006/main" sz="2400" i="1">
                              <a:solidFill>
                                <a:srgbClr val="414040"/>
                              </a:solidFill>
                              <a:latin typeface="Cambria Math" panose="02040503050406030204" pitchFamily="18" charset="0"/>
                            </a:rPr>
                            <m:t>u</m:t>
                          </m:r>
                        </m:e>
                        <m:sup>
                          <m:r>
                            <a:rPr xmlns:a="http://schemas.openxmlformats.org/drawingml/2006/main" sz="2400" i="1">
                              <a:solidFill>
                                <a:srgbClr val="414040"/>
                              </a:solidFill>
                              <a:latin typeface="Cambria Math" panose="02040503050406030204" pitchFamily="18" charset="0"/>
                            </a:rPr>
                            <m:t>′</m:t>
                          </m:r>
                        </m:sup>
                      </m:sSup>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c</m:t>
                          </m:r>
                        </m:e>
                        <m:sub>
                          <m:r>
                            <a:rPr xmlns:a="http://schemas.openxmlformats.org/drawingml/2006/main" sz="2400" i="1">
                              <a:solidFill>
                                <a:srgbClr val="414040"/>
                              </a:solidFill>
                              <a:latin typeface="Cambria Math" panose="02040503050406030204" pitchFamily="18" charset="0"/>
                            </a:rPr>
                            <m:t>1</m:t>
                          </m:r>
                        </m:sub>
                      </m:sSub>
                      <m:r>
                        <a:rPr xmlns:a="http://schemas.openxmlformats.org/drawingml/2006/main" sz="2400" i="1">
                          <a:solidFill>
                            <a:srgbClr val="414040"/>
                          </a:solidFill>
                          <a:latin typeface="Cambria Math" panose="02040503050406030204" pitchFamily="18" charset="0"/>
                        </a:rPr>
                        <m:t>)</m:t>
                      </m:r>
                    </m:den>
                  </m:f>
                  <m:r>
                    <a:rPr xmlns:a="http://schemas.openxmlformats.org/drawingml/2006/main" sz="2400" i="1">
                      <a:solidFill>
                        <a:srgbClr val="414040"/>
                      </a:solidFill>
                      <a:latin typeface="Cambria Math" panose="02040503050406030204" pitchFamily="18" charset="0"/>
                    </a:rPr>
                    <m:t>=</m:t>
                  </m:r>
                  <m:f>
                    <m:fPr>
                      <m:ctrlPr>
                        <a:rPr xmlns:a="http://schemas.openxmlformats.org/drawingml/2006/main" sz="2400" i="1">
                          <a:solidFill>
                            <a:srgbClr val="414040"/>
                          </a:solidFill>
                          <a:latin typeface="Cambria Math" panose="02040503050406030204" pitchFamily="18" charset="0"/>
                        </a:rPr>
                      </m:ctrlPr>
                      <m:type m:val="bar"/>
                    </m:fPr>
                    <m:num>
                      <m:r>
                        <a:rPr xmlns:a="http://schemas.openxmlformats.org/drawingml/2006/main" sz="2400" i="1">
                          <a:solidFill>
                            <a:srgbClr val="414040"/>
                          </a:solidFill>
                          <a:latin typeface="Cambria Math" panose="02040503050406030204" pitchFamily="18" charset="0"/>
                        </a:rPr>
                        <m:t>1</m:t>
                      </m:r>
                    </m:num>
                    <m:den>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r</m:t>
                          </m:r>
                        </m:e>
                        <m:sub>
                          <m:r>
                            <a:rPr xmlns:a="http://schemas.openxmlformats.org/drawingml/2006/main" sz="2400" i="1">
                              <a:solidFill>
                                <a:srgbClr val="414040"/>
                              </a:solidFill>
                              <a:latin typeface="Cambria Math" panose="02040503050406030204" pitchFamily="18" charset="0"/>
                            </a:rPr>
                            <m:t>2</m:t>
                          </m:r>
                        </m:sub>
                      </m:sSub>
                    </m:den>
                  </m:f>
                </m:oMath>
              </m:oMathPara>
            </a14:m>
            <a:endParaRPr sz="2400">
              <a:solidFill>
                <a:srgbClr val="414141"/>
              </a:solidFill>
            </a:endParaRPr>
          </a:p>
        </p:txBody>
      </p:sp>
      <p:sp>
        <p:nvSpPr>
          <p:cNvPr id="299" name="This is known as the Euler equation for consumption.…"/>
          <p:cNvSpPr txBox="1"/>
          <p:nvPr/>
        </p:nvSpPr>
        <p:spPr>
          <a:xfrm>
            <a:off x="508000" y="4128541"/>
            <a:ext cx="11988800" cy="30967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lgn="l" defTabSz="297941">
              <a:spcBef>
                <a:spcPts val="1200"/>
              </a:spcBef>
              <a:defRPr sz="1836"/>
            </a:pPr>
            <a:r>
              <a:t>This is known as the </a:t>
            </a:r>
            <a:r>
              <a:rPr i="1"/>
              <a:t>Euler equation for consumption</a:t>
            </a:r>
            <a:r>
              <a:t>. </a:t>
            </a:r>
          </a:p>
          <a:p>
            <a:pPr algn="l" defTabSz="297941">
              <a:spcBef>
                <a:spcPts val="1200"/>
              </a:spcBef>
              <a:defRPr sz="1836"/>
            </a:pPr>
            <a:r>
              <a:t>Its economic interpretation is that the marginal rate of substitution between future and current consumption is equal to the marginal rate of transformation of future consumption into current consumption, or, the opportunity cost (price) of future consumption. This opportunity cost is equal to the inverse of one plus the real interest rate </a:t>
            </a:r>
            <a:r>
              <a:rPr i="1"/>
              <a:t>r</a:t>
            </a:r>
            <a:r>
              <a:rPr baseline="-5999" i="1"/>
              <a:t>2</a:t>
            </a:r>
            <a:r>
              <a:t>.</a:t>
            </a:r>
          </a:p>
          <a:p>
            <a:pPr algn="l" defTabSz="297941">
              <a:spcBef>
                <a:spcPts val="1200"/>
              </a:spcBef>
              <a:defRPr sz="1836"/>
            </a:pPr>
            <a:r>
              <a:t>Note that the marginal rate of substitution between current and future consumption depends on the concavity of the per period utility function $u$, ensuring that indifference curves between current and future consumption will be convex to the origin.</a:t>
            </a:r>
          </a:p>
          <a:p>
            <a:pPr algn="l" defTabSz="297941">
              <a:spcBef>
                <a:spcPts val="1200"/>
              </a:spcBef>
              <a:defRPr sz="1836"/>
            </a:pPr>
            <a:r>
              <a:t>The Euler equation for consumption can be re-written as,</a:t>
            </a:r>
          </a:p>
        </p:txBody>
      </p:sp>
      <p:sp>
        <p:nvSpPr>
          <p:cNvPr id="300" name="Equation"/>
          <p:cNvSpPr txBox="1"/>
          <p:nvPr/>
        </p:nvSpPr>
        <p:spPr>
          <a:xfrm>
            <a:off x="5451983" y="7322463"/>
            <a:ext cx="1897634" cy="727382"/>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f>
                    <m:fPr>
                      <m:ctrlPr>
                        <a:rPr xmlns:a="http://schemas.openxmlformats.org/drawingml/2006/main" sz="2400" i="1">
                          <a:solidFill>
                            <a:srgbClr val="414040"/>
                          </a:solidFill>
                          <a:latin typeface="Cambria Math" panose="02040503050406030204" pitchFamily="18" charset="0"/>
                        </a:rPr>
                      </m:ctrlPr>
                      <m:type m:val="bar"/>
                    </m:fPr>
                    <m:num>
                      <m:sSup>
                        <m:e>
                          <m:r>
                            <a:rPr xmlns:a="http://schemas.openxmlformats.org/drawingml/2006/main" sz="2400" i="1">
                              <a:solidFill>
                                <a:srgbClr val="414040"/>
                              </a:solidFill>
                              <a:latin typeface="Cambria Math" panose="02040503050406030204" pitchFamily="18" charset="0"/>
                            </a:rPr>
                            <m:t>u</m:t>
                          </m:r>
                        </m:e>
                        <m:sup>
                          <m:r>
                            <a:rPr xmlns:a="http://schemas.openxmlformats.org/drawingml/2006/main" sz="2400" i="1">
                              <a:solidFill>
                                <a:srgbClr val="414040"/>
                              </a:solidFill>
                              <a:latin typeface="Cambria Math" panose="02040503050406030204" pitchFamily="18" charset="0"/>
                            </a:rPr>
                            <m:t>′</m:t>
                          </m:r>
                        </m:sup>
                      </m:sSup>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c</m:t>
                          </m:r>
                        </m:e>
                        <m:sub>
                          <m:r>
                            <a:rPr xmlns:a="http://schemas.openxmlformats.org/drawingml/2006/main" sz="2400" i="1">
                              <a:solidFill>
                                <a:srgbClr val="414040"/>
                              </a:solidFill>
                              <a:latin typeface="Cambria Math" panose="02040503050406030204" pitchFamily="18" charset="0"/>
                            </a:rPr>
                            <m:t>2</m:t>
                          </m:r>
                        </m:sub>
                      </m:sSub>
                      <m:r>
                        <a:rPr xmlns:a="http://schemas.openxmlformats.org/drawingml/2006/main" sz="2400" i="1">
                          <a:solidFill>
                            <a:srgbClr val="414040"/>
                          </a:solidFill>
                          <a:latin typeface="Cambria Math" panose="02040503050406030204" pitchFamily="18" charset="0"/>
                        </a:rPr>
                        <m:t>)</m:t>
                      </m:r>
                    </m:num>
                    <m:den>
                      <m:sSup>
                        <m:e>
                          <m:r>
                            <a:rPr xmlns:a="http://schemas.openxmlformats.org/drawingml/2006/main" sz="2400" i="1">
                              <a:solidFill>
                                <a:srgbClr val="414040"/>
                              </a:solidFill>
                              <a:latin typeface="Cambria Math" panose="02040503050406030204" pitchFamily="18" charset="0"/>
                            </a:rPr>
                            <m:t>u</m:t>
                          </m:r>
                        </m:e>
                        <m:sup>
                          <m:r>
                            <a:rPr xmlns:a="http://schemas.openxmlformats.org/drawingml/2006/main" sz="2400" i="1">
                              <a:solidFill>
                                <a:srgbClr val="414040"/>
                              </a:solidFill>
                              <a:latin typeface="Cambria Math" panose="02040503050406030204" pitchFamily="18" charset="0"/>
                            </a:rPr>
                            <m:t>′</m:t>
                          </m:r>
                        </m:sup>
                      </m:sSup>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c</m:t>
                          </m:r>
                        </m:e>
                        <m:sub>
                          <m:r>
                            <a:rPr xmlns:a="http://schemas.openxmlformats.org/drawingml/2006/main" sz="2400" i="1">
                              <a:solidFill>
                                <a:srgbClr val="414040"/>
                              </a:solidFill>
                              <a:latin typeface="Cambria Math" panose="02040503050406030204" pitchFamily="18" charset="0"/>
                            </a:rPr>
                            <m:t>1</m:t>
                          </m:r>
                        </m:sub>
                      </m:sSub>
                      <m:r>
                        <a:rPr xmlns:a="http://schemas.openxmlformats.org/drawingml/2006/main" sz="2400" i="1">
                          <a:solidFill>
                            <a:srgbClr val="414040"/>
                          </a:solidFill>
                          <a:latin typeface="Cambria Math" panose="02040503050406030204" pitchFamily="18" charset="0"/>
                        </a:rPr>
                        <m:t>)</m:t>
                      </m:r>
                    </m:den>
                  </m:f>
                  <m:r>
                    <a:rPr xmlns:a="http://schemas.openxmlformats.org/drawingml/2006/main" sz="2400" i="1">
                      <a:solidFill>
                        <a:srgbClr val="414040"/>
                      </a:solidFill>
                      <a:latin typeface="Cambria Math" panose="02040503050406030204" pitchFamily="18" charset="0"/>
                    </a:rPr>
                    <m:t>=</m:t>
                  </m:r>
                  <m:f>
                    <m:fPr>
                      <m:ctrlPr>
                        <a:rPr xmlns:a="http://schemas.openxmlformats.org/drawingml/2006/main" sz="2400" i="1">
                          <a:solidFill>
                            <a:srgbClr val="414040"/>
                          </a:solidFill>
                          <a:latin typeface="Cambria Math" panose="02040503050406030204" pitchFamily="18" charset="0"/>
                        </a:rPr>
                      </m:ctrlPr>
                      <m:type m:val="bar"/>
                    </m:fPr>
                    <m:num>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ρ</m:t>
                      </m:r>
                    </m:num>
                    <m:den>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r</m:t>
                          </m:r>
                        </m:e>
                        <m:sub>
                          <m:r>
                            <a:rPr xmlns:a="http://schemas.openxmlformats.org/drawingml/2006/main" sz="2400" i="1">
                              <a:solidFill>
                                <a:srgbClr val="414040"/>
                              </a:solidFill>
                              <a:latin typeface="Cambria Math" panose="02040503050406030204" pitchFamily="18" charset="0"/>
                            </a:rPr>
                            <m:t>2</m:t>
                          </m:r>
                        </m:sub>
                      </m:sSub>
                    </m:den>
                  </m:f>
                </m:oMath>
              </m:oMathPara>
            </a14:m>
            <a:endParaRPr sz="2400">
              <a:solidFill>
                <a:srgbClr val="414141"/>
              </a:solidFill>
            </a:endParaRP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2" name="Implications of the Euler Equation for Consumption"/>
          <p:cNvSpPr txBox="1"/>
          <p:nvPr>
            <p:ph type="title"/>
          </p:nvPr>
        </p:nvSpPr>
        <p:spPr>
          <a:prstGeom prst="rect">
            <a:avLst/>
          </a:prstGeom>
        </p:spPr>
        <p:txBody>
          <a:bodyPr/>
          <a:lstStyle>
            <a:lvl1pPr defTabSz="397256">
              <a:spcBef>
                <a:spcPts val="1000"/>
              </a:spcBef>
              <a:defRPr sz="4760"/>
            </a:lvl1pPr>
          </a:lstStyle>
          <a:p>
            <a:pPr/>
            <a:r>
              <a:t>Implications of the Euler Equation for Consumption</a:t>
            </a:r>
          </a:p>
        </p:txBody>
      </p:sp>
      <p:sp>
        <p:nvSpPr>
          <p:cNvPr id="30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04" name="The Euler equation implies that the ratio of consumption in the two periods depends solely on the relationship between the real interest rate and the pure rate of time preference of the household. The household will smooth its consumption between the two"/>
          <p:cNvSpPr txBox="1"/>
          <p:nvPr/>
        </p:nvSpPr>
        <p:spPr>
          <a:xfrm>
            <a:off x="508000" y="3823896"/>
            <a:ext cx="11988800" cy="501850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lgn="l" defTabSz="332993">
              <a:spcBef>
                <a:spcPts val="1300"/>
              </a:spcBef>
              <a:defRPr sz="2052"/>
            </a:pPr>
            <a:r>
              <a:t>The Euler equation implies that the ratio of consumption in the two periods depends solely on the relationship between the real interest rate and the pure rate of time preference of the household. The household will smooth its consumption between the two periods, by adjusting its savings and investment, according to the relation between the real interest rate and the pure rate of time preference.</a:t>
            </a:r>
          </a:p>
          <a:p>
            <a:pPr algn="l" defTabSz="332993">
              <a:spcBef>
                <a:spcPts val="1300"/>
              </a:spcBef>
              <a:defRPr sz="2052"/>
            </a:pPr>
            <a:r>
              <a:t>If </a:t>
            </a:r>
            <a:r>
              <a:rPr i="1"/>
              <a:t>ρ=r</a:t>
            </a:r>
            <a:r>
              <a:rPr baseline="-5999" i="1"/>
              <a:t>2</a:t>
            </a:r>
            <a:r>
              <a:rPr i="1"/>
              <a:t>, </a:t>
            </a:r>
            <a:r>
              <a:t>then this implies that </a:t>
            </a:r>
            <a:r>
              <a:rPr i="1"/>
              <a:t>c</a:t>
            </a:r>
            <a:r>
              <a:rPr baseline="-5999" i="1"/>
              <a:t>1</a:t>
            </a:r>
            <a:r>
              <a:rPr i="1"/>
              <a:t>=c</a:t>
            </a:r>
            <a:r>
              <a:rPr baseline="-5999" i="1"/>
              <a:t>2</a:t>
            </a:r>
            <a:r>
              <a:rPr i="1"/>
              <a:t>. </a:t>
            </a:r>
            <a:r>
              <a:t>The return on savings is equal to the rate at which the household values present over future utility, and there will be complete </a:t>
            </a:r>
            <a:r>
              <a:rPr i="1"/>
              <a:t>consumption smoothing</a:t>
            </a:r>
            <a:r>
              <a:t>.</a:t>
            </a:r>
          </a:p>
          <a:p>
            <a:pPr algn="l" defTabSz="332993">
              <a:spcBef>
                <a:spcPts val="1300"/>
              </a:spcBef>
              <a:defRPr sz="2052"/>
            </a:pPr>
            <a:r>
              <a:t>If </a:t>
            </a:r>
            <a:r>
              <a:rPr i="1"/>
              <a:t>ρ&gt;r</a:t>
            </a:r>
            <a:r>
              <a:rPr baseline="-5999" i="1"/>
              <a:t>2</a:t>
            </a:r>
            <a:r>
              <a:rPr i="1"/>
              <a:t>, </a:t>
            </a:r>
            <a:r>
              <a:t>then this implies that </a:t>
            </a:r>
            <a:r>
              <a:rPr i="1"/>
              <a:t>c</a:t>
            </a:r>
            <a:r>
              <a:rPr baseline="-5999" i="1"/>
              <a:t>1</a:t>
            </a:r>
            <a:r>
              <a:rPr i="1"/>
              <a:t>&gt;c</a:t>
            </a:r>
            <a:r>
              <a:rPr baseline="-5999" i="1"/>
              <a:t>2</a:t>
            </a:r>
            <a:r>
              <a:rPr i="1"/>
              <a:t>. </a:t>
            </a:r>
            <a:r>
              <a:t>The return on savings is lower than the rate at which the household values the present over the future, savings will be lower, and consumption will be higher in the first period than in the second period.</a:t>
            </a:r>
          </a:p>
          <a:p>
            <a:pPr algn="l" defTabSz="332993">
              <a:spcBef>
                <a:spcPts val="1300"/>
              </a:spcBef>
              <a:defRPr sz="2052"/>
            </a:pPr>
            <a:r>
              <a:t>If </a:t>
            </a:r>
            <a:r>
              <a:rPr i="1"/>
              <a:t>ρ&lt;r</a:t>
            </a:r>
            <a:r>
              <a:rPr baseline="-5999" i="1"/>
              <a:t>2</a:t>
            </a:r>
            <a:r>
              <a:rPr i="1"/>
              <a:t>, </a:t>
            </a:r>
            <a:r>
              <a:t>then this implies that </a:t>
            </a:r>
            <a:r>
              <a:rPr i="1"/>
              <a:t>c</a:t>
            </a:r>
            <a:r>
              <a:rPr baseline="-5999" i="1"/>
              <a:t>1</a:t>
            </a:r>
            <a:r>
              <a:rPr i="1"/>
              <a:t>&lt;c</a:t>
            </a:r>
            <a:r>
              <a:rPr baseline="-5999" i="1"/>
              <a:t>2</a:t>
            </a:r>
            <a:r>
              <a:rPr i="1"/>
              <a:t>. </a:t>
            </a:r>
            <a:r>
              <a:t>The return on savings is higher than the rate at which the household values the present over the future, savings will be higher, and consumption will be lower in the first period than in the second period.</a:t>
            </a:r>
          </a:p>
        </p:txBody>
      </p:sp>
      <p:sp>
        <p:nvSpPr>
          <p:cNvPr id="305" name="Equation"/>
          <p:cNvSpPr txBox="1"/>
          <p:nvPr/>
        </p:nvSpPr>
        <p:spPr>
          <a:xfrm>
            <a:off x="5553583" y="2763163"/>
            <a:ext cx="1897634" cy="727382"/>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f>
                    <m:fPr>
                      <m:ctrlPr>
                        <a:rPr xmlns:a="http://schemas.openxmlformats.org/drawingml/2006/main" sz="2400" i="1">
                          <a:solidFill>
                            <a:srgbClr val="414040"/>
                          </a:solidFill>
                          <a:latin typeface="Cambria Math" panose="02040503050406030204" pitchFamily="18" charset="0"/>
                        </a:rPr>
                      </m:ctrlPr>
                      <m:type m:val="bar"/>
                    </m:fPr>
                    <m:num>
                      <m:sSup>
                        <m:e>
                          <m:r>
                            <a:rPr xmlns:a="http://schemas.openxmlformats.org/drawingml/2006/main" sz="2400" i="1">
                              <a:solidFill>
                                <a:srgbClr val="414040"/>
                              </a:solidFill>
                              <a:latin typeface="Cambria Math" panose="02040503050406030204" pitchFamily="18" charset="0"/>
                            </a:rPr>
                            <m:t>u</m:t>
                          </m:r>
                        </m:e>
                        <m:sup>
                          <m:r>
                            <a:rPr xmlns:a="http://schemas.openxmlformats.org/drawingml/2006/main" sz="2400" i="1">
                              <a:solidFill>
                                <a:srgbClr val="414040"/>
                              </a:solidFill>
                              <a:latin typeface="Cambria Math" panose="02040503050406030204" pitchFamily="18" charset="0"/>
                            </a:rPr>
                            <m:t>′</m:t>
                          </m:r>
                        </m:sup>
                      </m:sSup>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c</m:t>
                          </m:r>
                        </m:e>
                        <m:sub>
                          <m:r>
                            <a:rPr xmlns:a="http://schemas.openxmlformats.org/drawingml/2006/main" sz="2400" i="1">
                              <a:solidFill>
                                <a:srgbClr val="414040"/>
                              </a:solidFill>
                              <a:latin typeface="Cambria Math" panose="02040503050406030204" pitchFamily="18" charset="0"/>
                            </a:rPr>
                            <m:t>2</m:t>
                          </m:r>
                        </m:sub>
                      </m:sSub>
                      <m:r>
                        <a:rPr xmlns:a="http://schemas.openxmlformats.org/drawingml/2006/main" sz="2400" i="1">
                          <a:solidFill>
                            <a:srgbClr val="414040"/>
                          </a:solidFill>
                          <a:latin typeface="Cambria Math" panose="02040503050406030204" pitchFamily="18" charset="0"/>
                        </a:rPr>
                        <m:t>)</m:t>
                      </m:r>
                    </m:num>
                    <m:den>
                      <m:sSup>
                        <m:e>
                          <m:r>
                            <a:rPr xmlns:a="http://schemas.openxmlformats.org/drawingml/2006/main" sz="2400" i="1">
                              <a:solidFill>
                                <a:srgbClr val="414040"/>
                              </a:solidFill>
                              <a:latin typeface="Cambria Math" panose="02040503050406030204" pitchFamily="18" charset="0"/>
                            </a:rPr>
                            <m:t>u</m:t>
                          </m:r>
                        </m:e>
                        <m:sup>
                          <m:r>
                            <a:rPr xmlns:a="http://schemas.openxmlformats.org/drawingml/2006/main" sz="2400" i="1">
                              <a:solidFill>
                                <a:srgbClr val="414040"/>
                              </a:solidFill>
                              <a:latin typeface="Cambria Math" panose="02040503050406030204" pitchFamily="18" charset="0"/>
                            </a:rPr>
                            <m:t>′</m:t>
                          </m:r>
                        </m:sup>
                      </m:sSup>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c</m:t>
                          </m:r>
                        </m:e>
                        <m:sub>
                          <m:r>
                            <a:rPr xmlns:a="http://schemas.openxmlformats.org/drawingml/2006/main" sz="2400" i="1">
                              <a:solidFill>
                                <a:srgbClr val="414040"/>
                              </a:solidFill>
                              <a:latin typeface="Cambria Math" panose="02040503050406030204" pitchFamily="18" charset="0"/>
                            </a:rPr>
                            <m:t>1</m:t>
                          </m:r>
                        </m:sub>
                      </m:sSub>
                      <m:r>
                        <a:rPr xmlns:a="http://schemas.openxmlformats.org/drawingml/2006/main" sz="2400" i="1">
                          <a:solidFill>
                            <a:srgbClr val="414040"/>
                          </a:solidFill>
                          <a:latin typeface="Cambria Math" panose="02040503050406030204" pitchFamily="18" charset="0"/>
                        </a:rPr>
                        <m:t>)</m:t>
                      </m:r>
                    </m:den>
                  </m:f>
                  <m:r>
                    <a:rPr xmlns:a="http://schemas.openxmlformats.org/drawingml/2006/main" sz="2400" i="1">
                      <a:solidFill>
                        <a:srgbClr val="414040"/>
                      </a:solidFill>
                      <a:latin typeface="Cambria Math" panose="02040503050406030204" pitchFamily="18" charset="0"/>
                    </a:rPr>
                    <m:t>=</m:t>
                  </m:r>
                  <m:f>
                    <m:fPr>
                      <m:ctrlPr>
                        <a:rPr xmlns:a="http://schemas.openxmlformats.org/drawingml/2006/main" sz="2400" i="1">
                          <a:solidFill>
                            <a:srgbClr val="414040"/>
                          </a:solidFill>
                          <a:latin typeface="Cambria Math" panose="02040503050406030204" pitchFamily="18" charset="0"/>
                        </a:rPr>
                      </m:ctrlPr>
                      <m:type m:val="bar"/>
                    </m:fPr>
                    <m:num>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ρ</m:t>
                      </m:r>
                    </m:num>
                    <m:den>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r</m:t>
                          </m:r>
                        </m:e>
                        <m:sub>
                          <m:r>
                            <a:rPr xmlns:a="http://schemas.openxmlformats.org/drawingml/2006/main" sz="2400" i="1">
                              <a:solidFill>
                                <a:srgbClr val="414040"/>
                              </a:solidFill>
                              <a:latin typeface="Cambria Math" panose="02040503050406030204" pitchFamily="18" charset="0"/>
                            </a:rPr>
                            <m:t>2</m:t>
                          </m:r>
                        </m:sub>
                      </m:sSub>
                    </m:den>
                  </m:f>
                </m:oMath>
              </m:oMathPara>
            </a14:m>
            <a:endParaRPr sz="2400">
              <a:solidFill>
                <a:srgbClr val="414141"/>
              </a:solidFill>
            </a:endParaRP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7" name="The Case of a Constant Elasticity of Intertemporal Substitution"/>
          <p:cNvSpPr txBox="1"/>
          <p:nvPr>
            <p:ph type="title"/>
          </p:nvPr>
        </p:nvSpPr>
        <p:spPr>
          <a:prstGeom prst="rect">
            <a:avLst/>
          </a:prstGeom>
        </p:spPr>
        <p:txBody>
          <a:bodyPr/>
          <a:lstStyle>
            <a:lvl1pPr defTabSz="332993">
              <a:spcBef>
                <a:spcPts val="900"/>
              </a:spcBef>
              <a:defRPr sz="3989"/>
            </a:lvl1pPr>
          </a:lstStyle>
          <a:p>
            <a:pPr/>
            <a:r>
              <a:t>The Case of a Constant Elasticity of Intertemporal Substitution</a:t>
            </a:r>
          </a:p>
        </p:txBody>
      </p:sp>
      <p:sp>
        <p:nvSpPr>
          <p:cNvPr id="308" name="To further analyze how the consumption path depends on the real interest rate, we will use a special, but widely used, utility function, the utility function with a constant elasticity of intertemporal substitution of consumption (CEIS). This takes the f"/>
          <p:cNvSpPr txBox="1"/>
          <p:nvPr>
            <p:ph type="body" sz="quarter" idx="1"/>
          </p:nvPr>
        </p:nvSpPr>
        <p:spPr>
          <a:xfrm>
            <a:off x="508000" y="2628900"/>
            <a:ext cx="11988800" cy="1382614"/>
          </a:xfrm>
          <a:prstGeom prst="rect">
            <a:avLst/>
          </a:prstGeom>
        </p:spPr>
        <p:txBody>
          <a:bodyPr/>
          <a:lstStyle/>
          <a:p>
            <a:pPr defTabSz="397256">
              <a:spcBef>
                <a:spcPts val="1600"/>
              </a:spcBef>
              <a:defRPr sz="2448"/>
            </a:pPr>
            <a:r>
              <a:t>To further analyze how the consumption path depends on the real interest rate, we will use a special, but widely used, utility function, the utility function with a </a:t>
            </a:r>
            <a:r>
              <a:rPr i="1"/>
              <a:t>constant elasticity of intertemporal substitution</a:t>
            </a:r>
            <a:r>
              <a:t> of consumption (CEIS). This takes the form,</a:t>
            </a:r>
          </a:p>
        </p:txBody>
      </p:sp>
      <p:sp>
        <p:nvSpPr>
          <p:cNvPr id="30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10" name="Equation"/>
          <p:cNvSpPr txBox="1"/>
          <p:nvPr/>
        </p:nvSpPr>
        <p:spPr>
          <a:xfrm>
            <a:off x="5330073" y="4353470"/>
            <a:ext cx="2344654" cy="853861"/>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a:rPr xmlns:a="http://schemas.openxmlformats.org/drawingml/2006/main" sz="2900" i="1">
                      <a:solidFill>
                        <a:srgbClr val="414040"/>
                      </a:solidFill>
                      <a:latin typeface="Cambria Math" panose="02040503050406030204" pitchFamily="18" charset="0"/>
                    </a:rPr>
                    <m:t>u</m:t>
                  </m:r>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c</m:t>
                  </m:r>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m:t>
                  </m:r>
                  <m:f>
                    <m:fPr>
                      <m:ctrlPr>
                        <a:rPr xmlns:a="http://schemas.openxmlformats.org/drawingml/2006/main" sz="2900" i="1">
                          <a:solidFill>
                            <a:srgbClr val="414040"/>
                          </a:solidFill>
                          <a:latin typeface="Cambria Math" panose="02040503050406030204" pitchFamily="18" charset="0"/>
                        </a:rPr>
                      </m:ctrlPr>
                      <m:type m:val="bar"/>
                    </m:fPr>
                    <m:num>
                      <m:sSup>
                        <m:e>
                          <m:r>
                            <a:rPr xmlns:a="http://schemas.openxmlformats.org/drawingml/2006/main" sz="2900" i="1">
                              <a:solidFill>
                                <a:srgbClr val="414040"/>
                              </a:solidFill>
                              <a:latin typeface="Cambria Math" panose="02040503050406030204" pitchFamily="18" charset="0"/>
                            </a:rPr>
                            <m:t>c</m:t>
                          </m:r>
                        </m:e>
                        <m:sup>
                          <m:r>
                            <a:rPr xmlns:a="http://schemas.openxmlformats.org/drawingml/2006/main" sz="2900" i="1">
                              <a:solidFill>
                                <a:srgbClr val="414040"/>
                              </a:solidFill>
                              <a:latin typeface="Cambria Math" panose="02040503050406030204" pitchFamily="18" charset="0"/>
                            </a:rPr>
                            <m:t>1</m:t>
                          </m:r>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θ</m:t>
                          </m:r>
                        </m:sup>
                      </m:sSup>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1</m:t>
                      </m:r>
                    </m:num>
                    <m:den>
                      <m:r>
                        <a:rPr xmlns:a="http://schemas.openxmlformats.org/drawingml/2006/main" sz="2900" i="1">
                          <a:solidFill>
                            <a:srgbClr val="414040"/>
                          </a:solidFill>
                          <a:latin typeface="Cambria Math" panose="02040503050406030204" pitchFamily="18" charset="0"/>
                        </a:rPr>
                        <m:t>1</m:t>
                      </m:r>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θ</m:t>
                      </m:r>
                    </m:den>
                  </m:f>
                </m:oMath>
              </m:oMathPara>
            </a14:m>
            <a:endParaRPr sz="2900">
              <a:solidFill>
                <a:srgbClr val="414141"/>
              </a:solidFill>
            </a:endParaRPr>
          </a:p>
        </p:txBody>
      </p:sp>
      <p:sp>
        <p:nvSpPr>
          <p:cNvPr id="311" name="where   is the elasticity of intertemporal substitution of consumption. This utility function is quite general and versions of it will be used extensively throughout this course.…"/>
          <p:cNvSpPr txBox="1"/>
          <p:nvPr/>
        </p:nvSpPr>
        <p:spPr>
          <a:xfrm>
            <a:off x="508000" y="5346087"/>
            <a:ext cx="11988800" cy="358930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lgn="l" defTabSz="373887">
              <a:spcBef>
                <a:spcPts val="1500"/>
              </a:spcBef>
              <a:defRPr sz="2304"/>
            </a:pPr>
            <a:r>
              <a:t>where </a:t>
            </a:r>
            <a14:m>
              <m:oMath>
                <m:f>
                  <m:fPr>
                    <m:ctrlPr>
                      <a:rPr xmlns:a="http://schemas.openxmlformats.org/drawingml/2006/main" sz="2700" i="1">
                        <a:solidFill>
                          <a:srgbClr val="414040"/>
                        </a:solidFill>
                        <a:latin typeface="Cambria Math" panose="02040503050406030204" pitchFamily="18" charset="0"/>
                      </a:rPr>
                    </m:ctrlPr>
                    <m:type m:val="lin"/>
                  </m:fPr>
                  <m:num>
                    <m:r>
                      <a:rPr xmlns:a="http://schemas.openxmlformats.org/drawingml/2006/main" sz="2700" i="1">
                        <a:solidFill>
                          <a:srgbClr val="414040"/>
                        </a:solidFill>
                        <a:latin typeface="Cambria Math" panose="02040503050406030204" pitchFamily="18" charset="0"/>
                      </a:rPr>
                      <m:t>1</m:t>
                    </m:r>
                  </m:num>
                  <m:den>
                    <m:r>
                      <a:rPr xmlns:a="http://schemas.openxmlformats.org/drawingml/2006/main" sz="2700" i="1">
                        <a:solidFill>
                          <a:srgbClr val="414040"/>
                        </a:solidFill>
                        <a:latin typeface="Cambria Math" panose="02040503050406030204" pitchFamily="18" charset="0"/>
                      </a:rPr>
                      <m:t>θ</m:t>
                    </m:r>
                  </m:den>
                </m:f>
              </m:oMath>
            </a14:m>
            <a:r>
              <a:t> is the elasticity of intertemporal substitution of consumption. This utility function is quite general and versions of it will be used extensively throughout this course.</a:t>
            </a:r>
          </a:p>
          <a:p>
            <a:pPr algn="l" defTabSz="373887">
              <a:spcBef>
                <a:spcPts val="1500"/>
              </a:spcBef>
              <a:defRPr sz="2304"/>
            </a:pPr>
            <a:r>
              <a:t>The elasticity of intertemporal substitution of consumption is defined as the percentage change in the ratio of consumption in period 2, relative to consumption in period 1, divided by the percentage change in the marginal rate of substitution between consumption in the two periods, with utility being held constant. It is a measure of the curvature of the intertemporal indifference curves, or the ease with which households can substitute consumption intertemporally.</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3" name="Logarithmic Utility: A Special Case"/>
          <p:cNvSpPr txBox="1"/>
          <p:nvPr>
            <p:ph type="title"/>
          </p:nvPr>
        </p:nvSpPr>
        <p:spPr>
          <a:prstGeom prst="rect">
            <a:avLst/>
          </a:prstGeom>
        </p:spPr>
        <p:txBody>
          <a:bodyPr/>
          <a:lstStyle/>
          <a:p>
            <a:pPr/>
            <a:r>
              <a:t>Logarithmic Utility: A Special Case</a:t>
            </a:r>
          </a:p>
        </p:txBody>
      </p:sp>
      <p:sp>
        <p:nvSpPr>
          <p:cNvPr id="314" name="In the case where the elasticity of intertemporal substitution is equal to unity, , i.e. θ = 1, the CEIS utility function is not defined.…"/>
          <p:cNvSpPr txBox="1"/>
          <p:nvPr>
            <p:ph type="body" sz="quarter" idx="1"/>
          </p:nvPr>
        </p:nvSpPr>
        <p:spPr>
          <a:xfrm>
            <a:off x="508000" y="2857500"/>
            <a:ext cx="11988800" cy="2004170"/>
          </a:xfrm>
          <a:prstGeom prst="rect">
            <a:avLst/>
          </a:prstGeom>
        </p:spPr>
        <p:txBody>
          <a:bodyPr/>
          <a:lstStyle/>
          <a:p>
            <a:pPr defTabSz="403097">
              <a:spcBef>
                <a:spcPts val="1600"/>
              </a:spcBef>
              <a:defRPr sz="2484"/>
            </a:pPr>
            <a:r>
              <a:t>In the case where the elasticity of intertemporal substitution is equal to unity, , i.e. </a:t>
            </a:r>
            <a:r>
              <a:rPr i="1"/>
              <a:t>θ = 1, </a:t>
            </a:r>
            <a:r>
              <a:t>the CEIS utility function is not defined. </a:t>
            </a:r>
          </a:p>
          <a:p>
            <a:pPr defTabSz="403097">
              <a:spcBef>
                <a:spcPts val="1600"/>
              </a:spcBef>
              <a:defRPr sz="2484"/>
            </a:pPr>
            <a:r>
              <a:t>By using L'Hopital's rule, one can show that for </a:t>
            </a:r>
            <a:r>
              <a:rPr i="1"/>
              <a:t>θ = 1</a:t>
            </a:r>
            <a:r>
              <a:t> the CEIS takes the form of logarithmic utility,</a:t>
            </a:r>
          </a:p>
        </p:txBody>
      </p:sp>
      <p:sp>
        <p:nvSpPr>
          <p:cNvPr id="31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16" name="Equation"/>
          <p:cNvSpPr txBox="1"/>
          <p:nvPr/>
        </p:nvSpPr>
        <p:spPr>
          <a:xfrm>
            <a:off x="5634985" y="5541119"/>
            <a:ext cx="1734830" cy="358720"/>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a:rPr xmlns:a="http://schemas.openxmlformats.org/drawingml/2006/main" sz="3000" i="1">
                      <a:solidFill>
                        <a:srgbClr val="414040"/>
                      </a:solidFill>
                      <a:latin typeface="Cambria Math" panose="02040503050406030204" pitchFamily="18" charset="0"/>
                    </a:rPr>
                    <m:t>u</m:t>
                  </m:r>
                  <m:r>
                    <a:rPr xmlns:a="http://schemas.openxmlformats.org/drawingml/2006/main" sz="3000" i="1">
                      <a:solidFill>
                        <a:srgbClr val="414040"/>
                      </a:solidFill>
                      <a:latin typeface="Cambria Math" panose="02040503050406030204" pitchFamily="18" charset="0"/>
                    </a:rPr>
                    <m:t>(</m:t>
                  </m:r>
                  <m:sSub>
                    <m:e>
                      <m:r>
                        <a:rPr xmlns:a="http://schemas.openxmlformats.org/drawingml/2006/main" sz="3000" i="1">
                          <a:solidFill>
                            <a:srgbClr val="414040"/>
                          </a:solidFill>
                          <a:latin typeface="Cambria Math" panose="02040503050406030204" pitchFamily="18" charset="0"/>
                        </a:rPr>
                        <m:t>c</m:t>
                      </m:r>
                    </m:e>
                    <m:sub>
                      <m:r>
                        <a:rPr xmlns:a="http://schemas.openxmlformats.org/drawingml/2006/main" sz="3000" i="1">
                          <a:solidFill>
                            <a:srgbClr val="414040"/>
                          </a:solidFill>
                          <a:latin typeface="Cambria Math" panose="02040503050406030204" pitchFamily="18" charset="0"/>
                        </a:rPr>
                        <m:t>t</m:t>
                      </m:r>
                    </m:sub>
                  </m:sSub>
                  <m:r>
                    <a:rPr xmlns:a="http://schemas.openxmlformats.org/drawingml/2006/main" sz="3000" i="1">
                      <a:solidFill>
                        <a:srgbClr val="414040"/>
                      </a:solidFill>
                      <a:latin typeface="Cambria Math" panose="02040503050406030204" pitchFamily="18" charset="0"/>
                    </a:rPr>
                    <m:t>)</m:t>
                  </m:r>
                  <m:r>
                    <a:rPr xmlns:a="http://schemas.openxmlformats.org/drawingml/2006/main" sz="3000" i="1">
                      <a:solidFill>
                        <a:srgbClr val="414040"/>
                      </a:solidFill>
                      <a:latin typeface="Cambria Math" panose="02040503050406030204" pitchFamily="18" charset="0"/>
                    </a:rPr>
                    <m:t>=</m:t>
                  </m:r>
                  <m:r>
                    <m:rPr>
                      <m:sty m:val="p"/>
                    </m:rPr>
                    <a:rPr xmlns:a="http://schemas.openxmlformats.org/drawingml/2006/main" sz="3000" i="1">
                      <a:solidFill>
                        <a:srgbClr val="414040"/>
                      </a:solidFill>
                      <a:latin typeface="Cambria Math" panose="02040503050406030204" pitchFamily="18" charset="0"/>
                    </a:rPr>
                    <m:t>ln</m:t>
                  </m:r>
                  <m:sSub>
                    <m:e>
                      <m:r>
                        <a:rPr xmlns:a="http://schemas.openxmlformats.org/drawingml/2006/main" sz="3000" i="1">
                          <a:solidFill>
                            <a:srgbClr val="414040"/>
                          </a:solidFill>
                          <a:latin typeface="Cambria Math" panose="02040503050406030204" pitchFamily="18" charset="0"/>
                        </a:rPr>
                        <m:t>c</m:t>
                      </m:r>
                    </m:e>
                    <m:sub>
                      <m:r>
                        <a:rPr xmlns:a="http://schemas.openxmlformats.org/drawingml/2006/main" sz="3000" i="1">
                          <a:solidFill>
                            <a:srgbClr val="414040"/>
                          </a:solidFill>
                          <a:latin typeface="Cambria Math" panose="02040503050406030204" pitchFamily="18" charset="0"/>
                        </a:rPr>
                        <m:t>t</m:t>
                      </m:r>
                    </m:sub>
                  </m:sSub>
                </m:oMath>
              </m:oMathPara>
            </a14:m>
            <a:endParaRPr sz="3000">
              <a:solidFill>
                <a:srgbClr val="414141"/>
              </a:solidFill>
            </a:endParaRPr>
          </a:p>
        </p:txBody>
      </p:sp>
      <p:sp>
        <p:nvSpPr>
          <p:cNvPr id="317" name="Thus, logarithmic utility is a special case of the CEIS utility function, when the elasticity of intertemporal substitution of consumption is equal to unity."/>
          <p:cNvSpPr txBox="1"/>
          <p:nvPr/>
        </p:nvSpPr>
        <p:spPr>
          <a:xfrm>
            <a:off x="508000" y="6807888"/>
            <a:ext cx="11988800" cy="9505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l" defTabSz="403097">
              <a:spcBef>
                <a:spcPts val="1600"/>
              </a:spcBef>
              <a:defRPr sz="2484"/>
            </a:lvl1pPr>
          </a:lstStyle>
          <a:p>
            <a:pPr/>
            <a:r>
              <a:t>Thus, logarithmic utility is a special case of the CEIS utility function, when the elasticity of intertemporal substitution of consumption is equal to unity.</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9" name="Deriving the First Period Consumption Function"/>
          <p:cNvSpPr txBox="1"/>
          <p:nvPr>
            <p:ph type="title"/>
          </p:nvPr>
        </p:nvSpPr>
        <p:spPr>
          <a:prstGeom prst="rect">
            <a:avLst/>
          </a:prstGeom>
        </p:spPr>
        <p:txBody>
          <a:bodyPr/>
          <a:lstStyle>
            <a:lvl1pPr defTabSz="426466">
              <a:spcBef>
                <a:spcPts val="1100"/>
              </a:spcBef>
              <a:defRPr sz="5110"/>
            </a:lvl1pPr>
          </a:lstStyle>
          <a:p>
            <a:pPr/>
            <a:r>
              <a:t>Deriving the First Period Consumption Function</a:t>
            </a:r>
          </a:p>
        </p:txBody>
      </p:sp>
      <p:sp>
        <p:nvSpPr>
          <p:cNvPr id="320" name="For the CEIS utility function the Euler equation for consumption can be written as,"/>
          <p:cNvSpPr txBox="1"/>
          <p:nvPr>
            <p:ph type="body" sz="quarter" idx="1"/>
          </p:nvPr>
        </p:nvSpPr>
        <p:spPr>
          <a:xfrm>
            <a:off x="508000" y="2628900"/>
            <a:ext cx="11988800" cy="419100"/>
          </a:xfrm>
          <a:prstGeom prst="rect">
            <a:avLst/>
          </a:prstGeom>
        </p:spPr>
        <p:txBody>
          <a:bodyPr/>
          <a:lstStyle>
            <a:lvl1pPr defTabSz="321310">
              <a:spcBef>
                <a:spcPts val="1300"/>
              </a:spcBef>
              <a:defRPr sz="1980"/>
            </a:lvl1pPr>
          </a:lstStyle>
          <a:p>
            <a:pPr/>
            <a:r>
              <a:t>For the CEIS utility function the Euler equation for consumption can be written as,</a:t>
            </a:r>
          </a:p>
        </p:txBody>
      </p:sp>
      <p:sp>
        <p:nvSpPr>
          <p:cNvPr id="32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22" name="Equation"/>
          <p:cNvSpPr txBox="1"/>
          <p:nvPr/>
        </p:nvSpPr>
        <p:spPr>
          <a:xfrm>
            <a:off x="5036910" y="3382326"/>
            <a:ext cx="2203137" cy="615822"/>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f>
                    <m:fPr>
                      <m:ctrlPr>
                        <a:rPr xmlns:a="http://schemas.openxmlformats.org/drawingml/2006/main" sz="1800" i="1">
                          <a:solidFill>
                            <a:srgbClr val="414040"/>
                          </a:solidFill>
                          <a:latin typeface="Cambria Math" panose="02040503050406030204" pitchFamily="18" charset="0"/>
                        </a:rPr>
                      </m:ctrlPr>
                      <m:type m:val="bar"/>
                    </m:fPr>
                    <m:num>
                      <m:r>
                        <a:rPr xmlns:a="http://schemas.openxmlformats.org/drawingml/2006/main" sz="1800" i="1">
                          <a:solidFill>
                            <a:srgbClr val="414040"/>
                          </a:solidFill>
                          <a:latin typeface="Cambria Math" panose="02040503050406030204" pitchFamily="18" charset="0"/>
                        </a:rPr>
                        <m:t>1</m:t>
                      </m:r>
                    </m:num>
                    <m:den>
                      <m:r>
                        <a:rPr xmlns:a="http://schemas.openxmlformats.org/drawingml/2006/main" sz="1800" i="1">
                          <a:solidFill>
                            <a:srgbClr val="414040"/>
                          </a:solidFill>
                          <a:latin typeface="Cambria Math" panose="02040503050406030204" pitchFamily="18" charset="0"/>
                        </a:rPr>
                        <m:t>1</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ρ</m:t>
                      </m:r>
                    </m:den>
                  </m:f>
                  <m:sSup>
                    <m:e>
                      <m:d>
                        <m:dPr>
                          <m:ctrlPr>
                            <a:rPr xmlns:a="http://schemas.openxmlformats.org/drawingml/2006/main" sz="1800" i="1">
                              <a:solidFill>
                                <a:srgbClr val="414040"/>
                              </a:solidFill>
                              <a:latin typeface="Cambria Math" panose="02040503050406030204" pitchFamily="18" charset="0"/>
                            </a:rPr>
                          </m:ctrlPr>
                        </m:dPr>
                        <m:e>
                          <m:f>
                            <m:fPr>
                              <m:ctrlPr>
                                <a:rPr xmlns:a="http://schemas.openxmlformats.org/drawingml/2006/main" sz="1800" i="1">
                                  <a:solidFill>
                                    <a:srgbClr val="414040"/>
                                  </a:solidFill>
                                  <a:latin typeface="Cambria Math" panose="02040503050406030204" pitchFamily="18" charset="0"/>
                                </a:rPr>
                              </m:ctrlPr>
                              <m:type m:val="bar"/>
                            </m:fPr>
                            <m:num>
                              <m:sSub>
                                <m:e>
                                  <m:r>
                                    <a:rPr xmlns:a="http://schemas.openxmlformats.org/drawingml/2006/main" sz="1800" i="1">
                                      <a:solidFill>
                                        <a:srgbClr val="414040"/>
                                      </a:solidFill>
                                      <a:latin typeface="Cambria Math" panose="02040503050406030204" pitchFamily="18" charset="0"/>
                                    </a:rPr>
                                    <m:t>c</m:t>
                                  </m:r>
                                </m:e>
                                <m:sub>
                                  <m:r>
                                    <a:rPr xmlns:a="http://schemas.openxmlformats.org/drawingml/2006/main" sz="1800" i="1">
                                      <a:solidFill>
                                        <a:srgbClr val="414040"/>
                                      </a:solidFill>
                                      <a:latin typeface="Cambria Math" panose="02040503050406030204" pitchFamily="18" charset="0"/>
                                    </a:rPr>
                                    <m:t>2</m:t>
                                  </m:r>
                                </m:sub>
                              </m:sSub>
                            </m:num>
                            <m:den>
                              <m:sSub>
                                <m:e>
                                  <m:r>
                                    <a:rPr xmlns:a="http://schemas.openxmlformats.org/drawingml/2006/main" sz="1800" i="1">
                                      <a:solidFill>
                                        <a:srgbClr val="414040"/>
                                      </a:solidFill>
                                      <a:latin typeface="Cambria Math" panose="02040503050406030204" pitchFamily="18" charset="0"/>
                                    </a:rPr>
                                    <m:t>c</m:t>
                                  </m:r>
                                </m:e>
                                <m:sub>
                                  <m:r>
                                    <a:rPr xmlns:a="http://schemas.openxmlformats.org/drawingml/2006/main" sz="1800" i="1">
                                      <a:solidFill>
                                        <a:srgbClr val="414040"/>
                                      </a:solidFill>
                                      <a:latin typeface="Cambria Math" panose="02040503050406030204" pitchFamily="18" charset="0"/>
                                    </a:rPr>
                                    <m:t>1</m:t>
                                  </m:r>
                                </m:sub>
                              </m:sSub>
                            </m:den>
                          </m:f>
                        </m:e>
                      </m:d>
                    </m:e>
                    <m:sup>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θ</m:t>
                      </m:r>
                    </m:sup>
                  </m:sSup>
                  <m:r>
                    <a:rPr xmlns:a="http://schemas.openxmlformats.org/drawingml/2006/main" sz="1800" i="1">
                      <a:solidFill>
                        <a:srgbClr val="414040"/>
                      </a:solidFill>
                      <a:latin typeface="Cambria Math" panose="02040503050406030204" pitchFamily="18" charset="0"/>
                    </a:rPr>
                    <m:t>=</m:t>
                  </m:r>
                  <m:f>
                    <m:fPr>
                      <m:ctrlPr>
                        <a:rPr xmlns:a="http://schemas.openxmlformats.org/drawingml/2006/main" sz="1800" i="1">
                          <a:solidFill>
                            <a:srgbClr val="414040"/>
                          </a:solidFill>
                          <a:latin typeface="Cambria Math" panose="02040503050406030204" pitchFamily="18" charset="0"/>
                        </a:rPr>
                      </m:ctrlPr>
                      <m:type m:val="bar"/>
                    </m:fPr>
                    <m:num>
                      <m:r>
                        <a:rPr xmlns:a="http://schemas.openxmlformats.org/drawingml/2006/main" sz="1800" i="1">
                          <a:solidFill>
                            <a:srgbClr val="414040"/>
                          </a:solidFill>
                          <a:latin typeface="Cambria Math" panose="02040503050406030204" pitchFamily="18" charset="0"/>
                        </a:rPr>
                        <m:t>1</m:t>
                      </m:r>
                    </m:num>
                    <m:den>
                      <m:r>
                        <a:rPr xmlns:a="http://schemas.openxmlformats.org/drawingml/2006/main" sz="1800" i="1">
                          <a:solidFill>
                            <a:srgbClr val="414040"/>
                          </a:solidFill>
                          <a:latin typeface="Cambria Math" panose="02040503050406030204" pitchFamily="18" charset="0"/>
                        </a:rPr>
                        <m:t>1</m:t>
                      </m:r>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r</m:t>
                          </m:r>
                        </m:e>
                        <m:sub>
                          <m:r>
                            <a:rPr xmlns:a="http://schemas.openxmlformats.org/drawingml/2006/main" sz="1800" i="1">
                              <a:solidFill>
                                <a:srgbClr val="414040"/>
                              </a:solidFill>
                              <a:latin typeface="Cambria Math" panose="02040503050406030204" pitchFamily="18" charset="0"/>
                            </a:rPr>
                            <m:t>2</m:t>
                          </m:r>
                        </m:sub>
                      </m:sSub>
                    </m:den>
                  </m:f>
                </m:oMath>
              </m:oMathPara>
            </a14:m>
            <a:endParaRPr>
              <a:solidFill>
                <a:srgbClr val="414141"/>
              </a:solidFill>
            </a:endParaRPr>
          </a:p>
        </p:txBody>
      </p:sp>
      <p:sp>
        <p:nvSpPr>
          <p:cNvPr id="323" name="Thus, consumption in the first period satisfies,"/>
          <p:cNvSpPr txBox="1"/>
          <p:nvPr/>
        </p:nvSpPr>
        <p:spPr>
          <a:xfrm>
            <a:off x="508000" y="4434333"/>
            <a:ext cx="11988800" cy="44246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l" defTabSz="321310">
              <a:spcBef>
                <a:spcPts val="1300"/>
              </a:spcBef>
              <a:defRPr sz="1980"/>
            </a:lvl1pPr>
          </a:lstStyle>
          <a:p>
            <a:pPr/>
            <a:r>
              <a:t>Thus, consumption in the first period satisfies,</a:t>
            </a:r>
          </a:p>
        </p:txBody>
      </p:sp>
      <p:sp>
        <p:nvSpPr>
          <p:cNvPr id="324" name="Equation"/>
          <p:cNvSpPr txBox="1"/>
          <p:nvPr/>
        </p:nvSpPr>
        <p:spPr>
          <a:xfrm>
            <a:off x="5214285" y="5052557"/>
            <a:ext cx="1848387" cy="720668"/>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sSub>
                    <m:e>
                      <m:r>
                        <a:rPr xmlns:a="http://schemas.openxmlformats.org/drawingml/2006/main" sz="2000" i="1">
                          <a:solidFill>
                            <a:srgbClr val="414040"/>
                          </a:solidFill>
                          <a:latin typeface="Cambria Math" panose="02040503050406030204" pitchFamily="18" charset="0"/>
                        </a:rPr>
                        <m:t>c</m:t>
                      </m:r>
                    </m:e>
                    <m:sub>
                      <m:r>
                        <a:rPr xmlns:a="http://schemas.openxmlformats.org/drawingml/2006/main" sz="2000" i="1">
                          <a:solidFill>
                            <a:srgbClr val="414040"/>
                          </a:solidFill>
                          <a:latin typeface="Cambria Math" panose="02040503050406030204" pitchFamily="18" charset="0"/>
                        </a:rPr>
                        <m:t>1</m:t>
                      </m:r>
                    </m:sub>
                  </m:sSub>
                  <m:r>
                    <a:rPr xmlns:a="http://schemas.openxmlformats.org/drawingml/2006/main" sz="2000" i="1">
                      <a:solidFill>
                        <a:srgbClr val="414040"/>
                      </a:solidFill>
                      <a:latin typeface="Cambria Math" panose="02040503050406030204" pitchFamily="18" charset="0"/>
                    </a:rPr>
                    <m:t>=</m:t>
                  </m:r>
                  <m:sSup>
                    <m:e>
                      <m:d>
                        <m:dPr>
                          <m:ctrlPr>
                            <a:rPr xmlns:a="http://schemas.openxmlformats.org/drawingml/2006/main" sz="2000" i="1">
                              <a:solidFill>
                                <a:srgbClr val="414040"/>
                              </a:solidFill>
                              <a:latin typeface="Cambria Math" panose="02040503050406030204" pitchFamily="18" charset="0"/>
                            </a:rPr>
                          </m:ctrlPr>
                        </m:dPr>
                        <m:e>
                          <m:f>
                            <m:fPr>
                              <m:ctrlPr>
                                <a:rPr xmlns:a="http://schemas.openxmlformats.org/drawingml/2006/main" sz="2000" i="1">
                                  <a:solidFill>
                                    <a:srgbClr val="414040"/>
                                  </a:solidFill>
                                  <a:latin typeface="Cambria Math" panose="02040503050406030204" pitchFamily="18" charset="0"/>
                                </a:rPr>
                              </m:ctrlPr>
                              <m:type m:val="bar"/>
                            </m:fPr>
                            <m:num>
                              <m:r>
                                <a:rPr xmlns:a="http://schemas.openxmlformats.org/drawingml/2006/main" sz="2000" i="1">
                                  <a:solidFill>
                                    <a:srgbClr val="414040"/>
                                  </a:solidFill>
                                  <a:latin typeface="Cambria Math" panose="02040503050406030204" pitchFamily="18" charset="0"/>
                                </a:rPr>
                                <m:t>1</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ρ</m:t>
                              </m:r>
                            </m:num>
                            <m:den>
                              <m:r>
                                <a:rPr xmlns:a="http://schemas.openxmlformats.org/drawingml/2006/main" sz="2000" i="1">
                                  <a:solidFill>
                                    <a:srgbClr val="414040"/>
                                  </a:solidFill>
                                  <a:latin typeface="Cambria Math" panose="02040503050406030204" pitchFamily="18" charset="0"/>
                                </a:rPr>
                                <m:t>1</m:t>
                              </m:r>
                              <m:r>
                                <a:rPr xmlns:a="http://schemas.openxmlformats.org/drawingml/2006/main" sz="2000" i="1">
                                  <a:solidFill>
                                    <a:srgbClr val="414040"/>
                                  </a:solidFill>
                                  <a:latin typeface="Cambria Math" panose="02040503050406030204" pitchFamily="18" charset="0"/>
                                </a:rPr>
                                <m:t>+</m:t>
                              </m:r>
                              <m:sSub>
                                <m:e>
                                  <m:r>
                                    <a:rPr xmlns:a="http://schemas.openxmlformats.org/drawingml/2006/main" sz="2000" i="1">
                                      <a:solidFill>
                                        <a:srgbClr val="414040"/>
                                      </a:solidFill>
                                      <a:latin typeface="Cambria Math" panose="02040503050406030204" pitchFamily="18" charset="0"/>
                                    </a:rPr>
                                    <m:t>r</m:t>
                                  </m:r>
                                </m:e>
                                <m:sub>
                                  <m:r>
                                    <a:rPr xmlns:a="http://schemas.openxmlformats.org/drawingml/2006/main" sz="2000" i="1">
                                      <a:solidFill>
                                        <a:srgbClr val="414040"/>
                                      </a:solidFill>
                                      <a:latin typeface="Cambria Math" panose="02040503050406030204" pitchFamily="18" charset="0"/>
                                    </a:rPr>
                                    <m:t>2</m:t>
                                  </m:r>
                                </m:sub>
                              </m:sSub>
                            </m:den>
                          </m:f>
                        </m:e>
                      </m:d>
                    </m:e>
                    <m:sup>
                      <m:f>
                        <m:fPr>
                          <m:ctrlPr>
                            <a:rPr xmlns:a="http://schemas.openxmlformats.org/drawingml/2006/main" sz="2000" i="1">
                              <a:solidFill>
                                <a:srgbClr val="414040"/>
                              </a:solidFill>
                              <a:latin typeface="Cambria Math" panose="02040503050406030204" pitchFamily="18" charset="0"/>
                            </a:rPr>
                          </m:ctrlPr>
                          <m:type m:val="bar"/>
                        </m:fPr>
                        <m:num>
                          <m:r>
                            <a:rPr xmlns:a="http://schemas.openxmlformats.org/drawingml/2006/main" sz="2000" i="1">
                              <a:solidFill>
                                <a:srgbClr val="414040"/>
                              </a:solidFill>
                              <a:latin typeface="Cambria Math" panose="02040503050406030204" pitchFamily="18" charset="0"/>
                            </a:rPr>
                            <m:t>1</m:t>
                          </m:r>
                        </m:num>
                        <m:den>
                          <m:r>
                            <a:rPr xmlns:a="http://schemas.openxmlformats.org/drawingml/2006/main" sz="2000" i="1">
                              <a:solidFill>
                                <a:srgbClr val="414040"/>
                              </a:solidFill>
                              <a:latin typeface="Cambria Math" panose="02040503050406030204" pitchFamily="18" charset="0"/>
                            </a:rPr>
                            <m:t>θ</m:t>
                          </m:r>
                        </m:den>
                      </m:f>
                    </m:sup>
                  </m:sSup>
                  <m:sSub>
                    <m:e>
                      <m:r>
                        <a:rPr xmlns:a="http://schemas.openxmlformats.org/drawingml/2006/main" sz="2000" i="1">
                          <a:solidFill>
                            <a:srgbClr val="414040"/>
                          </a:solidFill>
                          <a:latin typeface="Cambria Math" panose="02040503050406030204" pitchFamily="18" charset="0"/>
                        </a:rPr>
                        <m:t>c</m:t>
                      </m:r>
                    </m:e>
                    <m:sub>
                      <m:r>
                        <a:rPr xmlns:a="http://schemas.openxmlformats.org/drawingml/2006/main" sz="2000" i="1">
                          <a:solidFill>
                            <a:srgbClr val="414040"/>
                          </a:solidFill>
                          <a:latin typeface="Cambria Math" panose="02040503050406030204" pitchFamily="18" charset="0"/>
                        </a:rPr>
                        <m:t>2</m:t>
                      </m:r>
                    </m:sub>
                  </m:sSub>
                </m:oMath>
              </m:oMathPara>
            </a14:m>
            <a:endParaRPr sz="2000">
              <a:solidFill>
                <a:srgbClr val="414141"/>
              </a:solidFill>
            </a:endParaRPr>
          </a:p>
        </p:txBody>
      </p:sp>
      <p:sp>
        <p:nvSpPr>
          <p:cNvPr id="325" name="Using the intertemporal budget constraint to substitute for c2, we get"/>
          <p:cNvSpPr txBox="1"/>
          <p:nvPr/>
        </p:nvSpPr>
        <p:spPr>
          <a:xfrm>
            <a:off x="508000" y="5948982"/>
            <a:ext cx="11988800" cy="44246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lgn="l" defTabSz="321310">
              <a:spcBef>
                <a:spcPts val="1300"/>
              </a:spcBef>
              <a:defRPr sz="1980"/>
            </a:pPr>
            <a:r>
              <a:t>Using the intertemporal budget constraint to substitute for </a:t>
            </a:r>
            <a:r>
              <a:rPr i="1"/>
              <a:t>c</a:t>
            </a:r>
            <a:r>
              <a:rPr baseline="-5999" i="1"/>
              <a:t>2</a:t>
            </a:r>
            <a:r>
              <a:t>, we get</a:t>
            </a:r>
          </a:p>
        </p:txBody>
      </p:sp>
      <p:sp>
        <p:nvSpPr>
          <p:cNvPr id="326" name="Equation"/>
          <p:cNvSpPr txBox="1"/>
          <p:nvPr/>
        </p:nvSpPr>
        <p:spPr>
          <a:xfrm>
            <a:off x="3350279" y="6739124"/>
            <a:ext cx="5576399" cy="692270"/>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sSub>
                    <m:e>
                      <m:r>
                        <a:rPr xmlns:a="http://schemas.openxmlformats.org/drawingml/2006/main" sz="2000" i="1">
                          <a:solidFill>
                            <a:srgbClr val="414040"/>
                          </a:solidFill>
                          <a:latin typeface="Cambria Math" panose="02040503050406030204" pitchFamily="18" charset="0"/>
                        </a:rPr>
                        <m:t>c</m:t>
                      </m:r>
                    </m:e>
                    <m:sub>
                      <m:r>
                        <a:rPr xmlns:a="http://schemas.openxmlformats.org/drawingml/2006/main" sz="2000" i="1">
                          <a:solidFill>
                            <a:srgbClr val="414040"/>
                          </a:solidFill>
                          <a:latin typeface="Cambria Math" panose="02040503050406030204" pitchFamily="18" charset="0"/>
                        </a:rPr>
                        <m:t>1</m:t>
                      </m:r>
                    </m:sub>
                  </m:sSub>
                  <m:r>
                    <a:rPr xmlns:a="http://schemas.openxmlformats.org/drawingml/2006/main" sz="2000" i="1">
                      <a:solidFill>
                        <a:srgbClr val="414040"/>
                      </a:solidFill>
                      <a:latin typeface="Cambria Math" panose="02040503050406030204" pitchFamily="18" charset="0"/>
                    </a:rPr>
                    <m:t>=</m:t>
                  </m:r>
                  <m:f>
                    <m:fPr>
                      <m:ctrlPr>
                        <a:rPr xmlns:a="http://schemas.openxmlformats.org/drawingml/2006/main" sz="2000" i="1">
                          <a:solidFill>
                            <a:srgbClr val="414040"/>
                          </a:solidFill>
                          <a:latin typeface="Cambria Math" panose="02040503050406030204" pitchFamily="18" charset="0"/>
                        </a:rPr>
                      </m:ctrlPr>
                      <m:type m:val="bar"/>
                    </m:fPr>
                    <m:num>
                      <m:sSup>
                        <m:e>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1</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ρ</m:t>
                          </m:r>
                          <m:r>
                            <a:rPr xmlns:a="http://schemas.openxmlformats.org/drawingml/2006/main" sz="2000" i="1">
                              <a:solidFill>
                                <a:srgbClr val="414040"/>
                              </a:solidFill>
                              <a:latin typeface="Cambria Math" panose="02040503050406030204" pitchFamily="18" charset="0"/>
                            </a:rPr>
                            <m:t>)</m:t>
                          </m:r>
                        </m:e>
                        <m:sup>
                          <m:f>
                            <m:fPr>
                              <m:ctrlPr>
                                <a:rPr xmlns:a="http://schemas.openxmlformats.org/drawingml/2006/main" sz="2000" i="1">
                                  <a:solidFill>
                                    <a:srgbClr val="414040"/>
                                  </a:solidFill>
                                  <a:latin typeface="Cambria Math" panose="02040503050406030204" pitchFamily="18" charset="0"/>
                                </a:rPr>
                              </m:ctrlPr>
                              <m:type m:val="lin"/>
                            </m:fPr>
                            <m:num>
                              <m:r>
                                <a:rPr xmlns:a="http://schemas.openxmlformats.org/drawingml/2006/main" sz="2000" i="1">
                                  <a:solidFill>
                                    <a:srgbClr val="414040"/>
                                  </a:solidFill>
                                  <a:latin typeface="Cambria Math" panose="02040503050406030204" pitchFamily="18" charset="0"/>
                                </a:rPr>
                                <m:t>1</m:t>
                              </m:r>
                            </m:num>
                            <m:den>
                              <m:r>
                                <a:rPr xmlns:a="http://schemas.openxmlformats.org/drawingml/2006/main" sz="2000" i="1">
                                  <a:solidFill>
                                    <a:srgbClr val="414040"/>
                                  </a:solidFill>
                                  <a:latin typeface="Cambria Math" panose="02040503050406030204" pitchFamily="18" charset="0"/>
                                </a:rPr>
                                <m:t>θ</m:t>
                              </m:r>
                            </m:den>
                          </m:f>
                        </m:sup>
                      </m:sSup>
                    </m:num>
                    <m:den>
                      <m:sSup>
                        <m:e>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1</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ρ</m:t>
                          </m:r>
                          <m:r>
                            <a:rPr xmlns:a="http://schemas.openxmlformats.org/drawingml/2006/main" sz="2000" i="1">
                              <a:solidFill>
                                <a:srgbClr val="414040"/>
                              </a:solidFill>
                              <a:latin typeface="Cambria Math" panose="02040503050406030204" pitchFamily="18" charset="0"/>
                            </a:rPr>
                            <m:t>)</m:t>
                          </m:r>
                        </m:e>
                        <m:sup>
                          <m:f>
                            <m:fPr>
                              <m:ctrlPr>
                                <a:rPr xmlns:a="http://schemas.openxmlformats.org/drawingml/2006/main" sz="2000" i="1">
                                  <a:solidFill>
                                    <a:srgbClr val="414040"/>
                                  </a:solidFill>
                                  <a:latin typeface="Cambria Math" panose="02040503050406030204" pitchFamily="18" charset="0"/>
                                </a:rPr>
                              </m:ctrlPr>
                              <m:type m:val="lin"/>
                            </m:fPr>
                            <m:num>
                              <m:r>
                                <a:rPr xmlns:a="http://schemas.openxmlformats.org/drawingml/2006/main" sz="2000" i="1">
                                  <a:solidFill>
                                    <a:srgbClr val="414040"/>
                                  </a:solidFill>
                                  <a:latin typeface="Cambria Math" panose="02040503050406030204" pitchFamily="18" charset="0"/>
                                </a:rPr>
                                <m:t>1</m:t>
                              </m:r>
                            </m:num>
                            <m:den>
                              <m:r>
                                <a:rPr xmlns:a="http://schemas.openxmlformats.org/drawingml/2006/main" sz="2000" i="1">
                                  <a:solidFill>
                                    <a:srgbClr val="414040"/>
                                  </a:solidFill>
                                  <a:latin typeface="Cambria Math" panose="02040503050406030204" pitchFamily="18" charset="0"/>
                                </a:rPr>
                                <m:t>θ</m:t>
                              </m:r>
                            </m:den>
                          </m:f>
                        </m:sup>
                      </m:sSup>
                      <m:r>
                        <a:rPr xmlns:a="http://schemas.openxmlformats.org/drawingml/2006/main" sz="2000" i="1">
                          <a:solidFill>
                            <a:srgbClr val="414040"/>
                          </a:solidFill>
                          <a:latin typeface="Cambria Math" panose="02040503050406030204" pitchFamily="18" charset="0"/>
                        </a:rPr>
                        <m:t>+</m:t>
                      </m:r>
                      <m:sSup>
                        <m:e>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1</m:t>
                          </m:r>
                          <m:r>
                            <a:rPr xmlns:a="http://schemas.openxmlformats.org/drawingml/2006/main" sz="2000" i="1">
                              <a:solidFill>
                                <a:srgbClr val="414040"/>
                              </a:solidFill>
                              <a:latin typeface="Cambria Math" panose="02040503050406030204" pitchFamily="18" charset="0"/>
                            </a:rPr>
                            <m:t>+</m:t>
                          </m:r>
                          <m:sSub>
                            <m:e>
                              <m:r>
                                <a:rPr xmlns:a="http://schemas.openxmlformats.org/drawingml/2006/main" sz="2000" i="1">
                                  <a:solidFill>
                                    <a:srgbClr val="414040"/>
                                  </a:solidFill>
                                  <a:latin typeface="Cambria Math" panose="02040503050406030204" pitchFamily="18" charset="0"/>
                                </a:rPr>
                                <m:t>r</m:t>
                              </m:r>
                            </m:e>
                            <m:sub>
                              <m:r>
                                <a:rPr xmlns:a="http://schemas.openxmlformats.org/drawingml/2006/main" sz="2000" i="1">
                                  <a:solidFill>
                                    <a:srgbClr val="414040"/>
                                  </a:solidFill>
                                  <a:latin typeface="Cambria Math" panose="02040503050406030204" pitchFamily="18" charset="0"/>
                                </a:rPr>
                                <m:t>2</m:t>
                              </m:r>
                            </m:sub>
                          </m:sSub>
                          <m:r>
                            <a:rPr xmlns:a="http://schemas.openxmlformats.org/drawingml/2006/main" sz="2000" i="1">
                              <a:solidFill>
                                <a:srgbClr val="414040"/>
                              </a:solidFill>
                              <a:latin typeface="Cambria Math" panose="02040503050406030204" pitchFamily="18" charset="0"/>
                            </a:rPr>
                            <m:t>)</m:t>
                          </m:r>
                        </m:e>
                        <m:sup>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1</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θ</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θ</m:t>
                          </m:r>
                        </m:sup>
                      </m:sSup>
                    </m:den>
                  </m:f>
                  <m:d>
                    <m:dPr>
                      <m:ctrlPr>
                        <a:rPr xmlns:a="http://schemas.openxmlformats.org/drawingml/2006/main" sz="2000" i="1">
                          <a:solidFill>
                            <a:srgbClr val="414040"/>
                          </a:solidFill>
                          <a:latin typeface="Cambria Math" panose="02040503050406030204" pitchFamily="18" charset="0"/>
                        </a:rPr>
                      </m:ctrlPr>
                    </m:dPr>
                    <m:e>
                      <m:r>
                        <a:rPr xmlns:a="http://schemas.openxmlformats.org/drawingml/2006/main" sz="2000" i="1">
                          <a:solidFill>
                            <a:srgbClr val="414040"/>
                          </a:solidFill>
                          <a:latin typeface="Cambria Math" panose="02040503050406030204" pitchFamily="18" charset="0"/>
                        </a:rPr>
                        <m:t>1</m:t>
                      </m:r>
                      <m:r>
                        <a:rPr xmlns:a="http://schemas.openxmlformats.org/drawingml/2006/main" sz="2000" i="1">
                          <a:solidFill>
                            <a:srgbClr val="414040"/>
                          </a:solidFill>
                          <a:latin typeface="Cambria Math" panose="02040503050406030204" pitchFamily="18" charset="0"/>
                        </a:rPr>
                        <m:t>+</m:t>
                      </m:r>
                      <m:sSub>
                        <m:e>
                          <m:r>
                            <a:rPr xmlns:a="http://schemas.openxmlformats.org/drawingml/2006/main" sz="2000" i="1">
                              <a:solidFill>
                                <a:srgbClr val="414040"/>
                              </a:solidFill>
                              <a:latin typeface="Cambria Math" panose="02040503050406030204" pitchFamily="18" charset="0"/>
                            </a:rPr>
                            <m:t>r</m:t>
                          </m:r>
                        </m:e>
                        <m:sub>
                          <m:r>
                            <a:rPr xmlns:a="http://schemas.openxmlformats.org/drawingml/2006/main" sz="2000" i="1">
                              <a:solidFill>
                                <a:srgbClr val="414040"/>
                              </a:solidFill>
                              <a:latin typeface="Cambria Math" panose="02040503050406030204" pitchFamily="18" charset="0"/>
                            </a:rPr>
                            <m:t>1</m:t>
                          </m:r>
                        </m:sub>
                      </m:sSub>
                      <m:r>
                        <a:rPr xmlns:a="http://schemas.openxmlformats.org/drawingml/2006/main" sz="2000" i="1">
                          <a:solidFill>
                            <a:srgbClr val="414040"/>
                          </a:solidFill>
                          <a:latin typeface="Cambria Math" panose="02040503050406030204" pitchFamily="18" charset="0"/>
                        </a:rPr>
                        <m:t>+</m:t>
                      </m:r>
                      <m:sSub>
                        <m:e>
                          <m:r>
                            <a:rPr xmlns:a="http://schemas.openxmlformats.org/drawingml/2006/main" sz="2000" i="1">
                              <a:solidFill>
                                <a:srgbClr val="414040"/>
                              </a:solidFill>
                              <a:latin typeface="Cambria Math" panose="02040503050406030204" pitchFamily="18" charset="0"/>
                            </a:rPr>
                            <m:t>w</m:t>
                          </m:r>
                        </m:e>
                        <m:sub>
                          <m:r>
                            <a:rPr xmlns:a="http://schemas.openxmlformats.org/drawingml/2006/main" sz="2000" i="1">
                              <a:solidFill>
                                <a:srgbClr val="414040"/>
                              </a:solidFill>
                              <a:latin typeface="Cambria Math" panose="02040503050406030204" pitchFamily="18" charset="0"/>
                            </a:rPr>
                            <m:t>1</m:t>
                          </m:r>
                        </m:sub>
                      </m:sSub>
                      <m:r>
                        <a:rPr xmlns:a="http://schemas.openxmlformats.org/drawingml/2006/main" sz="2000" i="1">
                          <a:solidFill>
                            <a:srgbClr val="414040"/>
                          </a:solidFill>
                          <a:latin typeface="Cambria Math" panose="02040503050406030204" pitchFamily="18" charset="0"/>
                        </a:rPr>
                        <m:t>+</m:t>
                      </m:r>
                      <m:f>
                        <m:fPr>
                          <m:ctrlPr>
                            <a:rPr xmlns:a="http://schemas.openxmlformats.org/drawingml/2006/main" sz="2000" i="1">
                              <a:solidFill>
                                <a:srgbClr val="414040"/>
                              </a:solidFill>
                              <a:latin typeface="Cambria Math" panose="02040503050406030204" pitchFamily="18" charset="0"/>
                            </a:rPr>
                          </m:ctrlPr>
                          <m:type m:val="bar"/>
                        </m:fPr>
                        <m:num>
                          <m:sSub>
                            <m:e>
                              <m:r>
                                <a:rPr xmlns:a="http://schemas.openxmlformats.org/drawingml/2006/main" sz="2000" i="1">
                                  <a:solidFill>
                                    <a:srgbClr val="414040"/>
                                  </a:solidFill>
                                  <a:latin typeface="Cambria Math" panose="02040503050406030204" pitchFamily="18" charset="0"/>
                                </a:rPr>
                                <m:t>w</m:t>
                              </m:r>
                            </m:e>
                            <m:sub>
                              <m:r>
                                <a:rPr xmlns:a="http://schemas.openxmlformats.org/drawingml/2006/main" sz="2000" i="1">
                                  <a:solidFill>
                                    <a:srgbClr val="414040"/>
                                  </a:solidFill>
                                  <a:latin typeface="Cambria Math" panose="02040503050406030204" pitchFamily="18" charset="0"/>
                                </a:rPr>
                                <m:t>2</m:t>
                              </m:r>
                            </m:sub>
                          </m:sSub>
                        </m:num>
                        <m:den>
                          <m:r>
                            <a:rPr xmlns:a="http://schemas.openxmlformats.org/drawingml/2006/main" sz="2000" i="1">
                              <a:solidFill>
                                <a:srgbClr val="414040"/>
                              </a:solidFill>
                              <a:latin typeface="Cambria Math" panose="02040503050406030204" pitchFamily="18" charset="0"/>
                            </a:rPr>
                            <m:t>1</m:t>
                          </m:r>
                          <m:r>
                            <a:rPr xmlns:a="http://schemas.openxmlformats.org/drawingml/2006/main" sz="2000" i="1">
                              <a:solidFill>
                                <a:srgbClr val="414040"/>
                              </a:solidFill>
                              <a:latin typeface="Cambria Math" panose="02040503050406030204" pitchFamily="18" charset="0"/>
                            </a:rPr>
                            <m:t>+</m:t>
                          </m:r>
                          <m:sSub>
                            <m:e>
                              <m:r>
                                <a:rPr xmlns:a="http://schemas.openxmlformats.org/drawingml/2006/main" sz="2000" i="1">
                                  <a:solidFill>
                                    <a:srgbClr val="414040"/>
                                  </a:solidFill>
                                  <a:latin typeface="Cambria Math" panose="02040503050406030204" pitchFamily="18" charset="0"/>
                                </a:rPr>
                                <m:t>r</m:t>
                              </m:r>
                            </m:e>
                            <m:sub>
                              <m:r>
                                <a:rPr xmlns:a="http://schemas.openxmlformats.org/drawingml/2006/main" sz="2000" i="1">
                                  <a:solidFill>
                                    <a:srgbClr val="414040"/>
                                  </a:solidFill>
                                  <a:latin typeface="Cambria Math" panose="02040503050406030204" pitchFamily="18" charset="0"/>
                                </a:rPr>
                                <m:t>2</m:t>
                              </m:r>
                            </m:sub>
                          </m:sSub>
                        </m:den>
                      </m:f>
                    </m:e>
                  </m:d>
                </m:oMath>
              </m:oMathPara>
            </a14:m>
            <a:endParaRPr sz="2000">
              <a:solidFill>
                <a:srgbClr val="414141"/>
              </a:solidFill>
            </a:endParaRPr>
          </a:p>
        </p:txBody>
      </p:sp>
      <p:sp>
        <p:nvSpPr>
          <p:cNvPr id="327" name="Consumption in period one is a fraction of household wealth. The fraction consumed depends on the pure rate of time preference ρ, the second period real interest rate r2, and the elasticity of intertemporal substitution θ."/>
          <p:cNvSpPr txBox="1"/>
          <p:nvPr/>
        </p:nvSpPr>
        <p:spPr>
          <a:xfrm>
            <a:off x="508000" y="7650782"/>
            <a:ext cx="11988800" cy="86480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lgn="l" defTabSz="309625">
              <a:spcBef>
                <a:spcPts val="1200"/>
              </a:spcBef>
              <a:defRPr sz="1907"/>
            </a:pPr>
            <a:r>
              <a:t>Consumption in period one is a fraction of household wealth. The fraction consumed depends on the pure rate of time preference </a:t>
            </a:r>
            <a:r>
              <a:rPr i="1"/>
              <a:t>ρ</a:t>
            </a:r>
            <a:r>
              <a:t>, the second period real interest rate </a:t>
            </a:r>
            <a:r>
              <a:rPr i="1"/>
              <a:t>r</a:t>
            </a:r>
            <a:r>
              <a:rPr baseline="-5999" i="1"/>
              <a:t>2</a:t>
            </a:r>
            <a:r>
              <a:t>, and the elasticity of intertemporal substitution </a:t>
            </a:r>
            <a:r>
              <a:rPr i="1"/>
              <a:t>θ</a:t>
            </a:r>
            <a:r>
              <a:t>.</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9" name="Properties of the Consumption Function"/>
          <p:cNvSpPr txBox="1"/>
          <p:nvPr>
            <p:ph type="title"/>
          </p:nvPr>
        </p:nvSpPr>
        <p:spPr>
          <a:prstGeom prst="rect">
            <a:avLst/>
          </a:prstGeom>
        </p:spPr>
        <p:txBody>
          <a:bodyPr/>
          <a:lstStyle>
            <a:lvl1pPr defTabSz="514095">
              <a:spcBef>
                <a:spcPts val="1400"/>
              </a:spcBef>
              <a:defRPr sz="6160"/>
            </a:lvl1pPr>
          </a:lstStyle>
          <a:p>
            <a:pPr/>
            <a:r>
              <a:t>Properties of the Consumption Function</a:t>
            </a:r>
          </a:p>
        </p:txBody>
      </p:sp>
      <p:sp>
        <p:nvSpPr>
          <p:cNvPr id="330" name="It is straightforward to show that the higher the pure rate of time preference ρ, the higher the fraction of its wealth that the household consumes in the first period. This is logical, as the more impatient the household is, the more willing it will be "/>
          <p:cNvSpPr txBox="1"/>
          <p:nvPr>
            <p:ph type="body" idx="1"/>
          </p:nvPr>
        </p:nvSpPr>
        <p:spPr>
          <a:xfrm>
            <a:off x="508000" y="3253432"/>
            <a:ext cx="11988800" cy="5471468"/>
          </a:xfrm>
          <a:prstGeom prst="rect">
            <a:avLst/>
          </a:prstGeom>
        </p:spPr>
        <p:txBody>
          <a:bodyPr/>
          <a:lstStyle/>
          <a:p>
            <a:pPr defTabSz="303783">
              <a:spcBef>
                <a:spcPts val="1200"/>
              </a:spcBef>
              <a:defRPr sz="1871"/>
            </a:pPr>
            <a:r>
              <a:t>It is straightforward to show that the higher the pure rate of time preference </a:t>
            </a:r>
            <a:r>
              <a:rPr i="1"/>
              <a:t>ρ</a:t>
            </a:r>
            <a:r>
              <a:t>, the higher the fraction of its wealth that the household consumes in the first period. This is logical, as the more impatient the household is, the more willing it will be to bring utility and consumption forward. </a:t>
            </a:r>
          </a:p>
          <a:p>
            <a:pPr defTabSz="303783">
              <a:spcBef>
                <a:spcPts val="1200"/>
              </a:spcBef>
              <a:defRPr sz="1871"/>
            </a:pPr>
            <a:r>
              <a:t>It is also straightforward to show that if the elasticity of intertemporal substitution of consumption is higher than unity (i.e., if </a:t>
            </a:r>
            <a:r>
              <a:rPr i="1"/>
              <a:t>θ &lt; 1</a:t>
            </a:r>
            <a:r>
              <a:t>), then the second period real interest rate </a:t>
            </a:r>
            <a:r>
              <a:rPr i="1"/>
              <a:t>r</a:t>
            </a:r>
            <a:r>
              <a:rPr baseline="-5999" i="1"/>
              <a:t>2</a:t>
            </a:r>
            <a:r>
              <a:t> has a negative impact on the fraction of its wealth that the household consumes in the first period. This is because the intertemporal substitution effect is stronger than the income (wealth) effect. Hence, higher real interest rates induce higher savings in this case, as they reduce the relative price of future consumption. </a:t>
            </a:r>
          </a:p>
          <a:p>
            <a:pPr defTabSz="303783">
              <a:spcBef>
                <a:spcPts val="1200"/>
              </a:spcBef>
              <a:defRPr sz="1871"/>
            </a:pPr>
            <a:r>
              <a:t>The opposite happens if the elasticity of intertemporal substitution of consumption is lower than unity (i.e., if </a:t>
            </a:r>
            <a:r>
              <a:rPr i="1"/>
              <a:t>θ &gt; 1</a:t>
            </a:r>
            <a:r>
              <a:t>). Then, the second period real interest rate has a positive impact on the fraction of its wealth that the household consumes in the first period. Higher real interest rates induce lower savings, as the intertemporal substitution effect is weaker than the income effect in this case.</a:t>
            </a:r>
          </a:p>
          <a:p>
            <a:pPr defTabSz="303783">
              <a:spcBef>
                <a:spcPts val="1200"/>
              </a:spcBef>
              <a:defRPr sz="1871"/>
            </a:pPr>
            <a:r>
              <a:t>In the case where the intertemporal elasticity of substitution is equal to unity (i.e., logarithmic preferences), the fraction of its wealth that the household consumes in the first period is independent of the second period real interest rate, and only depends on the pure rate of time preference. It is given by </a:t>
            </a:r>
            <a:r>
              <a:rPr i="1"/>
              <a:t>(1+ρ)/(2+ρ)</a:t>
            </a:r>
            <a:r>
              <a:t>. In this case, the intertemporal substitution effect of real interest rates exactly cancels out the income effect.</a:t>
            </a:r>
          </a:p>
        </p:txBody>
      </p:sp>
      <p:sp>
        <p:nvSpPr>
          <p:cNvPr id="33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32" name="Equation"/>
          <p:cNvSpPr txBox="1"/>
          <p:nvPr/>
        </p:nvSpPr>
        <p:spPr>
          <a:xfrm>
            <a:off x="3714200" y="2421124"/>
            <a:ext cx="5576399" cy="692270"/>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sSub>
                    <m:e>
                      <m:r>
                        <a:rPr xmlns:a="http://schemas.openxmlformats.org/drawingml/2006/main" sz="2000" i="1">
                          <a:solidFill>
                            <a:srgbClr val="414040"/>
                          </a:solidFill>
                          <a:latin typeface="Cambria Math" panose="02040503050406030204" pitchFamily="18" charset="0"/>
                        </a:rPr>
                        <m:t>c</m:t>
                      </m:r>
                    </m:e>
                    <m:sub>
                      <m:r>
                        <a:rPr xmlns:a="http://schemas.openxmlformats.org/drawingml/2006/main" sz="2000" i="1">
                          <a:solidFill>
                            <a:srgbClr val="414040"/>
                          </a:solidFill>
                          <a:latin typeface="Cambria Math" panose="02040503050406030204" pitchFamily="18" charset="0"/>
                        </a:rPr>
                        <m:t>1</m:t>
                      </m:r>
                    </m:sub>
                  </m:sSub>
                  <m:r>
                    <a:rPr xmlns:a="http://schemas.openxmlformats.org/drawingml/2006/main" sz="2000" i="1">
                      <a:solidFill>
                        <a:srgbClr val="414040"/>
                      </a:solidFill>
                      <a:latin typeface="Cambria Math" panose="02040503050406030204" pitchFamily="18" charset="0"/>
                    </a:rPr>
                    <m:t>=</m:t>
                  </m:r>
                  <m:f>
                    <m:fPr>
                      <m:ctrlPr>
                        <a:rPr xmlns:a="http://schemas.openxmlformats.org/drawingml/2006/main" sz="2000" i="1">
                          <a:solidFill>
                            <a:srgbClr val="414040"/>
                          </a:solidFill>
                          <a:latin typeface="Cambria Math" panose="02040503050406030204" pitchFamily="18" charset="0"/>
                        </a:rPr>
                      </m:ctrlPr>
                      <m:type m:val="bar"/>
                    </m:fPr>
                    <m:num>
                      <m:sSup>
                        <m:e>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1</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ρ</m:t>
                          </m:r>
                          <m:r>
                            <a:rPr xmlns:a="http://schemas.openxmlformats.org/drawingml/2006/main" sz="2000" i="1">
                              <a:solidFill>
                                <a:srgbClr val="414040"/>
                              </a:solidFill>
                              <a:latin typeface="Cambria Math" panose="02040503050406030204" pitchFamily="18" charset="0"/>
                            </a:rPr>
                            <m:t>)</m:t>
                          </m:r>
                        </m:e>
                        <m:sup>
                          <m:f>
                            <m:fPr>
                              <m:ctrlPr>
                                <a:rPr xmlns:a="http://schemas.openxmlformats.org/drawingml/2006/main" sz="2000" i="1">
                                  <a:solidFill>
                                    <a:srgbClr val="414040"/>
                                  </a:solidFill>
                                  <a:latin typeface="Cambria Math" panose="02040503050406030204" pitchFamily="18" charset="0"/>
                                </a:rPr>
                              </m:ctrlPr>
                              <m:type m:val="lin"/>
                            </m:fPr>
                            <m:num>
                              <m:r>
                                <a:rPr xmlns:a="http://schemas.openxmlformats.org/drawingml/2006/main" sz="2000" i="1">
                                  <a:solidFill>
                                    <a:srgbClr val="414040"/>
                                  </a:solidFill>
                                  <a:latin typeface="Cambria Math" panose="02040503050406030204" pitchFamily="18" charset="0"/>
                                </a:rPr>
                                <m:t>1</m:t>
                              </m:r>
                            </m:num>
                            <m:den>
                              <m:r>
                                <a:rPr xmlns:a="http://schemas.openxmlformats.org/drawingml/2006/main" sz="2000" i="1">
                                  <a:solidFill>
                                    <a:srgbClr val="414040"/>
                                  </a:solidFill>
                                  <a:latin typeface="Cambria Math" panose="02040503050406030204" pitchFamily="18" charset="0"/>
                                </a:rPr>
                                <m:t>θ</m:t>
                              </m:r>
                            </m:den>
                          </m:f>
                        </m:sup>
                      </m:sSup>
                    </m:num>
                    <m:den>
                      <m:sSup>
                        <m:e>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1</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ρ</m:t>
                          </m:r>
                          <m:r>
                            <a:rPr xmlns:a="http://schemas.openxmlformats.org/drawingml/2006/main" sz="2000" i="1">
                              <a:solidFill>
                                <a:srgbClr val="414040"/>
                              </a:solidFill>
                              <a:latin typeface="Cambria Math" panose="02040503050406030204" pitchFamily="18" charset="0"/>
                            </a:rPr>
                            <m:t>)</m:t>
                          </m:r>
                        </m:e>
                        <m:sup>
                          <m:f>
                            <m:fPr>
                              <m:ctrlPr>
                                <a:rPr xmlns:a="http://schemas.openxmlformats.org/drawingml/2006/main" sz="2000" i="1">
                                  <a:solidFill>
                                    <a:srgbClr val="414040"/>
                                  </a:solidFill>
                                  <a:latin typeface="Cambria Math" panose="02040503050406030204" pitchFamily="18" charset="0"/>
                                </a:rPr>
                              </m:ctrlPr>
                              <m:type m:val="lin"/>
                            </m:fPr>
                            <m:num>
                              <m:r>
                                <a:rPr xmlns:a="http://schemas.openxmlformats.org/drawingml/2006/main" sz="2000" i="1">
                                  <a:solidFill>
                                    <a:srgbClr val="414040"/>
                                  </a:solidFill>
                                  <a:latin typeface="Cambria Math" panose="02040503050406030204" pitchFamily="18" charset="0"/>
                                </a:rPr>
                                <m:t>1</m:t>
                              </m:r>
                            </m:num>
                            <m:den>
                              <m:r>
                                <a:rPr xmlns:a="http://schemas.openxmlformats.org/drawingml/2006/main" sz="2000" i="1">
                                  <a:solidFill>
                                    <a:srgbClr val="414040"/>
                                  </a:solidFill>
                                  <a:latin typeface="Cambria Math" panose="02040503050406030204" pitchFamily="18" charset="0"/>
                                </a:rPr>
                                <m:t>θ</m:t>
                              </m:r>
                            </m:den>
                          </m:f>
                        </m:sup>
                      </m:sSup>
                      <m:r>
                        <a:rPr xmlns:a="http://schemas.openxmlformats.org/drawingml/2006/main" sz="2000" i="1">
                          <a:solidFill>
                            <a:srgbClr val="414040"/>
                          </a:solidFill>
                          <a:latin typeface="Cambria Math" panose="02040503050406030204" pitchFamily="18" charset="0"/>
                        </a:rPr>
                        <m:t>+</m:t>
                      </m:r>
                      <m:sSup>
                        <m:e>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1</m:t>
                          </m:r>
                          <m:r>
                            <a:rPr xmlns:a="http://schemas.openxmlformats.org/drawingml/2006/main" sz="2000" i="1">
                              <a:solidFill>
                                <a:srgbClr val="414040"/>
                              </a:solidFill>
                              <a:latin typeface="Cambria Math" panose="02040503050406030204" pitchFamily="18" charset="0"/>
                            </a:rPr>
                            <m:t>+</m:t>
                          </m:r>
                          <m:sSub>
                            <m:e>
                              <m:r>
                                <a:rPr xmlns:a="http://schemas.openxmlformats.org/drawingml/2006/main" sz="2000" i="1">
                                  <a:solidFill>
                                    <a:srgbClr val="414040"/>
                                  </a:solidFill>
                                  <a:latin typeface="Cambria Math" panose="02040503050406030204" pitchFamily="18" charset="0"/>
                                </a:rPr>
                                <m:t>r</m:t>
                              </m:r>
                            </m:e>
                            <m:sub>
                              <m:r>
                                <a:rPr xmlns:a="http://schemas.openxmlformats.org/drawingml/2006/main" sz="2000" i="1">
                                  <a:solidFill>
                                    <a:srgbClr val="414040"/>
                                  </a:solidFill>
                                  <a:latin typeface="Cambria Math" panose="02040503050406030204" pitchFamily="18" charset="0"/>
                                </a:rPr>
                                <m:t>2</m:t>
                              </m:r>
                            </m:sub>
                          </m:sSub>
                          <m:r>
                            <a:rPr xmlns:a="http://schemas.openxmlformats.org/drawingml/2006/main" sz="2000" i="1">
                              <a:solidFill>
                                <a:srgbClr val="414040"/>
                              </a:solidFill>
                              <a:latin typeface="Cambria Math" panose="02040503050406030204" pitchFamily="18" charset="0"/>
                            </a:rPr>
                            <m:t>)</m:t>
                          </m:r>
                        </m:e>
                        <m:sup>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1</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θ</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θ</m:t>
                          </m:r>
                        </m:sup>
                      </m:sSup>
                    </m:den>
                  </m:f>
                  <m:d>
                    <m:dPr>
                      <m:ctrlPr>
                        <a:rPr xmlns:a="http://schemas.openxmlformats.org/drawingml/2006/main" sz="2000" i="1">
                          <a:solidFill>
                            <a:srgbClr val="414040"/>
                          </a:solidFill>
                          <a:latin typeface="Cambria Math" panose="02040503050406030204" pitchFamily="18" charset="0"/>
                        </a:rPr>
                      </m:ctrlPr>
                    </m:dPr>
                    <m:e>
                      <m:r>
                        <a:rPr xmlns:a="http://schemas.openxmlformats.org/drawingml/2006/main" sz="2000" i="1">
                          <a:solidFill>
                            <a:srgbClr val="414040"/>
                          </a:solidFill>
                          <a:latin typeface="Cambria Math" panose="02040503050406030204" pitchFamily="18" charset="0"/>
                        </a:rPr>
                        <m:t>1</m:t>
                      </m:r>
                      <m:r>
                        <a:rPr xmlns:a="http://schemas.openxmlformats.org/drawingml/2006/main" sz="2000" i="1">
                          <a:solidFill>
                            <a:srgbClr val="414040"/>
                          </a:solidFill>
                          <a:latin typeface="Cambria Math" panose="02040503050406030204" pitchFamily="18" charset="0"/>
                        </a:rPr>
                        <m:t>+</m:t>
                      </m:r>
                      <m:sSub>
                        <m:e>
                          <m:r>
                            <a:rPr xmlns:a="http://schemas.openxmlformats.org/drawingml/2006/main" sz="2000" i="1">
                              <a:solidFill>
                                <a:srgbClr val="414040"/>
                              </a:solidFill>
                              <a:latin typeface="Cambria Math" panose="02040503050406030204" pitchFamily="18" charset="0"/>
                            </a:rPr>
                            <m:t>r</m:t>
                          </m:r>
                        </m:e>
                        <m:sub>
                          <m:r>
                            <a:rPr xmlns:a="http://schemas.openxmlformats.org/drawingml/2006/main" sz="2000" i="1">
                              <a:solidFill>
                                <a:srgbClr val="414040"/>
                              </a:solidFill>
                              <a:latin typeface="Cambria Math" panose="02040503050406030204" pitchFamily="18" charset="0"/>
                            </a:rPr>
                            <m:t>1</m:t>
                          </m:r>
                        </m:sub>
                      </m:sSub>
                      <m:r>
                        <a:rPr xmlns:a="http://schemas.openxmlformats.org/drawingml/2006/main" sz="2000" i="1">
                          <a:solidFill>
                            <a:srgbClr val="414040"/>
                          </a:solidFill>
                          <a:latin typeface="Cambria Math" panose="02040503050406030204" pitchFamily="18" charset="0"/>
                        </a:rPr>
                        <m:t>+</m:t>
                      </m:r>
                      <m:sSub>
                        <m:e>
                          <m:r>
                            <a:rPr xmlns:a="http://schemas.openxmlformats.org/drawingml/2006/main" sz="2000" i="1">
                              <a:solidFill>
                                <a:srgbClr val="414040"/>
                              </a:solidFill>
                              <a:latin typeface="Cambria Math" panose="02040503050406030204" pitchFamily="18" charset="0"/>
                            </a:rPr>
                            <m:t>w</m:t>
                          </m:r>
                        </m:e>
                        <m:sub>
                          <m:r>
                            <a:rPr xmlns:a="http://schemas.openxmlformats.org/drawingml/2006/main" sz="2000" i="1">
                              <a:solidFill>
                                <a:srgbClr val="414040"/>
                              </a:solidFill>
                              <a:latin typeface="Cambria Math" panose="02040503050406030204" pitchFamily="18" charset="0"/>
                            </a:rPr>
                            <m:t>1</m:t>
                          </m:r>
                        </m:sub>
                      </m:sSub>
                      <m:r>
                        <a:rPr xmlns:a="http://schemas.openxmlformats.org/drawingml/2006/main" sz="2000" i="1">
                          <a:solidFill>
                            <a:srgbClr val="414040"/>
                          </a:solidFill>
                          <a:latin typeface="Cambria Math" panose="02040503050406030204" pitchFamily="18" charset="0"/>
                        </a:rPr>
                        <m:t>+</m:t>
                      </m:r>
                      <m:f>
                        <m:fPr>
                          <m:ctrlPr>
                            <a:rPr xmlns:a="http://schemas.openxmlformats.org/drawingml/2006/main" sz="2000" i="1">
                              <a:solidFill>
                                <a:srgbClr val="414040"/>
                              </a:solidFill>
                              <a:latin typeface="Cambria Math" panose="02040503050406030204" pitchFamily="18" charset="0"/>
                            </a:rPr>
                          </m:ctrlPr>
                          <m:type m:val="bar"/>
                        </m:fPr>
                        <m:num>
                          <m:sSub>
                            <m:e>
                              <m:r>
                                <a:rPr xmlns:a="http://schemas.openxmlformats.org/drawingml/2006/main" sz="2000" i="1">
                                  <a:solidFill>
                                    <a:srgbClr val="414040"/>
                                  </a:solidFill>
                                  <a:latin typeface="Cambria Math" panose="02040503050406030204" pitchFamily="18" charset="0"/>
                                </a:rPr>
                                <m:t>w</m:t>
                              </m:r>
                            </m:e>
                            <m:sub>
                              <m:r>
                                <a:rPr xmlns:a="http://schemas.openxmlformats.org/drawingml/2006/main" sz="2000" i="1">
                                  <a:solidFill>
                                    <a:srgbClr val="414040"/>
                                  </a:solidFill>
                                  <a:latin typeface="Cambria Math" panose="02040503050406030204" pitchFamily="18" charset="0"/>
                                </a:rPr>
                                <m:t>2</m:t>
                              </m:r>
                            </m:sub>
                          </m:sSub>
                        </m:num>
                        <m:den>
                          <m:r>
                            <a:rPr xmlns:a="http://schemas.openxmlformats.org/drawingml/2006/main" sz="2000" i="1">
                              <a:solidFill>
                                <a:srgbClr val="414040"/>
                              </a:solidFill>
                              <a:latin typeface="Cambria Math" panose="02040503050406030204" pitchFamily="18" charset="0"/>
                            </a:rPr>
                            <m:t>1</m:t>
                          </m:r>
                          <m:r>
                            <a:rPr xmlns:a="http://schemas.openxmlformats.org/drawingml/2006/main" sz="2000" i="1">
                              <a:solidFill>
                                <a:srgbClr val="414040"/>
                              </a:solidFill>
                              <a:latin typeface="Cambria Math" panose="02040503050406030204" pitchFamily="18" charset="0"/>
                            </a:rPr>
                            <m:t>+</m:t>
                          </m:r>
                          <m:sSub>
                            <m:e>
                              <m:r>
                                <a:rPr xmlns:a="http://schemas.openxmlformats.org/drawingml/2006/main" sz="2000" i="1">
                                  <a:solidFill>
                                    <a:srgbClr val="414040"/>
                                  </a:solidFill>
                                  <a:latin typeface="Cambria Math" panose="02040503050406030204" pitchFamily="18" charset="0"/>
                                </a:rPr>
                                <m:t>r</m:t>
                              </m:r>
                            </m:e>
                            <m:sub>
                              <m:r>
                                <a:rPr xmlns:a="http://schemas.openxmlformats.org/drawingml/2006/main" sz="2000" i="1">
                                  <a:solidFill>
                                    <a:srgbClr val="414040"/>
                                  </a:solidFill>
                                  <a:latin typeface="Cambria Math" panose="02040503050406030204" pitchFamily="18" charset="0"/>
                                </a:rPr>
                                <m:t>2</m:t>
                              </m:r>
                            </m:sub>
                          </m:sSub>
                        </m:den>
                      </m:f>
                    </m:e>
                  </m:d>
                </m:oMath>
              </m:oMathPara>
            </a14:m>
            <a:endParaRPr sz="2000">
              <a:solidFill>
                <a:srgbClr val="414141"/>
              </a:solidFill>
            </a:endParaRP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4" name="Firms, Technology and the Optimal Output Path"/>
          <p:cNvSpPr txBox="1"/>
          <p:nvPr>
            <p:ph type="title"/>
          </p:nvPr>
        </p:nvSpPr>
        <p:spPr>
          <a:prstGeom prst="rect">
            <a:avLst/>
          </a:prstGeom>
        </p:spPr>
        <p:txBody>
          <a:bodyPr/>
          <a:lstStyle>
            <a:lvl1pPr defTabSz="426466">
              <a:spcBef>
                <a:spcPts val="1100"/>
              </a:spcBef>
              <a:defRPr sz="5110"/>
            </a:lvl1pPr>
          </a:lstStyle>
          <a:p>
            <a:pPr/>
            <a:r>
              <a:t>Firms, Technology and the Optimal Output Path</a:t>
            </a:r>
          </a:p>
        </p:txBody>
      </p:sp>
      <p:sp>
        <p:nvSpPr>
          <p:cNvPr id="335" name="In order to fully determine the path of real interest rates and real wages, as well as household wealth, in this two period model, we have to examine the optimizing behavior of firms, and impose the competitive equilibrium conditions.…"/>
          <p:cNvSpPr txBox="1"/>
          <p:nvPr>
            <p:ph type="body" sz="quarter" idx="1"/>
          </p:nvPr>
        </p:nvSpPr>
        <p:spPr>
          <a:xfrm>
            <a:off x="508000" y="2572097"/>
            <a:ext cx="11988800" cy="2096046"/>
          </a:xfrm>
          <a:prstGeom prst="rect">
            <a:avLst/>
          </a:prstGeom>
        </p:spPr>
        <p:txBody>
          <a:bodyPr/>
          <a:lstStyle/>
          <a:p>
            <a:pPr defTabSz="297941">
              <a:spcBef>
                <a:spcPts val="1200"/>
              </a:spcBef>
              <a:defRPr sz="1836"/>
            </a:pPr>
            <a:r>
              <a:t>In order to fully determine the path of real interest rates and real wages, as well as household wealth, in this two period model, we have to examine the optimizing behavior of firms, and impose the competitive equilibrium conditions.</a:t>
            </a:r>
          </a:p>
          <a:p>
            <a:pPr defTabSz="297941">
              <a:spcBef>
                <a:spcPts val="1200"/>
              </a:spcBef>
              <a:defRPr sz="1836"/>
            </a:pPr>
            <a:r>
              <a:t>As in the one period model we shall assume that output is produced by competitive firms, who rent the factors of production from households, through competitive factor markets. All firms have access to the same technology and face the same factor prices. They produce a homogeneous output </a:t>
            </a:r>
            <a:r>
              <a:rPr i="1"/>
              <a:t>y</a:t>
            </a:r>
            <a:r>
              <a:t>, through the neoclassical production function,</a:t>
            </a:r>
          </a:p>
        </p:txBody>
      </p:sp>
      <p:sp>
        <p:nvSpPr>
          <p:cNvPr id="33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37" name="Equation"/>
          <p:cNvSpPr txBox="1"/>
          <p:nvPr/>
        </p:nvSpPr>
        <p:spPr>
          <a:xfrm>
            <a:off x="5002469" y="4868010"/>
            <a:ext cx="2999862" cy="362798"/>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sSub>
                    <m:e>
                      <m:r>
                        <a:rPr xmlns:a="http://schemas.openxmlformats.org/drawingml/2006/main" sz="2400" i="1">
                          <a:solidFill>
                            <a:srgbClr val="414040"/>
                          </a:solidFill>
                          <a:latin typeface="Cambria Math" panose="02040503050406030204" pitchFamily="18" charset="0"/>
                        </a:rPr>
                        <m:t>y</m:t>
                      </m:r>
                    </m:e>
                    <m:sub>
                      <m:r>
                        <a:rPr xmlns:a="http://schemas.openxmlformats.org/drawingml/2006/main" sz="2400" i="1">
                          <a:solidFill>
                            <a:srgbClr val="414040"/>
                          </a:solidFill>
                          <a:latin typeface="Cambria Math" panose="02040503050406030204" pitchFamily="18" charset="0"/>
                        </a:rPr>
                        <m:t>t</m:t>
                      </m:r>
                    </m:sub>
                  </m:sSub>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A</m:t>
                      </m:r>
                    </m:e>
                    <m:sub>
                      <m:r>
                        <a:rPr xmlns:a="http://schemas.openxmlformats.org/drawingml/2006/main" sz="2400" i="1">
                          <a:solidFill>
                            <a:srgbClr val="414040"/>
                          </a:solidFill>
                          <a:latin typeface="Cambria Math" panose="02040503050406030204" pitchFamily="18" charset="0"/>
                        </a:rPr>
                        <m:t>t</m:t>
                      </m:r>
                    </m:sub>
                  </m:sSub>
                  <m:r>
                    <a:rPr xmlns:a="http://schemas.openxmlformats.org/drawingml/2006/main" sz="2400" i="1">
                      <a:solidFill>
                        <a:srgbClr val="414040"/>
                      </a:solidFill>
                      <a:latin typeface="Cambria Math" panose="02040503050406030204" pitchFamily="18" charset="0"/>
                    </a:rPr>
                    <m:t>F</m:t>
                  </m:r>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k</m:t>
                      </m:r>
                    </m:e>
                    <m:sub>
                      <m:r>
                        <a:rPr xmlns:a="http://schemas.openxmlformats.org/drawingml/2006/main" sz="2400" i="1">
                          <a:solidFill>
                            <a:srgbClr val="414040"/>
                          </a:solidFill>
                          <a:latin typeface="Cambria Math" panose="02040503050406030204" pitchFamily="18" charset="0"/>
                        </a:rPr>
                        <m:t>t</m:t>
                      </m:r>
                    </m:sub>
                  </m:sSub>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l</m:t>
                      </m:r>
                    </m:e>
                    <m:sub>
                      <m:r>
                        <a:rPr xmlns:a="http://schemas.openxmlformats.org/drawingml/2006/main" sz="2400" i="1">
                          <a:solidFill>
                            <a:srgbClr val="414040"/>
                          </a:solidFill>
                          <a:latin typeface="Cambria Math" panose="02040503050406030204" pitchFamily="18" charset="0"/>
                        </a:rPr>
                        <m:t>t</m:t>
                      </m:r>
                    </m:sub>
                  </m:sSub>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A</m:t>
                      </m:r>
                    </m:e>
                    <m:sub>
                      <m:r>
                        <a:rPr xmlns:a="http://schemas.openxmlformats.org/drawingml/2006/main" sz="2400" i="1">
                          <a:solidFill>
                            <a:srgbClr val="414040"/>
                          </a:solidFill>
                          <a:latin typeface="Cambria Math" panose="02040503050406030204" pitchFamily="18" charset="0"/>
                        </a:rPr>
                        <m:t>t</m:t>
                      </m:r>
                    </m:sub>
                  </m:sSub>
                  <m:r>
                    <a:rPr xmlns:a="http://schemas.openxmlformats.org/drawingml/2006/main" sz="2400" i="1">
                      <a:solidFill>
                        <a:srgbClr val="414040"/>
                      </a:solidFill>
                      <a:latin typeface="Cambria Math" panose="02040503050406030204" pitchFamily="18" charset="0"/>
                    </a:rPr>
                    <m:t>f</m:t>
                  </m:r>
                  <m:r>
                    <a:rPr xmlns:a="http://schemas.openxmlformats.org/drawingml/2006/main" sz="2400" i="1">
                      <a:solidFill>
                        <a:srgbClr val="414040"/>
                      </a:solidFill>
                      <a:latin typeface="Cambria Math" panose="02040503050406030204" pitchFamily="18" charset="0"/>
                    </a:rPr>
                    <m:t>(</m:t>
                  </m:r>
                  <m:sSub>
                    <m:e>
                      <m:limUpp>
                        <m:e>
                          <m:r>
                            <a:rPr xmlns:a="http://schemas.openxmlformats.org/drawingml/2006/main" sz="2400" i="1">
                              <a:solidFill>
                                <a:srgbClr val="414040"/>
                              </a:solidFill>
                              <a:latin typeface="Cambria Math" panose="02040503050406030204" pitchFamily="18" charset="0"/>
                            </a:rPr>
                            <m:t>k</m:t>
                          </m:r>
                        </m:e>
                        <m:lim>
                          <m:r>
                            <a:rPr xmlns:a="http://schemas.openxmlformats.org/drawingml/2006/main" sz="2400" i="1">
                              <a:solidFill>
                                <a:srgbClr val="414040"/>
                              </a:solidFill>
                              <a:latin typeface="Cambria Math" panose="02040503050406030204" pitchFamily="18" charset="0"/>
                            </a:rPr>
                            <m:t>̂</m:t>
                          </m:r>
                        </m:lim>
                      </m:limUpp>
                    </m:e>
                    <m:sub>
                      <m:r>
                        <a:rPr xmlns:a="http://schemas.openxmlformats.org/drawingml/2006/main" sz="2400" i="1">
                          <a:solidFill>
                            <a:srgbClr val="414040"/>
                          </a:solidFill>
                          <a:latin typeface="Cambria Math" panose="02040503050406030204" pitchFamily="18" charset="0"/>
                        </a:rPr>
                        <m:t>t</m:t>
                      </m:r>
                    </m:sub>
                  </m:sSub>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l</m:t>
                      </m:r>
                    </m:e>
                    <m:sub>
                      <m:r>
                        <a:rPr xmlns:a="http://schemas.openxmlformats.org/drawingml/2006/main" sz="2400" i="1">
                          <a:solidFill>
                            <a:srgbClr val="414040"/>
                          </a:solidFill>
                          <a:latin typeface="Cambria Math" panose="02040503050406030204" pitchFamily="18" charset="0"/>
                        </a:rPr>
                        <m:t>t</m:t>
                      </m:r>
                    </m:sub>
                  </m:sSub>
                </m:oMath>
              </m:oMathPara>
            </a14:m>
            <a:endParaRPr sz="2400">
              <a:solidFill>
                <a:srgbClr val="414141"/>
              </a:solidFill>
            </a:endParaRPr>
          </a:p>
        </p:txBody>
      </p:sp>
      <p:sp>
        <p:nvSpPr>
          <p:cNvPr id="338" name="Firms are assumed to maximize profits in both periods. Hence, in every period they choose capital and labor in order to maximize,"/>
          <p:cNvSpPr txBox="1"/>
          <p:nvPr/>
        </p:nvSpPr>
        <p:spPr>
          <a:xfrm>
            <a:off x="508000" y="5430675"/>
            <a:ext cx="11988800" cy="7173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l" defTabSz="303783">
              <a:spcBef>
                <a:spcPts val="1200"/>
              </a:spcBef>
              <a:defRPr sz="1871"/>
            </a:lvl1pPr>
          </a:lstStyle>
          <a:p>
            <a:pPr/>
            <a:r>
              <a:t>Firms are assumed to maximize profits in both periods. Hence, in every period they choose capital and labor in order to maximize,</a:t>
            </a:r>
          </a:p>
        </p:txBody>
      </p:sp>
      <p:sp>
        <p:nvSpPr>
          <p:cNvPr id="339" name="Equation"/>
          <p:cNvSpPr txBox="1"/>
          <p:nvPr/>
        </p:nvSpPr>
        <p:spPr>
          <a:xfrm>
            <a:off x="4948688" y="6250716"/>
            <a:ext cx="3107424" cy="362798"/>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sSub>
                    <m:e>
                      <m:r>
                        <m:rPr>
                          <m:scr m:val="script"/>
                        </m:rPr>
                        <a:rPr xmlns:a="http://schemas.openxmlformats.org/drawingml/2006/main" sz="2400" i="1">
                          <a:solidFill>
                            <a:srgbClr val="414040"/>
                          </a:solidFill>
                          <a:latin typeface="Cambria Math" panose="02040503050406030204" pitchFamily="18" charset="0"/>
                        </a:rPr>
                        <m:t>P</m:t>
                      </m:r>
                    </m:e>
                    <m:sub>
                      <m:r>
                        <a:rPr xmlns:a="http://schemas.openxmlformats.org/drawingml/2006/main" sz="2400" i="1">
                          <a:solidFill>
                            <a:srgbClr val="414040"/>
                          </a:solidFill>
                          <a:latin typeface="Cambria Math" panose="02040503050406030204" pitchFamily="18" charset="0"/>
                        </a:rPr>
                        <m:t>t</m:t>
                      </m:r>
                    </m:sub>
                  </m:sSub>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A</m:t>
                      </m:r>
                    </m:e>
                    <m:sub>
                      <m:r>
                        <a:rPr xmlns:a="http://schemas.openxmlformats.org/drawingml/2006/main" sz="2400" i="1">
                          <a:solidFill>
                            <a:srgbClr val="414040"/>
                          </a:solidFill>
                          <a:latin typeface="Cambria Math" panose="02040503050406030204" pitchFamily="18" charset="0"/>
                        </a:rPr>
                        <m:t>t</m:t>
                      </m:r>
                    </m:sub>
                  </m:sSub>
                  <m:r>
                    <a:rPr xmlns:a="http://schemas.openxmlformats.org/drawingml/2006/main" sz="2400" i="1">
                      <a:solidFill>
                        <a:srgbClr val="414040"/>
                      </a:solidFill>
                      <a:latin typeface="Cambria Math" panose="02040503050406030204" pitchFamily="18" charset="0"/>
                    </a:rPr>
                    <m:t>f</m:t>
                  </m:r>
                  <m:r>
                    <a:rPr xmlns:a="http://schemas.openxmlformats.org/drawingml/2006/main" sz="2400" i="1">
                      <a:solidFill>
                        <a:srgbClr val="414040"/>
                      </a:solidFill>
                      <a:latin typeface="Cambria Math" panose="02040503050406030204" pitchFamily="18" charset="0"/>
                    </a:rPr>
                    <m:t>(</m:t>
                  </m:r>
                  <m:sSub>
                    <m:e>
                      <m:limUpp>
                        <m:e>
                          <m:r>
                            <a:rPr xmlns:a="http://schemas.openxmlformats.org/drawingml/2006/main" sz="2400" i="1">
                              <a:solidFill>
                                <a:srgbClr val="414040"/>
                              </a:solidFill>
                              <a:latin typeface="Cambria Math" panose="02040503050406030204" pitchFamily="18" charset="0"/>
                            </a:rPr>
                            <m:t>k</m:t>
                          </m:r>
                        </m:e>
                        <m:lim>
                          <m:r>
                            <a:rPr xmlns:a="http://schemas.openxmlformats.org/drawingml/2006/main" sz="2400" i="1">
                              <a:solidFill>
                                <a:srgbClr val="414040"/>
                              </a:solidFill>
                              <a:latin typeface="Cambria Math" panose="02040503050406030204" pitchFamily="18" charset="0"/>
                            </a:rPr>
                            <m:t>̂</m:t>
                          </m:r>
                        </m:lim>
                      </m:limUpp>
                    </m:e>
                    <m:sub>
                      <m:r>
                        <a:rPr xmlns:a="http://schemas.openxmlformats.org/drawingml/2006/main" sz="2400" i="1">
                          <a:solidFill>
                            <a:srgbClr val="414040"/>
                          </a:solidFill>
                          <a:latin typeface="Cambria Math" panose="02040503050406030204" pitchFamily="18" charset="0"/>
                        </a:rPr>
                        <m:t>t</m:t>
                      </m:r>
                    </m:sub>
                  </m:sSub>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l</m:t>
                      </m:r>
                    </m:e>
                    <m:sub>
                      <m:r>
                        <a:rPr xmlns:a="http://schemas.openxmlformats.org/drawingml/2006/main" sz="2400" i="1">
                          <a:solidFill>
                            <a:srgbClr val="414040"/>
                          </a:solidFill>
                          <a:latin typeface="Cambria Math" panose="02040503050406030204" pitchFamily="18" charset="0"/>
                        </a:rPr>
                        <m:t>t</m:t>
                      </m:r>
                    </m:sub>
                  </m:sSub>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r</m:t>
                      </m:r>
                    </m:e>
                    <m:sub>
                      <m:r>
                        <a:rPr xmlns:a="http://schemas.openxmlformats.org/drawingml/2006/main" sz="2400" i="1">
                          <a:solidFill>
                            <a:srgbClr val="414040"/>
                          </a:solidFill>
                          <a:latin typeface="Cambria Math" panose="02040503050406030204" pitchFamily="18" charset="0"/>
                        </a:rPr>
                        <m:t>t</m:t>
                      </m:r>
                    </m:sub>
                  </m:sSub>
                  <m:sSub>
                    <m:e>
                      <m:r>
                        <a:rPr xmlns:a="http://schemas.openxmlformats.org/drawingml/2006/main" sz="2400" i="1">
                          <a:solidFill>
                            <a:srgbClr val="414040"/>
                          </a:solidFill>
                          <a:latin typeface="Cambria Math" panose="02040503050406030204" pitchFamily="18" charset="0"/>
                        </a:rPr>
                        <m:t>k</m:t>
                      </m:r>
                    </m:e>
                    <m:sub>
                      <m:r>
                        <a:rPr xmlns:a="http://schemas.openxmlformats.org/drawingml/2006/main" sz="2400" i="1">
                          <a:solidFill>
                            <a:srgbClr val="414040"/>
                          </a:solidFill>
                          <a:latin typeface="Cambria Math" panose="02040503050406030204" pitchFamily="18" charset="0"/>
                        </a:rPr>
                        <m:t>t</m:t>
                      </m:r>
                    </m:sub>
                  </m:sSub>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w</m:t>
                      </m:r>
                    </m:e>
                    <m:sub>
                      <m:r>
                        <a:rPr xmlns:a="http://schemas.openxmlformats.org/drawingml/2006/main" sz="2400" i="1">
                          <a:solidFill>
                            <a:srgbClr val="414040"/>
                          </a:solidFill>
                          <a:latin typeface="Cambria Math" panose="02040503050406030204" pitchFamily="18" charset="0"/>
                        </a:rPr>
                        <m:t>t</m:t>
                      </m:r>
                    </m:sub>
                  </m:sSub>
                  <m:sSub>
                    <m:e>
                      <m:r>
                        <a:rPr xmlns:a="http://schemas.openxmlformats.org/drawingml/2006/main" sz="2400" i="1">
                          <a:solidFill>
                            <a:srgbClr val="414040"/>
                          </a:solidFill>
                          <a:latin typeface="Cambria Math" panose="02040503050406030204" pitchFamily="18" charset="0"/>
                        </a:rPr>
                        <m:t>l</m:t>
                      </m:r>
                    </m:e>
                    <m:sub>
                      <m:r>
                        <a:rPr xmlns:a="http://schemas.openxmlformats.org/drawingml/2006/main" sz="2400" i="1">
                          <a:solidFill>
                            <a:srgbClr val="414040"/>
                          </a:solidFill>
                          <a:latin typeface="Cambria Math" panose="02040503050406030204" pitchFamily="18" charset="0"/>
                        </a:rPr>
                        <m:t>t</m:t>
                      </m:r>
                    </m:sub>
                  </m:sSub>
                </m:oMath>
              </m:oMathPara>
            </a14:m>
            <a:endParaRPr sz="2400">
              <a:solidFill>
                <a:srgbClr val="414141"/>
              </a:solidFill>
            </a:endParaRPr>
          </a:p>
        </p:txBody>
      </p:sp>
      <p:sp>
        <p:nvSpPr>
          <p:cNvPr id="340" name="From the first-order conditions for a maximum firms will employ capital and labor up to the point where the marginal product of capital is equal to the rental price of capital r, and up to the point where the marginal product of labor is equal to the rea"/>
          <p:cNvSpPr txBox="1"/>
          <p:nvPr/>
        </p:nvSpPr>
        <p:spPr>
          <a:xfrm>
            <a:off x="508000" y="6797945"/>
            <a:ext cx="11988800" cy="131947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lgn="l" defTabSz="292100">
              <a:spcBef>
                <a:spcPts val="1200"/>
              </a:spcBef>
              <a:defRPr sz="1800"/>
            </a:pPr>
            <a:r>
              <a:t>From the first-order conditions for a maximum firms will employ capital and labor up to the point where the marginal product of capital is equal to the rental price of capital </a:t>
            </a:r>
            <a:r>
              <a:rPr i="1"/>
              <a:t>r</a:t>
            </a:r>
            <a:r>
              <a:t>, and up to the point where the marginal product of labor is equal to the real wage, </a:t>
            </a:r>
            <a:r>
              <a:rPr i="1"/>
              <a:t>w</a:t>
            </a:r>
            <a:r>
              <a:t>. Note that because of the assumption of constant returns to scale, factor payments are equal to total output in every period.</a:t>
            </a:r>
          </a:p>
        </p:txBody>
      </p:sp>
      <p:sp>
        <p:nvSpPr>
          <p:cNvPr id="341" name="Equation"/>
          <p:cNvSpPr txBox="1"/>
          <p:nvPr/>
        </p:nvSpPr>
        <p:spPr>
          <a:xfrm>
            <a:off x="3648751" y="8196086"/>
            <a:ext cx="1389298" cy="362798"/>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sSub>
                    <m:e>
                      <m:r>
                        <a:rPr xmlns:a="http://schemas.openxmlformats.org/drawingml/2006/main" sz="2400" i="1">
                          <a:solidFill>
                            <a:srgbClr val="414040"/>
                          </a:solidFill>
                          <a:latin typeface="Cambria Math" panose="02040503050406030204" pitchFamily="18" charset="0"/>
                        </a:rPr>
                        <m:t>r</m:t>
                      </m:r>
                    </m:e>
                    <m:sub>
                      <m:r>
                        <a:rPr xmlns:a="http://schemas.openxmlformats.org/drawingml/2006/main" sz="2400" i="1">
                          <a:solidFill>
                            <a:srgbClr val="414040"/>
                          </a:solidFill>
                          <a:latin typeface="Cambria Math" panose="02040503050406030204" pitchFamily="18" charset="0"/>
                        </a:rPr>
                        <m:t>t</m:t>
                      </m:r>
                    </m:sub>
                  </m:sSub>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A</m:t>
                      </m:r>
                    </m:e>
                    <m:sub>
                      <m:r>
                        <a:rPr xmlns:a="http://schemas.openxmlformats.org/drawingml/2006/main" sz="2400" i="1">
                          <a:solidFill>
                            <a:srgbClr val="414040"/>
                          </a:solidFill>
                          <a:latin typeface="Cambria Math" panose="02040503050406030204" pitchFamily="18" charset="0"/>
                        </a:rPr>
                        <m:t>t</m:t>
                      </m:r>
                    </m:sub>
                  </m:sSub>
                  <m:sSup>
                    <m:e>
                      <m:r>
                        <a:rPr xmlns:a="http://schemas.openxmlformats.org/drawingml/2006/main" sz="2400" i="1">
                          <a:solidFill>
                            <a:srgbClr val="414040"/>
                          </a:solidFill>
                          <a:latin typeface="Cambria Math" panose="02040503050406030204" pitchFamily="18" charset="0"/>
                        </a:rPr>
                        <m:t>f</m:t>
                      </m:r>
                    </m:e>
                    <m:sup>
                      <m:r>
                        <a:rPr xmlns:a="http://schemas.openxmlformats.org/drawingml/2006/main" sz="2400" i="1">
                          <a:solidFill>
                            <a:srgbClr val="414040"/>
                          </a:solidFill>
                          <a:latin typeface="Cambria Math" panose="02040503050406030204" pitchFamily="18" charset="0"/>
                        </a:rPr>
                        <m:t>′</m:t>
                      </m:r>
                    </m:sup>
                  </m:sSup>
                  <m:r>
                    <a:rPr xmlns:a="http://schemas.openxmlformats.org/drawingml/2006/main" sz="2400" i="1">
                      <a:solidFill>
                        <a:srgbClr val="414040"/>
                      </a:solidFill>
                      <a:latin typeface="Cambria Math" panose="02040503050406030204" pitchFamily="18" charset="0"/>
                    </a:rPr>
                    <m:t>(</m:t>
                  </m:r>
                  <m:sSub>
                    <m:e>
                      <m:limUpp>
                        <m:e>
                          <m:r>
                            <a:rPr xmlns:a="http://schemas.openxmlformats.org/drawingml/2006/main" sz="2400" i="1">
                              <a:solidFill>
                                <a:srgbClr val="414040"/>
                              </a:solidFill>
                              <a:latin typeface="Cambria Math" panose="02040503050406030204" pitchFamily="18" charset="0"/>
                            </a:rPr>
                            <m:t>k</m:t>
                          </m:r>
                        </m:e>
                        <m:lim>
                          <m:r>
                            <a:rPr xmlns:a="http://schemas.openxmlformats.org/drawingml/2006/main" sz="2400" i="1">
                              <a:solidFill>
                                <a:srgbClr val="414040"/>
                              </a:solidFill>
                              <a:latin typeface="Cambria Math" panose="02040503050406030204" pitchFamily="18" charset="0"/>
                            </a:rPr>
                            <m:t>̂</m:t>
                          </m:r>
                        </m:lim>
                      </m:limUpp>
                    </m:e>
                    <m:sub>
                      <m:r>
                        <a:rPr xmlns:a="http://schemas.openxmlformats.org/drawingml/2006/main" sz="2400" i="1">
                          <a:solidFill>
                            <a:srgbClr val="414040"/>
                          </a:solidFill>
                          <a:latin typeface="Cambria Math" panose="02040503050406030204" pitchFamily="18" charset="0"/>
                        </a:rPr>
                        <m:t>t</m:t>
                      </m:r>
                    </m:sub>
                  </m:sSub>
                  <m:r>
                    <a:rPr xmlns:a="http://schemas.openxmlformats.org/drawingml/2006/main" sz="2400" i="1">
                      <a:solidFill>
                        <a:srgbClr val="414040"/>
                      </a:solidFill>
                      <a:latin typeface="Cambria Math" panose="02040503050406030204" pitchFamily="18" charset="0"/>
                    </a:rPr>
                    <m:t>)</m:t>
                  </m:r>
                </m:oMath>
              </m:oMathPara>
            </a14:m>
            <a:endParaRPr sz="2400">
              <a:solidFill>
                <a:srgbClr val="414141"/>
              </a:solidFill>
            </a:endParaRPr>
          </a:p>
        </p:txBody>
      </p:sp>
      <p:sp>
        <p:nvSpPr>
          <p:cNvPr id="342" name="Equation"/>
          <p:cNvSpPr txBox="1"/>
          <p:nvPr/>
        </p:nvSpPr>
        <p:spPr>
          <a:xfrm>
            <a:off x="7099405" y="8196086"/>
            <a:ext cx="2869990" cy="362798"/>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sSub>
                    <m:e>
                      <m:r>
                        <a:rPr xmlns:a="http://schemas.openxmlformats.org/drawingml/2006/main" sz="2400" i="1">
                          <a:solidFill>
                            <a:srgbClr val="414040"/>
                          </a:solidFill>
                          <a:latin typeface="Cambria Math" panose="02040503050406030204" pitchFamily="18" charset="0"/>
                        </a:rPr>
                        <m:t>w</m:t>
                      </m:r>
                    </m:e>
                    <m:sub>
                      <m:r>
                        <a:rPr xmlns:a="http://schemas.openxmlformats.org/drawingml/2006/main" sz="2400" i="1">
                          <a:solidFill>
                            <a:srgbClr val="414040"/>
                          </a:solidFill>
                          <a:latin typeface="Cambria Math" panose="02040503050406030204" pitchFamily="18" charset="0"/>
                        </a:rPr>
                        <m:t>t</m:t>
                      </m:r>
                    </m:sub>
                  </m:sSub>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A</m:t>
                      </m:r>
                    </m:e>
                    <m:sub>
                      <m:r>
                        <a:rPr xmlns:a="http://schemas.openxmlformats.org/drawingml/2006/main" sz="2400" i="1">
                          <a:solidFill>
                            <a:srgbClr val="414040"/>
                          </a:solidFill>
                          <a:latin typeface="Cambria Math" panose="02040503050406030204" pitchFamily="18" charset="0"/>
                        </a:rPr>
                        <m:t>t</m:t>
                      </m:r>
                    </m:sub>
                  </m:sSub>
                  <m:r>
                    <a:rPr xmlns:a="http://schemas.openxmlformats.org/drawingml/2006/main" sz="2400" i="1">
                      <a:solidFill>
                        <a:srgbClr val="414040"/>
                      </a:solidFill>
                      <a:latin typeface="Cambria Math" panose="02040503050406030204" pitchFamily="18" charset="0"/>
                    </a:rPr>
                    <m:t>f</m:t>
                  </m:r>
                  <m:r>
                    <a:rPr xmlns:a="http://schemas.openxmlformats.org/drawingml/2006/main" sz="2400" i="1">
                      <a:solidFill>
                        <a:srgbClr val="414040"/>
                      </a:solidFill>
                      <a:latin typeface="Cambria Math" panose="02040503050406030204" pitchFamily="18" charset="0"/>
                    </a:rPr>
                    <m:t>(</m:t>
                  </m:r>
                  <m:sSub>
                    <m:e>
                      <m:limUpp>
                        <m:e>
                          <m:r>
                            <a:rPr xmlns:a="http://schemas.openxmlformats.org/drawingml/2006/main" sz="2400" i="1">
                              <a:solidFill>
                                <a:srgbClr val="414040"/>
                              </a:solidFill>
                              <a:latin typeface="Cambria Math" panose="02040503050406030204" pitchFamily="18" charset="0"/>
                            </a:rPr>
                            <m:t>k</m:t>
                          </m:r>
                        </m:e>
                        <m:lim>
                          <m:r>
                            <a:rPr xmlns:a="http://schemas.openxmlformats.org/drawingml/2006/main" sz="2400" i="1">
                              <a:solidFill>
                                <a:srgbClr val="414040"/>
                              </a:solidFill>
                              <a:latin typeface="Cambria Math" panose="02040503050406030204" pitchFamily="18" charset="0"/>
                            </a:rPr>
                            <m:t>̂</m:t>
                          </m:r>
                        </m:lim>
                      </m:limUpp>
                    </m:e>
                    <m:sub>
                      <m:r>
                        <a:rPr xmlns:a="http://schemas.openxmlformats.org/drawingml/2006/main" sz="2400" i="1">
                          <a:solidFill>
                            <a:srgbClr val="414040"/>
                          </a:solidFill>
                          <a:latin typeface="Cambria Math" panose="02040503050406030204" pitchFamily="18" charset="0"/>
                        </a:rPr>
                        <m:t>t</m:t>
                      </m:r>
                    </m:sub>
                  </m:sSub>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sSub>
                    <m:e>
                      <m:limUpp>
                        <m:e>
                          <m:r>
                            <a:rPr xmlns:a="http://schemas.openxmlformats.org/drawingml/2006/main" sz="2400" i="1">
                              <a:solidFill>
                                <a:srgbClr val="414040"/>
                              </a:solidFill>
                              <a:latin typeface="Cambria Math" panose="02040503050406030204" pitchFamily="18" charset="0"/>
                            </a:rPr>
                            <m:t>k</m:t>
                          </m:r>
                        </m:e>
                        <m:lim>
                          <m:r>
                            <a:rPr xmlns:a="http://schemas.openxmlformats.org/drawingml/2006/main" sz="2400" i="1">
                              <a:solidFill>
                                <a:srgbClr val="414040"/>
                              </a:solidFill>
                              <a:latin typeface="Cambria Math" panose="02040503050406030204" pitchFamily="18" charset="0"/>
                            </a:rPr>
                            <m:t>̂</m:t>
                          </m:r>
                        </m:lim>
                      </m:limUpp>
                    </m:e>
                    <m:sub>
                      <m:r>
                        <a:rPr xmlns:a="http://schemas.openxmlformats.org/drawingml/2006/main" sz="2400" i="1">
                          <a:solidFill>
                            <a:srgbClr val="414040"/>
                          </a:solidFill>
                          <a:latin typeface="Cambria Math" panose="02040503050406030204" pitchFamily="18" charset="0"/>
                        </a:rPr>
                        <m:t>t</m:t>
                      </m:r>
                    </m:sub>
                  </m:sSub>
                  <m:sSub>
                    <m:e>
                      <m:r>
                        <a:rPr xmlns:a="http://schemas.openxmlformats.org/drawingml/2006/main" sz="2400" i="1">
                          <a:solidFill>
                            <a:srgbClr val="414040"/>
                          </a:solidFill>
                          <a:latin typeface="Cambria Math" panose="02040503050406030204" pitchFamily="18" charset="0"/>
                        </a:rPr>
                        <m:t>A</m:t>
                      </m:r>
                    </m:e>
                    <m:sub>
                      <m:r>
                        <a:rPr xmlns:a="http://schemas.openxmlformats.org/drawingml/2006/main" sz="2400" i="1">
                          <a:solidFill>
                            <a:srgbClr val="414040"/>
                          </a:solidFill>
                          <a:latin typeface="Cambria Math" panose="02040503050406030204" pitchFamily="18" charset="0"/>
                        </a:rPr>
                        <m:t>t</m:t>
                      </m:r>
                    </m:sub>
                  </m:sSub>
                  <m:sSup>
                    <m:e>
                      <m:r>
                        <a:rPr xmlns:a="http://schemas.openxmlformats.org/drawingml/2006/main" sz="2400" i="1">
                          <a:solidFill>
                            <a:srgbClr val="414040"/>
                          </a:solidFill>
                          <a:latin typeface="Cambria Math" panose="02040503050406030204" pitchFamily="18" charset="0"/>
                        </a:rPr>
                        <m:t>f</m:t>
                      </m:r>
                    </m:e>
                    <m:sup>
                      <m:r>
                        <a:rPr xmlns:a="http://schemas.openxmlformats.org/drawingml/2006/main" sz="2400" i="1">
                          <a:solidFill>
                            <a:srgbClr val="414040"/>
                          </a:solidFill>
                          <a:latin typeface="Cambria Math" panose="02040503050406030204" pitchFamily="18" charset="0"/>
                        </a:rPr>
                        <m:t>′</m:t>
                      </m:r>
                    </m:sup>
                  </m:sSup>
                  <m:r>
                    <a:rPr xmlns:a="http://schemas.openxmlformats.org/drawingml/2006/main" sz="2400" i="1">
                      <a:solidFill>
                        <a:srgbClr val="414040"/>
                      </a:solidFill>
                      <a:latin typeface="Cambria Math" panose="02040503050406030204" pitchFamily="18" charset="0"/>
                    </a:rPr>
                    <m:t>(</m:t>
                  </m:r>
                  <m:sSub>
                    <m:e>
                      <m:limUpp>
                        <m:e>
                          <m:r>
                            <a:rPr xmlns:a="http://schemas.openxmlformats.org/drawingml/2006/main" sz="2400" i="1">
                              <a:solidFill>
                                <a:srgbClr val="414040"/>
                              </a:solidFill>
                              <a:latin typeface="Cambria Math" panose="02040503050406030204" pitchFamily="18" charset="0"/>
                            </a:rPr>
                            <m:t>k</m:t>
                          </m:r>
                        </m:e>
                        <m:lim>
                          <m:r>
                            <a:rPr xmlns:a="http://schemas.openxmlformats.org/drawingml/2006/main" sz="2400" i="1">
                              <a:solidFill>
                                <a:srgbClr val="414040"/>
                              </a:solidFill>
                              <a:latin typeface="Cambria Math" panose="02040503050406030204" pitchFamily="18" charset="0"/>
                            </a:rPr>
                            <m:t>̂</m:t>
                          </m:r>
                        </m:lim>
                      </m:limUpp>
                    </m:e>
                    <m:sub>
                      <m:r>
                        <a:rPr xmlns:a="http://schemas.openxmlformats.org/drawingml/2006/main" sz="2400" i="1">
                          <a:solidFill>
                            <a:srgbClr val="414040"/>
                          </a:solidFill>
                          <a:latin typeface="Cambria Math" panose="02040503050406030204" pitchFamily="18" charset="0"/>
                        </a:rPr>
                        <m:t>t</m:t>
                      </m:r>
                    </m:sub>
                  </m:sSub>
                  <m:r>
                    <a:rPr xmlns:a="http://schemas.openxmlformats.org/drawingml/2006/main" sz="2400" i="1">
                      <a:solidFill>
                        <a:srgbClr val="414040"/>
                      </a:solidFill>
                      <a:latin typeface="Cambria Math" panose="02040503050406030204" pitchFamily="18" charset="0"/>
                    </a:rPr>
                    <m:t>)</m:t>
                  </m:r>
                </m:oMath>
              </m:oMathPara>
            </a14:m>
            <a:endParaRPr sz="2400">
              <a:solidFill>
                <a:srgbClr val="414141"/>
              </a:solidFill>
            </a:endParaRP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4" name="The Case of a Cobb Douglas Production Function"/>
          <p:cNvSpPr txBox="1"/>
          <p:nvPr>
            <p:ph type="title"/>
          </p:nvPr>
        </p:nvSpPr>
        <p:spPr>
          <a:prstGeom prst="rect">
            <a:avLst/>
          </a:prstGeom>
        </p:spPr>
        <p:txBody>
          <a:bodyPr/>
          <a:lstStyle>
            <a:lvl1pPr defTabSz="414781">
              <a:spcBef>
                <a:spcPts val="1100"/>
              </a:spcBef>
              <a:defRPr sz="4969"/>
            </a:lvl1pPr>
          </a:lstStyle>
          <a:p>
            <a:pPr/>
            <a:r>
              <a:t>The Case of a Cobb Douglas Production Function</a:t>
            </a:r>
          </a:p>
        </p:txBody>
      </p:sp>
      <p:sp>
        <p:nvSpPr>
          <p:cNvPr id="345" name="Since firms operate in competitive markets, where they all face the same factor prices, and since they are also assumed to share the same technology, they will all choose the same quantities of capital and labor. Thus, we can again confine our analysis t"/>
          <p:cNvSpPr txBox="1"/>
          <p:nvPr>
            <p:ph type="body" sz="quarter" idx="1"/>
          </p:nvPr>
        </p:nvSpPr>
        <p:spPr>
          <a:xfrm>
            <a:off x="508000" y="2628900"/>
            <a:ext cx="11988800" cy="1686719"/>
          </a:xfrm>
          <a:prstGeom prst="rect">
            <a:avLst/>
          </a:prstGeom>
        </p:spPr>
        <p:txBody>
          <a:bodyPr/>
          <a:lstStyle/>
          <a:p>
            <a:pPr defTabSz="321310">
              <a:spcBef>
                <a:spcPts val="1300"/>
              </a:spcBef>
              <a:defRPr sz="1980"/>
            </a:pPr>
            <a:r>
              <a:t>Since firms operate in competitive markets, where they all face the same factor prices, and since they are also assumed to share the same technology, they will all choose the same quantities of capital and labor. Thus, we can again confine our analysis to the problem of the representative firm.</a:t>
            </a:r>
          </a:p>
          <a:p>
            <a:pPr defTabSz="321310">
              <a:spcBef>
                <a:spcPts val="1300"/>
              </a:spcBef>
              <a:defRPr sz="1980"/>
            </a:pPr>
            <a:r>
              <a:t>For analytical simplicity, we shall employ a Cobb-Douglas production function of the form,</a:t>
            </a:r>
          </a:p>
        </p:txBody>
      </p:sp>
      <p:sp>
        <p:nvSpPr>
          <p:cNvPr id="34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47" name="Equation"/>
          <p:cNvSpPr txBox="1"/>
          <p:nvPr/>
        </p:nvSpPr>
        <p:spPr>
          <a:xfrm>
            <a:off x="4455004" y="4698469"/>
            <a:ext cx="4094792" cy="356662"/>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sSub>
                    <m:e>
                      <m:r>
                        <a:rPr xmlns:a="http://schemas.openxmlformats.org/drawingml/2006/main" sz="2400" i="1">
                          <a:solidFill>
                            <a:srgbClr val="414040"/>
                          </a:solidFill>
                          <a:latin typeface="Cambria Math" panose="02040503050406030204" pitchFamily="18" charset="0"/>
                        </a:rPr>
                        <m:t>y</m:t>
                      </m:r>
                    </m:e>
                    <m:sub>
                      <m:r>
                        <a:rPr xmlns:a="http://schemas.openxmlformats.org/drawingml/2006/main" sz="2400" i="1">
                          <a:solidFill>
                            <a:srgbClr val="414040"/>
                          </a:solidFill>
                          <a:latin typeface="Cambria Math" panose="02040503050406030204" pitchFamily="18" charset="0"/>
                        </a:rPr>
                        <m:t>1</m:t>
                      </m:r>
                    </m:sub>
                  </m:sSub>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A</m:t>
                  </m:r>
                  <m:sSubSup>
                    <m:e>
                      <m:r>
                        <a:rPr xmlns:a="http://schemas.openxmlformats.org/drawingml/2006/main" sz="2400" i="1">
                          <a:solidFill>
                            <a:srgbClr val="414040"/>
                          </a:solidFill>
                          <a:latin typeface="Cambria Math" panose="02040503050406030204" pitchFamily="18" charset="0"/>
                        </a:rPr>
                        <m:t>k</m:t>
                      </m:r>
                    </m:e>
                    <m:sub>
                      <m:r>
                        <a:rPr xmlns:a="http://schemas.openxmlformats.org/drawingml/2006/main" sz="2400" i="1">
                          <a:solidFill>
                            <a:srgbClr val="414040"/>
                          </a:solidFill>
                          <a:latin typeface="Cambria Math" panose="02040503050406030204" pitchFamily="18" charset="0"/>
                        </a:rPr>
                        <m:t>1</m:t>
                      </m:r>
                    </m:sub>
                    <m:sup>
                      <m:r>
                        <a:rPr xmlns:a="http://schemas.openxmlformats.org/drawingml/2006/main" sz="2400" i="1">
                          <a:solidFill>
                            <a:srgbClr val="414040"/>
                          </a:solidFill>
                          <a:latin typeface="Cambria Math" panose="02040503050406030204" pitchFamily="18" charset="0"/>
                        </a:rPr>
                        <m:t>α</m:t>
                      </m:r>
                    </m:sup>
                  </m:sSubSup>
                  <m:sSubSup>
                    <m:e>
                      <m:r>
                        <a:rPr xmlns:a="http://schemas.openxmlformats.org/drawingml/2006/main" sz="2400" i="1">
                          <a:solidFill>
                            <a:srgbClr val="414040"/>
                          </a:solidFill>
                          <a:latin typeface="Cambria Math" panose="02040503050406030204" pitchFamily="18" charset="0"/>
                        </a:rPr>
                        <m:t>l</m:t>
                      </m:r>
                    </m:e>
                    <m:sub>
                      <m:r>
                        <a:rPr xmlns:a="http://schemas.openxmlformats.org/drawingml/2006/main" sz="2400" i="1">
                          <a:solidFill>
                            <a:srgbClr val="414040"/>
                          </a:solidFill>
                          <a:latin typeface="Cambria Math" panose="02040503050406030204" pitchFamily="18" charset="0"/>
                        </a:rPr>
                        <m:t>1</m:t>
                      </m:r>
                    </m:sub>
                    <m:sup>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α</m:t>
                      </m:r>
                    </m:sup>
                  </m:sSubSup>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y</m:t>
                      </m:r>
                    </m:e>
                    <m:sub>
                      <m:r>
                        <a:rPr xmlns:a="http://schemas.openxmlformats.org/drawingml/2006/main" sz="2400" i="1">
                          <a:solidFill>
                            <a:srgbClr val="414040"/>
                          </a:solidFill>
                          <a:latin typeface="Cambria Math" panose="02040503050406030204" pitchFamily="18" charset="0"/>
                        </a:rPr>
                        <m:t>2</m:t>
                      </m:r>
                    </m:sub>
                  </m:sSub>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A</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g</m:t>
                  </m:r>
                  <m:r>
                    <a:rPr xmlns:a="http://schemas.openxmlformats.org/drawingml/2006/main" sz="2400" i="1">
                      <a:solidFill>
                        <a:srgbClr val="414040"/>
                      </a:solidFill>
                      <a:latin typeface="Cambria Math" panose="02040503050406030204" pitchFamily="18" charset="0"/>
                    </a:rPr>
                    <m:t>)</m:t>
                  </m:r>
                  <m:sSubSup>
                    <m:e>
                      <m:r>
                        <a:rPr xmlns:a="http://schemas.openxmlformats.org/drawingml/2006/main" sz="2400" i="1">
                          <a:solidFill>
                            <a:srgbClr val="414040"/>
                          </a:solidFill>
                          <a:latin typeface="Cambria Math" panose="02040503050406030204" pitchFamily="18" charset="0"/>
                        </a:rPr>
                        <m:t>k</m:t>
                      </m:r>
                    </m:e>
                    <m:sub>
                      <m:r>
                        <a:rPr xmlns:a="http://schemas.openxmlformats.org/drawingml/2006/main" sz="2400" i="1">
                          <a:solidFill>
                            <a:srgbClr val="414040"/>
                          </a:solidFill>
                          <a:latin typeface="Cambria Math" panose="02040503050406030204" pitchFamily="18" charset="0"/>
                        </a:rPr>
                        <m:t>2</m:t>
                      </m:r>
                    </m:sub>
                    <m:sup>
                      <m:r>
                        <a:rPr xmlns:a="http://schemas.openxmlformats.org/drawingml/2006/main" sz="2400" i="1">
                          <a:solidFill>
                            <a:srgbClr val="414040"/>
                          </a:solidFill>
                          <a:latin typeface="Cambria Math" panose="02040503050406030204" pitchFamily="18" charset="0"/>
                        </a:rPr>
                        <m:t>α</m:t>
                      </m:r>
                    </m:sup>
                  </m:sSubSup>
                  <m:sSubSup>
                    <m:e>
                      <m:r>
                        <a:rPr xmlns:a="http://schemas.openxmlformats.org/drawingml/2006/main" sz="2400" i="1">
                          <a:solidFill>
                            <a:srgbClr val="414040"/>
                          </a:solidFill>
                          <a:latin typeface="Cambria Math" panose="02040503050406030204" pitchFamily="18" charset="0"/>
                        </a:rPr>
                        <m:t>l</m:t>
                      </m:r>
                    </m:e>
                    <m:sub>
                      <m:r>
                        <a:rPr xmlns:a="http://schemas.openxmlformats.org/drawingml/2006/main" sz="2400" i="1">
                          <a:solidFill>
                            <a:srgbClr val="414040"/>
                          </a:solidFill>
                          <a:latin typeface="Cambria Math" panose="02040503050406030204" pitchFamily="18" charset="0"/>
                        </a:rPr>
                        <m:t>2</m:t>
                      </m:r>
                    </m:sub>
                    <m:sup>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α</m:t>
                      </m:r>
                    </m:sup>
                  </m:sSubSup>
                </m:oMath>
              </m:oMathPara>
            </a14:m>
            <a:endParaRPr sz="2400">
              <a:solidFill>
                <a:srgbClr val="414141"/>
              </a:solidFill>
            </a:endParaRPr>
          </a:p>
        </p:txBody>
      </p:sp>
      <p:sp>
        <p:nvSpPr>
          <p:cNvPr id="348" name="where g &gt;0 is the exogenous rate of technical progress between periods 1 and 2. g measures the rate of increase in total factor productivity between the two periods.…"/>
          <p:cNvSpPr txBox="1"/>
          <p:nvPr/>
        </p:nvSpPr>
        <p:spPr>
          <a:xfrm>
            <a:off x="508000" y="5346700"/>
            <a:ext cx="11988800" cy="133245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lgn="l" defTabSz="321310">
              <a:spcBef>
                <a:spcPts val="1300"/>
              </a:spcBef>
              <a:defRPr sz="1980"/>
            </a:pPr>
            <a:r>
              <a:t>where </a:t>
            </a:r>
            <a:r>
              <a:rPr i="1"/>
              <a:t>g &gt;0 </a:t>
            </a:r>
            <a:r>
              <a:t>is the exogenous </a:t>
            </a:r>
            <a:r>
              <a:rPr i="1"/>
              <a:t>rate of technical progress</a:t>
            </a:r>
            <a:r>
              <a:t> between periods 1 and 2. </a:t>
            </a:r>
            <a:r>
              <a:rPr i="1"/>
              <a:t>g </a:t>
            </a:r>
            <a:r>
              <a:t>measures the rate of increase in total factor productivity between the two periods.</a:t>
            </a:r>
          </a:p>
          <a:p>
            <a:pPr algn="l" defTabSz="321310">
              <a:spcBef>
                <a:spcPts val="1300"/>
              </a:spcBef>
              <a:defRPr sz="1980"/>
            </a:pPr>
            <a:r>
              <a:t>From the marginal productivity conditions for the Cobb-Douglas production function it follows that,</a:t>
            </a:r>
          </a:p>
        </p:txBody>
      </p:sp>
      <p:sp>
        <p:nvSpPr>
          <p:cNvPr id="349" name="Equation"/>
          <p:cNvSpPr txBox="1"/>
          <p:nvPr/>
        </p:nvSpPr>
        <p:spPr>
          <a:xfrm>
            <a:off x="1817605" y="6970727"/>
            <a:ext cx="3222790" cy="381595"/>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sSub>
                    <m:e>
                      <m:r>
                        <a:rPr xmlns:a="http://schemas.openxmlformats.org/drawingml/2006/main" sz="2400" i="1">
                          <a:solidFill>
                            <a:srgbClr val="414040"/>
                          </a:solidFill>
                          <a:latin typeface="Cambria Math" panose="02040503050406030204" pitchFamily="18" charset="0"/>
                        </a:rPr>
                        <m:t>r</m:t>
                      </m:r>
                    </m:e>
                    <m:sub>
                      <m:r>
                        <a:rPr xmlns:a="http://schemas.openxmlformats.org/drawingml/2006/main" sz="2400" i="1">
                          <a:solidFill>
                            <a:srgbClr val="414040"/>
                          </a:solidFill>
                          <a:latin typeface="Cambria Math" panose="02040503050406030204" pitchFamily="18" charset="0"/>
                        </a:rPr>
                        <m:t>1</m:t>
                      </m:r>
                    </m:sub>
                  </m:sSub>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α</m:t>
                  </m:r>
                  <m:r>
                    <a:rPr xmlns:a="http://schemas.openxmlformats.org/drawingml/2006/main" sz="2400" i="1">
                      <a:solidFill>
                        <a:srgbClr val="414040"/>
                      </a:solidFill>
                      <a:latin typeface="Cambria Math" panose="02040503050406030204" pitchFamily="18" charset="0"/>
                    </a:rPr>
                    <m:t>A</m:t>
                  </m:r>
                  <m:sSubSup>
                    <m:e>
                      <m:r>
                        <a:rPr xmlns:a="http://schemas.openxmlformats.org/drawingml/2006/main" sz="2400" i="1">
                          <a:solidFill>
                            <a:srgbClr val="414040"/>
                          </a:solidFill>
                          <a:latin typeface="Cambria Math" panose="02040503050406030204" pitchFamily="18" charset="0"/>
                        </a:rPr>
                        <m:t>k</m:t>
                      </m:r>
                    </m:e>
                    <m:sub>
                      <m:r>
                        <a:rPr xmlns:a="http://schemas.openxmlformats.org/drawingml/2006/main" sz="2400" i="1">
                          <a:solidFill>
                            <a:srgbClr val="414040"/>
                          </a:solidFill>
                          <a:latin typeface="Cambria Math" panose="02040503050406030204" pitchFamily="18" charset="0"/>
                        </a:rPr>
                        <m:t>1</m:t>
                      </m:r>
                    </m:sub>
                    <m:sup>
                      <m:r>
                        <a:rPr xmlns:a="http://schemas.openxmlformats.org/drawingml/2006/main" sz="2400" i="1">
                          <a:solidFill>
                            <a:srgbClr val="414040"/>
                          </a:solidFill>
                          <a:latin typeface="Cambria Math" panose="02040503050406030204" pitchFamily="18" charset="0"/>
                        </a:rPr>
                        <m:t>α</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1</m:t>
                      </m:r>
                    </m:sup>
                  </m:sSubSup>
                  <m:sSubSup>
                    <m:e>
                      <m:r>
                        <a:rPr xmlns:a="http://schemas.openxmlformats.org/drawingml/2006/main" sz="2400" i="1">
                          <a:solidFill>
                            <a:srgbClr val="414040"/>
                          </a:solidFill>
                          <a:latin typeface="Cambria Math" panose="02040503050406030204" pitchFamily="18" charset="0"/>
                        </a:rPr>
                        <m:t>l</m:t>
                      </m:r>
                    </m:e>
                    <m:sub>
                      <m:r>
                        <a:rPr xmlns:a="http://schemas.openxmlformats.org/drawingml/2006/main" sz="2400" i="1">
                          <a:solidFill>
                            <a:srgbClr val="414040"/>
                          </a:solidFill>
                          <a:latin typeface="Cambria Math" panose="02040503050406030204" pitchFamily="18" charset="0"/>
                        </a:rPr>
                        <m:t>1</m:t>
                      </m:r>
                    </m:sub>
                    <m:sup>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α</m:t>
                      </m:r>
                    </m:sup>
                  </m:sSubSup>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α</m:t>
                  </m:r>
                  <m:r>
                    <a:rPr xmlns:a="http://schemas.openxmlformats.org/drawingml/2006/main" sz="2400" i="1">
                      <a:solidFill>
                        <a:srgbClr val="414040"/>
                      </a:solidFill>
                      <a:latin typeface="Cambria Math" panose="02040503050406030204" pitchFamily="18" charset="0"/>
                    </a:rPr>
                    <m:t>A</m:t>
                  </m:r>
                  <m:sSubSup>
                    <m:e>
                      <m:limUpp>
                        <m:e>
                          <m:r>
                            <a:rPr xmlns:a="http://schemas.openxmlformats.org/drawingml/2006/main" sz="2400" i="1">
                              <a:solidFill>
                                <a:srgbClr val="414040"/>
                              </a:solidFill>
                              <a:latin typeface="Cambria Math" panose="02040503050406030204" pitchFamily="18" charset="0"/>
                            </a:rPr>
                            <m:t>k</m:t>
                          </m:r>
                        </m:e>
                        <m:lim>
                          <m:r>
                            <a:rPr xmlns:a="http://schemas.openxmlformats.org/drawingml/2006/main" sz="2400" i="1">
                              <a:solidFill>
                                <a:srgbClr val="414040"/>
                              </a:solidFill>
                              <a:latin typeface="Cambria Math" panose="02040503050406030204" pitchFamily="18" charset="0"/>
                            </a:rPr>
                            <m:t>̂</m:t>
                          </m:r>
                        </m:lim>
                      </m:limUpp>
                    </m:e>
                    <m:sub>
                      <m:r>
                        <a:rPr xmlns:a="http://schemas.openxmlformats.org/drawingml/2006/main" sz="2400" i="1">
                          <a:solidFill>
                            <a:srgbClr val="414040"/>
                          </a:solidFill>
                          <a:latin typeface="Cambria Math" panose="02040503050406030204" pitchFamily="18" charset="0"/>
                        </a:rPr>
                        <m:t>1</m:t>
                      </m:r>
                    </m:sub>
                    <m:sup>
                      <m:r>
                        <a:rPr xmlns:a="http://schemas.openxmlformats.org/drawingml/2006/main" sz="2400" i="1">
                          <a:solidFill>
                            <a:srgbClr val="414040"/>
                          </a:solidFill>
                          <a:latin typeface="Cambria Math" panose="02040503050406030204" pitchFamily="18" charset="0"/>
                        </a:rPr>
                        <m:t>α</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1</m:t>
                      </m:r>
                    </m:sup>
                  </m:sSubSup>
                </m:oMath>
              </m:oMathPara>
            </a14:m>
            <a:endParaRPr sz="2400">
              <a:solidFill>
                <a:srgbClr val="414141"/>
              </a:solidFill>
            </a:endParaRPr>
          </a:p>
        </p:txBody>
      </p:sp>
      <p:sp>
        <p:nvSpPr>
          <p:cNvPr id="350" name="Equation"/>
          <p:cNvSpPr txBox="1"/>
          <p:nvPr/>
        </p:nvSpPr>
        <p:spPr>
          <a:xfrm>
            <a:off x="6591739" y="6970727"/>
            <a:ext cx="4926722" cy="381595"/>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sSub>
                    <m:e>
                      <m:r>
                        <a:rPr xmlns:a="http://schemas.openxmlformats.org/drawingml/2006/main" sz="2400" i="1">
                          <a:solidFill>
                            <a:srgbClr val="414040"/>
                          </a:solidFill>
                          <a:latin typeface="Cambria Math" panose="02040503050406030204" pitchFamily="18" charset="0"/>
                        </a:rPr>
                        <m:t>r</m:t>
                      </m:r>
                    </m:e>
                    <m:sub>
                      <m:r>
                        <a:rPr xmlns:a="http://schemas.openxmlformats.org/drawingml/2006/main" sz="2400" i="1">
                          <a:solidFill>
                            <a:srgbClr val="414040"/>
                          </a:solidFill>
                          <a:latin typeface="Cambria Math" panose="02040503050406030204" pitchFamily="18" charset="0"/>
                        </a:rPr>
                        <m:t>2</m:t>
                      </m:r>
                    </m:sub>
                  </m:sSub>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α</m:t>
                  </m:r>
                  <m:r>
                    <a:rPr xmlns:a="http://schemas.openxmlformats.org/drawingml/2006/main" sz="2400" i="1">
                      <a:solidFill>
                        <a:srgbClr val="414040"/>
                      </a:solidFill>
                      <a:latin typeface="Cambria Math" panose="02040503050406030204" pitchFamily="18" charset="0"/>
                    </a:rPr>
                    <m:t>A</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g</m:t>
                  </m:r>
                  <m:r>
                    <a:rPr xmlns:a="http://schemas.openxmlformats.org/drawingml/2006/main" sz="2400" i="1">
                      <a:solidFill>
                        <a:srgbClr val="414040"/>
                      </a:solidFill>
                      <a:latin typeface="Cambria Math" panose="02040503050406030204" pitchFamily="18" charset="0"/>
                    </a:rPr>
                    <m:t>)</m:t>
                  </m:r>
                  <m:sSubSup>
                    <m:e>
                      <m:r>
                        <a:rPr xmlns:a="http://schemas.openxmlformats.org/drawingml/2006/main" sz="2400" i="1">
                          <a:solidFill>
                            <a:srgbClr val="414040"/>
                          </a:solidFill>
                          <a:latin typeface="Cambria Math" panose="02040503050406030204" pitchFamily="18" charset="0"/>
                        </a:rPr>
                        <m:t>k</m:t>
                      </m:r>
                    </m:e>
                    <m:sub>
                      <m:r>
                        <a:rPr xmlns:a="http://schemas.openxmlformats.org/drawingml/2006/main" sz="2400" i="1">
                          <a:solidFill>
                            <a:srgbClr val="414040"/>
                          </a:solidFill>
                          <a:latin typeface="Cambria Math" panose="02040503050406030204" pitchFamily="18" charset="0"/>
                        </a:rPr>
                        <m:t>2</m:t>
                      </m:r>
                    </m:sub>
                    <m:sup>
                      <m:r>
                        <a:rPr xmlns:a="http://schemas.openxmlformats.org/drawingml/2006/main" sz="2400" i="1">
                          <a:solidFill>
                            <a:srgbClr val="414040"/>
                          </a:solidFill>
                          <a:latin typeface="Cambria Math" panose="02040503050406030204" pitchFamily="18" charset="0"/>
                        </a:rPr>
                        <m:t>α</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1</m:t>
                      </m:r>
                    </m:sup>
                  </m:sSubSup>
                  <m:sSubSup>
                    <m:e>
                      <m:r>
                        <a:rPr xmlns:a="http://schemas.openxmlformats.org/drawingml/2006/main" sz="2400" i="1">
                          <a:solidFill>
                            <a:srgbClr val="414040"/>
                          </a:solidFill>
                          <a:latin typeface="Cambria Math" panose="02040503050406030204" pitchFamily="18" charset="0"/>
                        </a:rPr>
                        <m:t>l</m:t>
                      </m:r>
                    </m:e>
                    <m:sub>
                      <m:r>
                        <a:rPr xmlns:a="http://schemas.openxmlformats.org/drawingml/2006/main" sz="2400" i="1">
                          <a:solidFill>
                            <a:srgbClr val="414040"/>
                          </a:solidFill>
                          <a:latin typeface="Cambria Math" panose="02040503050406030204" pitchFamily="18" charset="0"/>
                        </a:rPr>
                        <m:t>2</m:t>
                      </m:r>
                    </m:sub>
                    <m:sup>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α</m:t>
                      </m:r>
                    </m:sup>
                  </m:sSubSup>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α</m:t>
                  </m:r>
                  <m:r>
                    <a:rPr xmlns:a="http://schemas.openxmlformats.org/drawingml/2006/main" sz="2400" i="1">
                      <a:solidFill>
                        <a:srgbClr val="414040"/>
                      </a:solidFill>
                      <a:latin typeface="Cambria Math" panose="02040503050406030204" pitchFamily="18" charset="0"/>
                    </a:rPr>
                    <m:t>A</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g</m:t>
                  </m:r>
                  <m:r>
                    <a:rPr xmlns:a="http://schemas.openxmlformats.org/drawingml/2006/main" sz="2400" i="1">
                      <a:solidFill>
                        <a:srgbClr val="414040"/>
                      </a:solidFill>
                      <a:latin typeface="Cambria Math" panose="02040503050406030204" pitchFamily="18" charset="0"/>
                    </a:rPr>
                    <m:t>)</m:t>
                  </m:r>
                  <m:sSubSup>
                    <m:e>
                      <m:limUpp>
                        <m:e>
                          <m:r>
                            <a:rPr xmlns:a="http://schemas.openxmlformats.org/drawingml/2006/main" sz="2400" i="1">
                              <a:solidFill>
                                <a:srgbClr val="414040"/>
                              </a:solidFill>
                              <a:latin typeface="Cambria Math" panose="02040503050406030204" pitchFamily="18" charset="0"/>
                            </a:rPr>
                            <m:t>k</m:t>
                          </m:r>
                        </m:e>
                        <m:lim>
                          <m:r>
                            <a:rPr xmlns:a="http://schemas.openxmlformats.org/drawingml/2006/main" sz="2400" i="1">
                              <a:solidFill>
                                <a:srgbClr val="414040"/>
                              </a:solidFill>
                              <a:latin typeface="Cambria Math" panose="02040503050406030204" pitchFamily="18" charset="0"/>
                            </a:rPr>
                            <m:t>̂</m:t>
                          </m:r>
                        </m:lim>
                      </m:limUpp>
                    </m:e>
                    <m:sub>
                      <m:r>
                        <a:rPr xmlns:a="http://schemas.openxmlformats.org/drawingml/2006/main" sz="2400" i="1">
                          <a:solidFill>
                            <a:srgbClr val="414040"/>
                          </a:solidFill>
                          <a:latin typeface="Cambria Math" panose="02040503050406030204" pitchFamily="18" charset="0"/>
                        </a:rPr>
                        <m:t>2</m:t>
                      </m:r>
                    </m:sub>
                    <m:sup>
                      <m:r>
                        <a:rPr xmlns:a="http://schemas.openxmlformats.org/drawingml/2006/main" sz="2400" i="1">
                          <a:solidFill>
                            <a:srgbClr val="414040"/>
                          </a:solidFill>
                          <a:latin typeface="Cambria Math" panose="02040503050406030204" pitchFamily="18" charset="0"/>
                        </a:rPr>
                        <m:t>α</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1</m:t>
                      </m:r>
                    </m:sup>
                  </m:sSubSup>
                </m:oMath>
              </m:oMathPara>
            </a14:m>
            <a:endParaRPr sz="2400">
              <a:solidFill>
                <a:srgbClr val="414141"/>
              </a:solidFill>
            </a:endParaRPr>
          </a:p>
        </p:txBody>
      </p:sp>
      <p:sp>
        <p:nvSpPr>
          <p:cNvPr id="351" name="Equation"/>
          <p:cNvSpPr txBox="1"/>
          <p:nvPr/>
        </p:nvSpPr>
        <p:spPr>
          <a:xfrm>
            <a:off x="1389811" y="7861003"/>
            <a:ext cx="4078378" cy="381595"/>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sSub>
                    <m:e>
                      <m:r>
                        <a:rPr xmlns:a="http://schemas.openxmlformats.org/drawingml/2006/main" sz="2400" i="1">
                          <a:solidFill>
                            <a:srgbClr val="414040"/>
                          </a:solidFill>
                          <a:latin typeface="Cambria Math" panose="02040503050406030204" pitchFamily="18" charset="0"/>
                        </a:rPr>
                        <m:t>w</m:t>
                      </m:r>
                    </m:e>
                    <m:sub>
                      <m:r>
                        <a:rPr xmlns:a="http://schemas.openxmlformats.org/drawingml/2006/main" sz="2400" i="1">
                          <a:solidFill>
                            <a:srgbClr val="414040"/>
                          </a:solidFill>
                          <a:latin typeface="Cambria Math" panose="02040503050406030204" pitchFamily="18" charset="0"/>
                        </a:rPr>
                        <m:t>1</m:t>
                      </m:r>
                    </m:sub>
                  </m:sSub>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α</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A</m:t>
                  </m:r>
                  <m:sSubSup>
                    <m:e>
                      <m:r>
                        <a:rPr xmlns:a="http://schemas.openxmlformats.org/drawingml/2006/main" sz="2400" i="1">
                          <a:solidFill>
                            <a:srgbClr val="414040"/>
                          </a:solidFill>
                          <a:latin typeface="Cambria Math" panose="02040503050406030204" pitchFamily="18" charset="0"/>
                        </a:rPr>
                        <m:t>k</m:t>
                      </m:r>
                    </m:e>
                    <m:sub>
                      <m:r>
                        <a:rPr xmlns:a="http://schemas.openxmlformats.org/drawingml/2006/main" sz="2400" i="1">
                          <a:solidFill>
                            <a:srgbClr val="414040"/>
                          </a:solidFill>
                          <a:latin typeface="Cambria Math" panose="02040503050406030204" pitchFamily="18" charset="0"/>
                        </a:rPr>
                        <m:t>1</m:t>
                      </m:r>
                    </m:sub>
                    <m:sup>
                      <m:r>
                        <a:rPr xmlns:a="http://schemas.openxmlformats.org/drawingml/2006/main" sz="2400" i="1">
                          <a:solidFill>
                            <a:srgbClr val="414040"/>
                          </a:solidFill>
                          <a:latin typeface="Cambria Math" panose="02040503050406030204" pitchFamily="18" charset="0"/>
                        </a:rPr>
                        <m:t>α</m:t>
                      </m:r>
                    </m:sup>
                  </m:sSubSup>
                  <m:sSubSup>
                    <m:e>
                      <m:r>
                        <a:rPr xmlns:a="http://schemas.openxmlformats.org/drawingml/2006/main" sz="2400" i="1">
                          <a:solidFill>
                            <a:srgbClr val="414040"/>
                          </a:solidFill>
                          <a:latin typeface="Cambria Math" panose="02040503050406030204" pitchFamily="18" charset="0"/>
                        </a:rPr>
                        <m:t>l</m:t>
                      </m:r>
                    </m:e>
                    <m:sub>
                      <m:r>
                        <a:rPr xmlns:a="http://schemas.openxmlformats.org/drawingml/2006/main" sz="2400" i="1">
                          <a:solidFill>
                            <a:srgbClr val="414040"/>
                          </a:solidFill>
                          <a:latin typeface="Cambria Math" panose="02040503050406030204" pitchFamily="18" charset="0"/>
                        </a:rPr>
                        <m:t>1</m:t>
                      </m:r>
                    </m:sub>
                    <m:sup>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α</m:t>
                      </m:r>
                    </m:sup>
                  </m:sSubSup>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α</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A</m:t>
                  </m:r>
                  <m:sSubSup>
                    <m:e>
                      <m:limUpp>
                        <m:e>
                          <m:r>
                            <a:rPr xmlns:a="http://schemas.openxmlformats.org/drawingml/2006/main" sz="2400" i="1">
                              <a:solidFill>
                                <a:srgbClr val="414040"/>
                              </a:solidFill>
                              <a:latin typeface="Cambria Math" panose="02040503050406030204" pitchFamily="18" charset="0"/>
                            </a:rPr>
                            <m:t>k</m:t>
                          </m:r>
                        </m:e>
                        <m:lim>
                          <m:r>
                            <a:rPr xmlns:a="http://schemas.openxmlformats.org/drawingml/2006/main" sz="2400" i="1">
                              <a:solidFill>
                                <a:srgbClr val="414040"/>
                              </a:solidFill>
                              <a:latin typeface="Cambria Math" panose="02040503050406030204" pitchFamily="18" charset="0"/>
                            </a:rPr>
                            <m:t>̂</m:t>
                          </m:r>
                        </m:lim>
                      </m:limUpp>
                    </m:e>
                    <m:sub>
                      <m:r>
                        <a:rPr xmlns:a="http://schemas.openxmlformats.org/drawingml/2006/main" sz="2400" i="1">
                          <a:solidFill>
                            <a:srgbClr val="414040"/>
                          </a:solidFill>
                          <a:latin typeface="Cambria Math" panose="02040503050406030204" pitchFamily="18" charset="0"/>
                        </a:rPr>
                        <m:t>1</m:t>
                      </m:r>
                    </m:sub>
                    <m:sup>
                      <m:r>
                        <a:rPr xmlns:a="http://schemas.openxmlformats.org/drawingml/2006/main" sz="2400" i="1">
                          <a:solidFill>
                            <a:srgbClr val="414040"/>
                          </a:solidFill>
                          <a:latin typeface="Cambria Math" panose="02040503050406030204" pitchFamily="18" charset="0"/>
                        </a:rPr>
                        <m:t>α</m:t>
                      </m:r>
                    </m:sup>
                  </m:sSubSup>
                </m:oMath>
              </m:oMathPara>
            </a14:m>
            <a:endParaRPr sz="2400">
              <a:solidFill>
                <a:srgbClr val="414141"/>
              </a:solidFill>
            </a:endParaRPr>
          </a:p>
        </p:txBody>
      </p:sp>
      <p:sp>
        <p:nvSpPr>
          <p:cNvPr id="352" name="Equation"/>
          <p:cNvSpPr txBox="1"/>
          <p:nvPr/>
        </p:nvSpPr>
        <p:spPr>
          <a:xfrm>
            <a:off x="6163945" y="7861003"/>
            <a:ext cx="5782311" cy="381595"/>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sSub>
                    <m:e>
                      <m:r>
                        <a:rPr xmlns:a="http://schemas.openxmlformats.org/drawingml/2006/main" sz="2400" i="1">
                          <a:solidFill>
                            <a:srgbClr val="414040"/>
                          </a:solidFill>
                          <a:latin typeface="Cambria Math" panose="02040503050406030204" pitchFamily="18" charset="0"/>
                        </a:rPr>
                        <m:t>w</m:t>
                      </m:r>
                    </m:e>
                    <m:sub>
                      <m:r>
                        <a:rPr xmlns:a="http://schemas.openxmlformats.org/drawingml/2006/main" sz="2400" i="1">
                          <a:solidFill>
                            <a:srgbClr val="414040"/>
                          </a:solidFill>
                          <a:latin typeface="Cambria Math" panose="02040503050406030204" pitchFamily="18" charset="0"/>
                        </a:rPr>
                        <m:t>2</m:t>
                      </m:r>
                    </m:sub>
                  </m:sSub>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α</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A</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g</m:t>
                  </m:r>
                  <m:r>
                    <a:rPr xmlns:a="http://schemas.openxmlformats.org/drawingml/2006/main" sz="2400" i="1">
                      <a:solidFill>
                        <a:srgbClr val="414040"/>
                      </a:solidFill>
                      <a:latin typeface="Cambria Math" panose="02040503050406030204" pitchFamily="18" charset="0"/>
                    </a:rPr>
                    <m:t>)</m:t>
                  </m:r>
                  <m:sSubSup>
                    <m:e>
                      <m:r>
                        <a:rPr xmlns:a="http://schemas.openxmlformats.org/drawingml/2006/main" sz="2400" i="1">
                          <a:solidFill>
                            <a:srgbClr val="414040"/>
                          </a:solidFill>
                          <a:latin typeface="Cambria Math" panose="02040503050406030204" pitchFamily="18" charset="0"/>
                        </a:rPr>
                        <m:t>k</m:t>
                      </m:r>
                    </m:e>
                    <m:sub>
                      <m:r>
                        <a:rPr xmlns:a="http://schemas.openxmlformats.org/drawingml/2006/main" sz="2400" i="1">
                          <a:solidFill>
                            <a:srgbClr val="414040"/>
                          </a:solidFill>
                          <a:latin typeface="Cambria Math" panose="02040503050406030204" pitchFamily="18" charset="0"/>
                        </a:rPr>
                        <m:t>2</m:t>
                      </m:r>
                    </m:sub>
                    <m:sup>
                      <m:r>
                        <a:rPr xmlns:a="http://schemas.openxmlformats.org/drawingml/2006/main" sz="2400" i="1">
                          <a:solidFill>
                            <a:srgbClr val="414040"/>
                          </a:solidFill>
                          <a:latin typeface="Cambria Math" panose="02040503050406030204" pitchFamily="18" charset="0"/>
                        </a:rPr>
                        <m:t>α</m:t>
                      </m:r>
                    </m:sup>
                  </m:sSubSup>
                  <m:sSubSup>
                    <m:e>
                      <m:r>
                        <a:rPr xmlns:a="http://schemas.openxmlformats.org/drawingml/2006/main" sz="2400" i="1">
                          <a:solidFill>
                            <a:srgbClr val="414040"/>
                          </a:solidFill>
                          <a:latin typeface="Cambria Math" panose="02040503050406030204" pitchFamily="18" charset="0"/>
                        </a:rPr>
                        <m:t>l</m:t>
                      </m:r>
                    </m:e>
                    <m:sub>
                      <m:r>
                        <a:rPr xmlns:a="http://schemas.openxmlformats.org/drawingml/2006/main" sz="2400" i="1">
                          <a:solidFill>
                            <a:srgbClr val="414040"/>
                          </a:solidFill>
                          <a:latin typeface="Cambria Math" panose="02040503050406030204" pitchFamily="18" charset="0"/>
                        </a:rPr>
                        <m:t>2</m:t>
                      </m:r>
                    </m:sub>
                    <m:sup>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α</m:t>
                      </m:r>
                    </m:sup>
                  </m:sSubSup>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α</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A</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g</m:t>
                  </m:r>
                  <m:r>
                    <a:rPr xmlns:a="http://schemas.openxmlformats.org/drawingml/2006/main" sz="2400" i="1">
                      <a:solidFill>
                        <a:srgbClr val="414040"/>
                      </a:solidFill>
                      <a:latin typeface="Cambria Math" panose="02040503050406030204" pitchFamily="18" charset="0"/>
                    </a:rPr>
                    <m:t>)</m:t>
                  </m:r>
                  <m:sSubSup>
                    <m:e>
                      <m:limUpp>
                        <m:e>
                          <m:r>
                            <a:rPr xmlns:a="http://schemas.openxmlformats.org/drawingml/2006/main" sz="2400" i="1">
                              <a:solidFill>
                                <a:srgbClr val="414040"/>
                              </a:solidFill>
                              <a:latin typeface="Cambria Math" panose="02040503050406030204" pitchFamily="18" charset="0"/>
                            </a:rPr>
                            <m:t>k</m:t>
                          </m:r>
                        </m:e>
                        <m:lim>
                          <m:r>
                            <a:rPr xmlns:a="http://schemas.openxmlformats.org/drawingml/2006/main" sz="2400" i="1">
                              <a:solidFill>
                                <a:srgbClr val="414040"/>
                              </a:solidFill>
                              <a:latin typeface="Cambria Math" panose="02040503050406030204" pitchFamily="18" charset="0"/>
                            </a:rPr>
                            <m:t>̂</m:t>
                          </m:r>
                        </m:lim>
                      </m:limUpp>
                    </m:e>
                    <m:sub>
                      <m:r>
                        <a:rPr xmlns:a="http://schemas.openxmlformats.org/drawingml/2006/main" sz="2400" i="1">
                          <a:solidFill>
                            <a:srgbClr val="414040"/>
                          </a:solidFill>
                          <a:latin typeface="Cambria Math" panose="02040503050406030204" pitchFamily="18" charset="0"/>
                        </a:rPr>
                        <m:t>2</m:t>
                      </m:r>
                    </m:sub>
                    <m:sup>
                      <m:r>
                        <a:rPr xmlns:a="http://schemas.openxmlformats.org/drawingml/2006/main" sz="2400" i="1">
                          <a:solidFill>
                            <a:srgbClr val="414040"/>
                          </a:solidFill>
                          <a:latin typeface="Cambria Math" panose="02040503050406030204" pitchFamily="18" charset="0"/>
                        </a:rPr>
                        <m:t>α</m:t>
                      </m:r>
                    </m:sup>
                  </m:sSubSup>
                </m:oMath>
              </m:oMathPara>
            </a14:m>
            <a:endParaRPr sz="2400">
              <a:solidFill>
                <a:srgbClr val="414141"/>
              </a:solidFill>
            </a:endParaRP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4" name="General Equilibrium in Period 1"/>
          <p:cNvSpPr txBox="1"/>
          <p:nvPr>
            <p:ph type="title"/>
          </p:nvPr>
        </p:nvSpPr>
        <p:spPr>
          <a:prstGeom prst="rect">
            <a:avLst/>
          </a:prstGeom>
        </p:spPr>
        <p:txBody>
          <a:bodyPr/>
          <a:lstStyle/>
          <a:p>
            <a:pPr/>
            <a:r>
              <a:t>General Equilibrium in Period 1</a:t>
            </a:r>
          </a:p>
        </p:txBody>
      </p:sp>
      <p:sp>
        <p:nvSpPr>
          <p:cNvPr id="355" name="Equilibrium employment, output, consumption, investment, real wages and the real rental price of capital in every one of the two periods will be determined by the equality of the supply of factors of production by households and the demand for factors of"/>
          <p:cNvSpPr txBox="1"/>
          <p:nvPr>
            <p:ph type="body" sz="half" idx="1"/>
          </p:nvPr>
        </p:nvSpPr>
        <p:spPr>
          <a:xfrm>
            <a:off x="508000" y="2628900"/>
            <a:ext cx="11988800" cy="2769146"/>
          </a:xfrm>
          <a:prstGeom prst="rect">
            <a:avLst/>
          </a:prstGeom>
        </p:spPr>
        <p:txBody>
          <a:bodyPr/>
          <a:lstStyle/>
          <a:p>
            <a:pPr defTabSz="338835">
              <a:spcBef>
                <a:spcPts val="1300"/>
              </a:spcBef>
              <a:defRPr sz="2088"/>
            </a:pPr>
            <a:r>
              <a:t>Equilibrium employment, output, consumption, investment, real wages and the real rental price of capital in every one of the two periods will be determined by the equality of the supply of factors of production by households and the demand for factors of production by firms, and the supply of output by firms and the demand for output by households.</a:t>
            </a:r>
          </a:p>
          <a:p>
            <a:pPr defTabSz="338835">
              <a:spcBef>
                <a:spcPts val="1300"/>
              </a:spcBef>
              <a:defRPr sz="2088"/>
            </a:pPr>
            <a:r>
              <a:t>Since the supply of capital and labor in period 1 has been shown to be equal to the endowments of the representative household, which are both assumed to be equal to unity, it follows that capital per worker in production in period 1 will also be equal to unity. It thus follows that,</a:t>
            </a:r>
          </a:p>
        </p:txBody>
      </p:sp>
      <p:sp>
        <p:nvSpPr>
          <p:cNvPr id="35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57" name="Equation"/>
          <p:cNvSpPr txBox="1"/>
          <p:nvPr/>
        </p:nvSpPr>
        <p:spPr>
          <a:xfrm>
            <a:off x="2842073" y="5838450"/>
            <a:ext cx="742054" cy="360418"/>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sSub>
                    <m:e>
                      <m:limUpp>
                        <m:e>
                          <m:r>
                            <a:rPr xmlns:a="http://schemas.openxmlformats.org/drawingml/2006/main" sz="2400" i="1">
                              <a:solidFill>
                                <a:srgbClr val="414040"/>
                              </a:solidFill>
                              <a:latin typeface="Cambria Math" panose="02040503050406030204" pitchFamily="18" charset="0"/>
                            </a:rPr>
                            <m:t>k</m:t>
                          </m:r>
                        </m:e>
                        <m:lim>
                          <m:r>
                            <a:rPr xmlns:a="http://schemas.openxmlformats.org/drawingml/2006/main" sz="2400" i="1">
                              <a:solidFill>
                                <a:srgbClr val="414040"/>
                              </a:solidFill>
                              <a:latin typeface="Cambria Math" panose="02040503050406030204" pitchFamily="18" charset="0"/>
                            </a:rPr>
                            <m:t>̂</m:t>
                          </m:r>
                        </m:lim>
                      </m:limUpp>
                    </m:e>
                    <m:sub>
                      <m:r>
                        <a:rPr xmlns:a="http://schemas.openxmlformats.org/drawingml/2006/main" sz="2400" i="1">
                          <a:solidFill>
                            <a:srgbClr val="414040"/>
                          </a:solidFill>
                          <a:latin typeface="Cambria Math" panose="02040503050406030204" pitchFamily="18" charset="0"/>
                        </a:rPr>
                        <m:t>1</m:t>
                      </m:r>
                    </m:sub>
                  </m:sSub>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1</m:t>
                  </m:r>
                </m:oMath>
              </m:oMathPara>
            </a14:m>
            <a:endParaRPr sz="2400">
              <a:solidFill>
                <a:srgbClr val="414141"/>
              </a:solidFill>
            </a:endParaRPr>
          </a:p>
        </p:txBody>
      </p:sp>
      <p:sp>
        <p:nvSpPr>
          <p:cNvPr id="358" name="Equation"/>
          <p:cNvSpPr txBox="1"/>
          <p:nvPr/>
        </p:nvSpPr>
        <p:spPr>
          <a:xfrm>
            <a:off x="4254661" y="5878647"/>
            <a:ext cx="964878" cy="280024"/>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sSub>
                    <m:e>
                      <m:bar>
                        <m:barPr>
                          <m:ctrlPr>
                            <a:rPr xmlns:a="http://schemas.openxmlformats.org/drawingml/2006/main" sz="2400" i="1">
                              <a:solidFill>
                                <a:srgbClr val="414040"/>
                              </a:solidFill>
                              <a:latin typeface="Cambria Math" panose="02040503050406030204" pitchFamily="18" charset="0"/>
                            </a:rPr>
                          </m:ctrlPr>
                          <m:pos m:val="top"/>
                        </m:barPr>
                        <m:e>
                          <m:r>
                            <a:rPr xmlns:a="http://schemas.openxmlformats.org/drawingml/2006/main" sz="2400" i="1">
                              <a:solidFill>
                                <a:srgbClr val="414040"/>
                              </a:solidFill>
                              <a:latin typeface="Cambria Math" panose="02040503050406030204" pitchFamily="18" charset="0"/>
                            </a:rPr>
                            <m:t>r</m:t>
                          </m:r>
                        </m:e>
                      </m:bar>
                    </m:e>
                    <m:sub>
                      <m:r>
                        <a:rPr xmlns:a="http://schemas.openxmlformats.org/drawingml/2006/main" sz="2400" i="1">
                          <a:solidFill>
                            <a:srgbClr val="414040"/>
                          </a:solidFill>
                          <a:latin typeface="Cambria Math" panose="02040503050406030204" pitchFamily="18" charset="0"/>
                        </a:rPr>
                        <m:t>1</m:t>
                      </m:r>
                    </m:sub>
                  </m:sSub>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α</m:t>
                  </m:r>
                  <m:r>
                    <a:rPr xmlns:a="http://schemas.openxmlformats.org/drawingml/2006/main" sz="2400" i="1">
                      <a:solidFill>
                        <a:srgbClr val="414040"/>
                      </a:solidFill>
                      <a:latin typeface="Cambria Math" panose="02040503050406030204" pitchFamily="18" charset="0"/>
                    </a:rPr>
                    <m:t>A</m:t>
                  </m:r>
                </m:oMath>
              </m:oMathPara>
            </a14:m>
            <a:endParaRPr sz="2400">
              <a:solidFill>
                <a:srgbClr val="414141"/>
              </a:solidFill>
            </a:endParaRPr>
          </a:p>
        </p:txBody>
      </p:sp>
      <p:sp>
        <p:nvSpPr>
          <p:cNvPr id="359" name="Equation"/>
          <p:cNvSpPr txBox="1"/>
          <p:nvPr/>
        </p:nvSpPr>
        <p:spPr>
          <a:xfrm>
            <a:off x="5890073" y="5838450"/>
            <a:ext cx="1729868" cy="282462"/>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sSub>
                    <m:e>
                      <m:bar>
                        <m:barPr>
                          <m:ctrlPr>
                            <a:rPr xmlns:a="http://schemas.openxmlformats.org/drawingml/2006/main" sz="2400" i="1">
                              <a:solidFill>
                                <a:srgbClr val="414040"/>
                              </a:solidFill>
                              <a:latin typeface="Cambria Math" panose="02040503050406030204" pitchFamily="18" charset="0"/>
                            </a:rPr>
                          </m:ctrlPr>
                          <m:pos m:val="top"/>
                        </m:barPr>
                        <m:e>
                          <m:r>
                            <a:rPr xmlns:a="http://schemas.openxmlformats.org/drawingml/2006/main" sz="2400" i="1">
                              <a:solidFill>
                                <a:srgbClr val="414040"/>
                              </a:solidFill>
                              <a:latin typeface="Cambria Math" panose="02040503050406030204" pitchFamily="18" charset="0"/>
                            </a:rPr>
                            <m:t>w</m:t>
                          </m:r>
                        </m:e>
                      </m:bar>
                    </m:e>
                    <m:sub>
                      <m:r>
                        <a:rPr xmlns:a="http://schemas.openxmlformats.org/drawingml/2006/main" sz="2400" i="1">
                          <a:solidFill>
                            <a:srgbClr val="414040"/>
                          </a:solidFill>
                          <a:latin typeface="Cambria Math" panose="02040503050406030204" pitchFamily="18" charset="0"/>
                        </a:rPr>
                        <m:t>1</m:t>
                      </m:r>
                    </m:sub>
                  </m:sSub>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α</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A</m:t>
                  </m:r>
                </m:oMath>
              </m:oMathPara>
            </a14:m>
            <a:endParaRPr sz="2400">
              <a:solidFill>
                <a:srgbClr val="414141"/>
              </a:solidFill>
            </a:endParaRPr>
          </a:p>
        </p:txBody>
      </p:sp>
      <p:sp>
        <p:nvSpPr>
          <p:cNvPr id="360" name="Equation"/>
          <p:cNvSpPr txBox="1"/>
          <p:nvPr/>
        </p:nvSpPr>
        <p:spPr>
          <a:xfrm>
            <a:off x="8387808" y="5838450"/>
            <a:ext cx="801184" cy="280024"/>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sSub>
                    <m:e>
                      <m:bar>
                        <m:barPr>
                          <m:ctrlPr>
                            <a:rPr xmlns:a="http://schemas.openxmlformats.org/drawingml/2006/main" sz="2400" i="1">
                              <a:solidFill>
                                <a:srgbClr val="414040"/>
                              </a:solidFill>
                              <a:latin typeface="Cambria Math" panose="02040503050406030204" pitchFamily="18" charset="0"/>
                            </a:rPr>
                          </m:ctrlPr>
                          <m:pos m:val="top"/>
                        </m:barPr>
                        <m:e>
                          <m:r>
                            <a:rPr xmlns:a="http://schemas.openxmlformats.org/drawingml/2006/main" sz="2400" i="1">
                              <a:solidFill>
                                <a:srgbClr val="414040"/>
                              </a:solidFill>
                              <a:latin typeface="Cambria Math" panose="02040503050406030204" pitchFamily="18" charset="0"/>
                            </a:rPr>
                            <m:t>y</m:t>
                          </m:r>
                        </m:e>
                      </m:bar>
                    </m:e>
                    <m:sub>
                      <m:r>
                        <a:rPr xmlns:a="http://schemas.openxmlformats.org/drawingml/2006/main" sz="2400" i="1">
                          <a:solidFill>
                            <a:srgbClr val="414040"/>
                          </a:solidFill>
                          <a:latin typeface="Cambria Math" panose="02040503050406030204" pitchFamily="18" charset="0"/>
                        </a:rPr>
                        <m:t>1</m:t>
                      </m:r>
                    </m:sub>
                  </m:sSub>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A</m:t>
                  </m:r>
                </m:oMath>
              </m:oMathPara>
            </a14:m>
            <a:endParaRPr sz="2400">
              <a:solidFill>
                <a:srgbClr val="414141"/>
              </a:solidFill>
            </a:endParaRPr>
          </a:p>
        </p:txBody>
      </p:sp>
      <p:sp>
        <p:nvSpPr>
          <p:cNvPr id="361" name="where a bar above a variable again denotes its equilibrium value.…"/>
          <p:cNvSpPr txBox="1"/>
          <p:nvPr/>
        </p:nvSpPr>
        <p:spPr>
          <a:xfrm>
            <a:off x="508000" y="6639272"/>
            <a:ext cx="11988800" cy="171533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lgn="l" defTabSz="344677">
              <a:spcBef>
                <a:spcPts val="1400"/>
              </a:spcBef>
              <a:defRPr sz="2124"/>
            </a:pPr>
            <a:r>
              <a:t>where a bar above a variable again denotes its equilibrium value.</a:t>
            </a:r>
          </a:p>
          <a:p>
            <a:pPr algn="l" defTabSz="344677">
              <a:spcBef>
                <a:spcPts val="1400"/>
              </a:spcBef>
              <a:defRPr sz="2124"/>
            </a:pPr>
            <a:r>
              <a:t>Equilibrium consumption in period 1 cannot be determined unless we also analyze equilibrium in period 2, as savings depend on the real interest rate and real wages in period 2, which are determined by the marginal productivity conditions in period 2.</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3" name="General Equilibrium in Period 2"/>
          <p:cNvSpPr txBox="1"/>
          <p:nvPr>
            <p:ph type="title"/>
          </p:nvPr>
        </p:nvSpPr>
        <p:spPr>
          <a:prstGeom prst="rect">
            <a:avLst/>
          </a:prstGeom>
        </p:spPr>
        <p:txBody>
          <a:bodyPr/>
          <a:lstStyle/>
          <a:p>
            <a:pPr/>
            <a:r>
              <a:t>General Equilibrium in Period 2</a:t>
            </a:r>
          </a:p>
        </p:txBody>
      </p:sp>
      <p:sp>
        <p:nvSpPr>
          <p:cNvPr id="36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65" name="In period 2, the endowment of labor will continue to be equal to 1. However, the period 2 capital stock may differ from the initial endowment, as a result of savings and investment by the representative household. Thus, although equilibrium factor prices"/>
          <p:cNvSpPr txBox="1"/>
          <p:nvPr/>
        </p:nvSpPr>
        <p:spPr>
          <a:xfrm>
            <a:off x="508000" y="2413545"/>
            <a:ext cx="11988800" cy="21593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lgn="l" defTabSz="303783">
              <a:spcBef>
                <a:spcPts val="1200"/>
              </a:spcBef>
              <a:defRPr sz="1871"/>
            </a:pPr>
            <a:r>
              <a:t>In period 2, the endowment of labor will continue to be equal to 1. However, the period 2 capital stock may differ from the initial endowment, as a result of savings and investment by the representative household. Thus, although equilibrium factor prices and output in period 1 are determined as a function of the initial endowments of capital and labor and the technology of production in period 1, consumption in period 1 cannot be determined unless we consider the determination of general equilibrium in period 2 as well.</a:t>
            </a:r>
          </a:p>
          <a:p>
            <a:pPr algn="l" defTabSz="303783">
              <a:spcBef>
                <a:spcPts val="1200"/>
              </a:spcBef>
              <a:defRPr sz="1871"/>
            </a:pPr>
            <a:r>
              <a:t>Since the labor endowment in period 2 is equal to unity, it follows that capital per worker will be equal to,</a:t>
            </a:r>
          </a:p>
        </p:txBody>
      </p:sp>
      <p:sp>
        <p:nvSpPr>
          <p:cNvPr id="366" name="Equation"/>
          <p:cNvSpPr txBox="1"/>
          <p:nvPr/>
        </p:nvSpPr>
        <p:spPr>
          <a:xfrm>
            <a:off x="6070873" y="4696591"/>
            <a:ext cx="863054" cy="360418"/>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sSub>
                    <m:e>
                      <m:limUpp>
                        <m:e>
                          <m:r>
                            <a:rPr xmlns:a="http://schemas.openxmlformats.org/drawingml/2006/main" sz="2400" i="1">
                              <a:solidFill>
                                <a:srgbClr val="414040"/>
                              </a:solidFill>
                              <a:latin typeface="Cambria Math" panose="02040503050406030204" pitchFamily="18" charset="0"/>
                            </a:rPr>
                            <m:t>k</m:t>
                          </m:r>
                        </m:e>
                        <m:lim>
                          <m:r>
                            <a:rPr xmlns:a="http://schemas.openxmlformats.org/drawingml/2006/main" sz="2400" i="1">
                              <a:solidFill>
                                <a:srgbClr val="414040"/>
                              </a:solidFill>
                              <a:latin typeface="Cambria Math" panose="02040503050406030204" pitchFamily="18" charset="0"/>
                            </a:rPr>
                            <m:t>̂</m:t>
                          </m:r>
                        </m:lim>
                      </m:limUpp>
                    </m:e>
                    <m:sub>
                      <m:r>
                        <a:rPr xmlns:a="http://schemas.openxmlformats.org/drawingml/2006/main" sz="2400" i="1">
                          <a:solidFill>
                            <a:srgbClr val="414040"/>
                          </a:solidFill>
                          <a:latin typeface="Cambria Math" panose="02040503050406030204" pitchFamily="18" charset="0"/>
                        </a:rPr>
                        <m:t>2</m:t>
                      </m:r>
                    </m:sub>
                  </m:sSub>
                  <m:r>
                    <a:rPr xmlns:a="http://schemas.openxmlformats.org/drawingml/2006/main" sz="2400" i="1">
                      <a:solidFill>
                        <a:srgbClr val="414040"/>
                      </a:solidFill>
                      <a:latin typeface="Cambria Math" panose="02040503050406030204" pitchFamily="18" charset="0"/>
                    </a:rPr>
                    <m:t>=</m:t>
                  </m:r>
                  <m:sSub>
                    <m:e>
                      <m:r>
                        <a:rPr xmlns:a="http://schemas.openxmlformats.org/drawingml/2006/main" sz="2400" i="1">
                          <a:solidFill>
                            <a:srgbClr val="414040"/>
                          </a:solidFill>
                          <a:latin typeface="Cambria Math" panose="02040503050406030204" pitchFamily="18" charset="0"/>
                        </a:rPr>
                        <m:t>k</m:t>
                      </m:r>
                    </m:e>
                    <m:sub>
                      <m:r>
                        <a:rPr xmlns:a="http://schemas.openxmlformats.org/drawingml/2006/main" sz="2400" i="1">
                          <a:solidFill>
                            <a:srgbClr val="414040"/>
                          </a:solidFill>
                          <a:latin typeface="Cambria Math" panose="02040503050406030204" pitchFamily="18" charset="0"/>
                        </a:rPr>
                        <m:t>2</m:t>
                      </m:r>
                    </m:sub>
                  </m:sSub>
                </m:oMath>
              </m:oMathPara>
            </a14:m>
            <a:endParaRPr sz="2400">
              <a:solidFill>
                <a:srgbClr val="414141"/>
              </a:solidFill>
            </a:endParaRPr>
          </a:p>
        </p:txBody>
      </p:sp>
      <p:sp>
        <p:nvSpPr>
          <p:cNvPr id="367" name="Thus, the key is to determine the capital stock in period 2, which will depend on savings and investment in period 1.…"/>
          <p:cNvSpPr txBox="1"/>
          <p:nvPr/>
        </p:nvSpPr>
        <p:spPr>
          <a:xfrm>
            <a:off x="508000" y="5236814"/>
            <a:ext cx="11988800" cy="2260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lgn="l" defTabSz="292100">
              <a:spcBef>
                <a:spcPts val="1200"/>
              </a:spcBef>
              <a:defRPr sz="1800"/>
            </a:pPr>
            <a:r>
              <a:t>Thus, the key is to determine the capital stock in period 2, which will depend on savings and investment in period 1. </a:t>
            </a:r>
          </a:p>
          <a:p>
            <a:pPr algn="l" defTabSz="292100">
              <a:spcBef>
                <a:spcPts val="1200"/>
              </a:spcBef>
              <a:defRPr sz="1800"/>
            </a:pPr>
            <a:r>
              <a:t>The optimal capital stock for period 2 will be determined at the point where the marginal rate of substitution between period 2 and period 1 consumption is equal to the marginal rate of transformation, which is equal the inverse of one plus the real interest rate of period 2. The condition that determines the capital stock then is the Euler equation for consumption. Using the equilibrium values for period 1 and the household budget constraint, this implies that the equilibrium capital stock in period 2 is determined by,</a:t>
            </a:r>
          </a:p>
        </p:txBody>
      </p:sp>
      <p:sp>
        <p:nvSpPr>
          <p:cNvPr id="368" name="Equation"/>
          <p:cNvSpPr txBox="1"/>
          <p:nvPr/>
        </p:nvSpPr>
        <p:spPr>
          <a:xfrm>
            <a:off x="3621182" y="7643061"/>
            <a:ext cx="5762436" cy="966525"/>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f>
                    <m:fPr>
                      <m:ctrlPr>
                        <a:rPr xmlns:a="http://schemas.openxmlformats.org/drawingml/2006/main" sz="2300" i="1">
                          <a:solidFill>
                            <a:srgbClr val="414040"/>
                          </a:solidFill>
                          <a:latin typeface="Cambria Math" panose="02040503050406030204" pitchFamily="18" charset="0"/>
                        </a:rPr>
                      </m:ctrlPr>
                      <m:type m:val="bar"/>
                    </m:fPr>
                    <m:num>
                      <m:r>
                        <a:rPr xmlns:a="http://schemas.openxmlformats.org/drawingml/2006/main" sz="2300" i="1">
                          <a:solidFill>
                            <a:srgbClr val="414040"/>
                          </a:solidFill>
                          <a:latin typeface="Cambria Math" panose="02040503050406030204" pitchFamily="18" charset="0"/>
                        </a:rPr>
                        <m:t>1</m:t>
                      </m:r>
                    </m:num>
                    <m:den>
                      <m:r>
                        <a:rPr xmlns:a="http://schemas.openxmlformats.org/drawingml/2006/main" sz="2300" i="1">
                          <a:solidFill>
                            <a:srgbClr val="414040"/>
                          </a:solidFill>
                          <a:latin typeface="Cambria Math" panose="02040503050406030204" pitchFamily="18" charset="0"/>
                        </a:rPr>
                        <m:t>1</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ρ</m:t>
                      </m:r>
                    </m:den>
                  </m:f>
                  <m:sSup>
                    <m:e>
                      <m:d>
                        <m:dPr>
                          <m:ctrlPr>
                            <a:rPr xmlns:a="http://schemas.openxmlformats.org/drawingml/2006/main" sz="2300" i="1">
                              <a:solidFill>
                                <a:srgbClr val="414040"/>
                              </a:solidFill>
                              <a:latin typeface="Cambria Math" panose="02040503050406030204" pitchFamily="18" charset="0"/>
                            </a:rPr>
                          </m:ctrlPr>
                        </m:dPr>
                        <m:e>
                          <m:f>
                            <m:fPr>
                              <m:ctrlPr>
                                <a:rPr xmlns:a="http://schemas.openxmlformats.org/drawingml/2006/main" sz="2300" i="1">
                                  <a:solidFill>
                                    <a:srgbClr val="414040"/>
                                  </a:solidFill>
                                  <a:latin typeface="Cambria Math" panose="02040503050406030204" pitchFamily="18" charset="0"/>
                                </a:rPr>
                              </m:ctrlPr>
                              <m:type m:val="bar"/>
                            </m:fPr>
                            <m:num>
                              <m:r>
                                <a:rPr xmlns:a="http://schemas.openxmlformats.org/drawingml/2006/main" sz="2300" i="1">
                                  <a:solidFill>
                                    <a:srgbClr val="414040"/>
                                  </a:solidFill>
                                  <a:latin typeface="Cambria Math" panose="02040503050406030204" pitchFamily="18" charset="0"/>
                                </a:rPr>
                                <m:t>1</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A</m:t>
                              </m:r>
                              <m:r>
                                <a:rPr xmlns:a="http://schemas.openxmlformats.org/drawingml/2006/main" sz="2300" i="1">
                                  <a:solidFill>
                                    <a:srgbClr val="414040"/>
                                  </a:solidFill>
                                  <a:latin typeface="Cambria Math" panose="02040503050406030204" pitchFamily="18" charset="0"/>
                                </a:rPr>
                                <m:t>-</m:t>
                              </m:r>
                              <m:sSub>
                                <m:e>
                                  <m:bar>
                                    <m:barPr>
                                      <m:ctrlPr>
                                        <a:rPr xmlns:a="http://schemas.openxmlformats.org/drawingml/2006/main" sz="2300" i="1">
                                          <a:solidFill>
                                            <a:srgbClr val="414040"/>
                                          </a:solidFill>
                                          <a:latin typeface="Cambria Math" panose="02040503050406030204" pitchFamily="18" charset="0"/>
                                        </a:rPr>
                                      </m:ctrlPr>
                                      <m:pos m:val="top"/>
                                    </m:barPr>
                                    <m:e>
                                      <m:r>
                                        <a:rPr xmlns:a="http://schemas.openxmlformats.org/drawingml/2006/main" sz="2300" i="1">
                                          <a:solidFill>
                                            <a:srgbClr val="414040"/>
                                          </a:solidFill>
                                          <a:latin typeface="Cambria Math" panose="02040503050406030204" pitchFamily="18" charset="0"/>
                                        </a:rPr>
                                        <m:t>k</m:t>
                                      </m:r>
                                    </m:e>
                                  </m:bar>
                                </m:e>
                                <m:sub>
                                  <m:r>
                                    <a:rPr xmlns:a="http://schemas.openxmlformats.org/drawingml/2006/main" sz="2300" i="1">
                                      <a:solidFill>
                                        <a:srgbClr val="414040"/>
                                      </a:solidFill>
                                      <a:latin typeface="Cambria Math" panose="02040503050406030204" pitchFamily="18" charset="0"/>
                                    </a:rPr>
                                    <m:t>2</m:t>
                                  </m:r>
                                </m:sub>
                              </m:sSub>
                            </m:num>
                            <m:den>
                              <m:sSub>
                                <m:e>
                                  <m:bar>
                                    <m:barPr>
                                      <m:ctrlPr>
                                        <a:rPr xmlns:a="http://schemas.openxmlformats.org/drawingml/2006/main" sz="2300" i="1">
                                          <a:solidFill>
                                            <a:srgbClr val="414040"/>
                                          </a:solidFill>
                                          <a:latin typeface="Cambria Math" panose="02040503050406030204" pitchFamily="18" charset="0"/>
                                        </a:rPr>
                                      </m:ctrlPr>
                                      <m:pos m:val="top"/>
                                    </m:barPr>
                                    <m:e>
                                      <m:r>
                                        <a:rPr xmlns:a="http://schemas.openxmlformats.org/drawingml/2006/main" sz="2300" i="1">
                                          <a:solidFill>
                                            <a:srgbClr val="414040"/>
                                          </a:solidFill>
                                          <a:latin typeface="Cambria Math" panose="02040503050406030204" pitchFamily="18" charset="0"/>
                                        </a:rPr>
                                        <m:t>k</m:t>
                                      </m:r>
                                    </m:e>
                                  </m:bar>
                                </m:e>
                                <m:sub>
                                  <m:r>
                                    <a:rPr xmlns:a="http://schemas.openxmlformats.org/drawingml/2006/main" sz="2300" i="1">
                                      <a:solidFill>
                                        <a:srgbClr val="414040"/>
                                      </a:solidFill>
                                      <a:latin typeface="Cambria Math" panose="02040503050406030204" pitchFamily="18" charset="0"/>
                                    </a:rPr>
                                    <m:t>2</m:t>
                                  </m:r>
                                </m:sub>
                              </m:sSub>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A</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1</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g</m:t>
                              </m:r>
                              <m:r>
                                <a:rPr xmlns:a="http://schemas.openxmlformats.org/drawingml/2006/main" sz="2300" i="1">
                                  <a:solidFill>
                                    <a:srgbClr val="414040"/>
                                  </a:solidFill>
                                  <a:latin typeface="Cambria Math" panose="02040503050406030204" pitchFamily="18" charset="0"/>
                                </a:rPr>
                                <m:t>)</m:t>
                              </m:r>
                              <m:sSubSup>
                                <m:e>
                                  <m:bar>
                                    <m:barPr>
                                      <m:ctrlPr>
                                        <a:rPr xmlns:a="http://schemas.openxmlformats.org/drawingml/2006/main" sz="2300" i="1">
                                          <a:solidFill>
                                            <a:srgbClr val="414040"/>
                                          </a:solidFill>
                                          <a:latin typeface="Cambria Math" panose="02040503050406030204" pitchFamily="18" charset="0"/>
                                        </a:rPr>
                                      </m:ctrlPr>
                                      <m:pos m:val="top"/>
                                    </m:barPr>
                                    <m:e>
                                      <m:r>
                                        <a:rPr xmlns:a="http://schemas.openxmlformats.org/drawingml/2006/main" sz="2300" i="1">
                                          <a:solidFill>
                                            <a:srgbClr val="414040"/>
                                          </a:solidFill>
                                          <a:latin typeface="Cambria Math" panose="02040503050406030204" pitchFamily="18" charset="0"/>
                                        </a:rPr>
                                        <m:t>k</m:t>
                                      </m:r>
                                    </m:e>
                                  </m:bar>
                                </m:e>
                                <m:sub>
                                  <m:r>
                                    <a:rPr xmlns:a="http://schemas.openxmlformats.org/drawingml/2006/main" sz="2300" i="1">
                                      <a:solidFill>
                                        <a:srgbClr val="414040"/>
                                      </a:solidFill>
                                      <a:latin typeface="Cambria Math" panose="02040503050406030204" pitchFamily="18" charset="0"/>
                                    </a:rPr>
                                    <m:t>2</m:t>
                                  </m:r>
                                </m:sub>
                                <m:sup>
                                  <m:r>
                                    <a:rPr xmlns:a="http://schemas.openxmlformats.org/drawingml/2006/main" sz="2300" i="1">
                                      <a:solidFill>
                                        <a:srgbClr val="414040"/>
                                      </a:solidFill>
                                      <a:latin typeface="Cambria Math" panose="02040503050406030204" pitchFamily="18" charset="0"/>
                                    </a:rPr>
                                    <m:t>α</m:t>
                                  </m:r>
                                </m:sup>
                              </m:sSubSup>
                            </m:den>
                          </m:f>
                        </m:e>
                      </m:d>
                    </m:e>
                    <m:sup>
                      <m:r>
                        <a:rPr xmlns:a="http://schemas.openxmlformats.org/drawingml/2006/main" sz="2300" i="1">
                          <a:solidFill>
                            <a:srgbClr val="414040"/>
                          </a:solidFill>
                          <a:latin typeface="Cambria Math" panose="02040503050406030204" pitchFamily="18" charset="0"/>
                        </a:rPr>
                        <m:t>θ</m:t>
                      </m:r>
                    </m:sup>
                  </m:sSup>
                  <m:r>
                    <a:rPr xmlns:a="http://schemas.openxmlformats.org/drawingml/2006/main" sz="2300" i="1">
                      <a:solidFill>
                        <a:srgbClr val="414040"/>
                      </a:solidFill>
                      <a:latin typeface="Cambria Math" panose="02040503050406030204" pitchFamily="18" charset="0"/>
                    </a:rPr>
                    <m:t>=</m:t>
                  </m:r>
                  <m:f>
                    <m:fPr>
                      <m:ctrlPr>
                        <a:rPr xmlns:a="http://schemas.openxmlformats.org/drawingml/2006/main" sz="2300" i="1">
                          <a:solidFill>
                            <a:srgbClr val="414040"/>
                          </a:solidFill>
                          <a:latin typeface="Cambria Math" panose="02040503050406030204" pitchFamily="18" charset="0"/>
                        </a:rPr>
                      </m:ctrlPr>
                      <m:type m:val="bar"/>
                    </m:fPr>
                    <m:num>
                      <m:r>
                        <a:rPr xmlns:a="http://schemas.openxmlformats.org/drawingml/2006/main" sz="2300" i="1">
                          <a:solidFill>
                            <a:srgbClr val="414040"/>
                          </a:solidFill>
                          <a:latin typeface="Cambria Math" panose="02040503050406030204" pitchFamily="18" charset="0"/>
                        </a:rPr>
                        <m:t>1</m:t>
                      </m:r>
                    </m:num>
                    <m:den>
                      <m:r>
                        <a:rPr xmlns:a="http://schemas.openxmlformats.org/drawingml/2006/main" sz="2300" i="1">
                          <a:solidFill>
                            <a:srgbClr val="414040"/>
                          </a:solidFill>
                          <a:latin typeface="Cambria Math" panose="02040503050406030204" pitchFamily="18" charset="0"/>
                        </a:rPr>
                        <m:t>1</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α</m:t>
                      </m:r>
                      <m:r>
                        <a:rPr xmlns:a="http://schemas.openxmlformats.org/drawingml/2006/main" sz="2300" i="1">
                          <a:solidFill>
                            <a:srgbClr val="414040"/>
                          </a:solidFill>
                          <a:latin typeface="Cambria Math" panose="02040503050406030204" pitchFamily="18" charset="0"/>
                        </a:rPr>
                        <m:t>A</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1</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g</m:t>
                      </m:r>
                      <m:r>
                        <a:rPr xmlns:a="http://schemas.openxmlformats.org/drawingml/2006/main" sz="2300" i="1">
                          <a:solidFill>
                            <a:srgbClr val="414040"/>
                          </a:solidFill>
                          <a:latin typeface="Cambria Math" panose="02040503050406030204" pitchFamily="18" charset="0"/>
                        </a:rPr>
                        <m:t>)</m:t>
                      </m:r>
                      <m:sSubSup>
                        <m:e>
                          <m:bar>
                            <m:barPr>
                              <m:ctrlPr>
                                <a:rPr xmlns:a="http://schemas.openxmlformats.org/drawingml/2006/main" sz="2300" i="1">
                                  <a:solidFill>
                                    <a:srgbClr val="414040"/>
                                  </a:solidFill>
                                  <a:latin typeface="Cambria Math" panose="02040503050406030204" pitchFamily="18" charset="0"/>
                                </a:rPr>
                              </m:ctrlPr>
                              <m:pos m:val="top"/>
                            </m:barPr>
                            <m:e>
                              <m:r>
                                <a:rPr xmlns:a="http://schemas.openxmlformats.org/drawingml/2006/main" sz="2300" i="1">
                                  <a:solidFill>
                                    <a:srgbClr val="414040"/>
                                  </a:solidFill>
                                  <a:latin typeface="Cambria Math" panose="02040503050406030204" pitchFamily="18" charset="0"/>
                                </a:rPr>
                                <m:t>k</m:t>
                              </m:r>
                            </m:e>
                          </m:bar>
                        </m:e>
                        <m:sub>
                          <m:r>
                            <a:rPr xmlns:a="http://schemas.openxmlformats.org/drawingml/2006/main" sz="2300" i="1">
                              <a:solidFill>
                                <a:srgbClr val="414040"/>
                              </a:solidFill>
                              <a:latin typeface="Cambria Math" panose="02040503050406030204" pitchFamily="18" charset="0"/>
                            </a:rPr>
                            <m:t>2</m:t>
                          </m:r>
                        </m:sub>
                        <m:sup>
                          <m:r>
                            <a:rPr xmlns:a="http://schemas.openxmlformats.org/drawingml/2006/main" sz="2300" i="1">
                              <a:solidFill>
                                <a:srgbClr val="414040"/>
                              </a:solidFill>
                              <a:latin typeface="Cambria Math" panose="02040503050406030204" pitchFamily="18" charset="0"/>
                            </a:rPr>
                            <m:t>α</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1</m:t>
                          </m:r>
                        </m:sup>
                      </m:sSubSup>
                    </m:den>
                  </m:f>
                </m:oMath>
              </m:oMathPara>
            </a14:m>
            <a:endParaRPr sz="2300">
              <a:solidFill>
                <a:srgbClr val="414141"/>
              </a:solidFill>
            </a:endParaRP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0" name="Determination of Equilibrium Capital Stock in Period 2"/>
          <p:cNvSpPr txBox="1"/>
          <p:nvPr>
            <p:ph type="title"/>
          </p:nvPr>
        </p:nvSpPr>
        <p:spPr>
          <a:prstGeom prst="rect">
            <a:avLst/>
          </a:prstGeom>
        </p:spPr>
        <p:txBody>
          <a:bodyPr/>
          <a:lstStyle>
            <a:lvl1pPr defTabSz="373887">
              <a:spcBef>
                <a:spcPts val="1000"/>
              </a:spcBef>
              <a:defRPr sz="4480"/>
            </a:lvl1pPr>
          </a:lstStyle>
          <a:p>
            <a:pPr/>
            <a:r>
              <a:t>Determination of Equilibrium Capital Stock in Period 2</a:t>
            </a:r>
          </a:p>
        </p:txBody>
      </p:sp>
      <p:sp>
        <p:nvSpPr>
          <p:cNvPr id="37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72" name="Figure21.pdf" descr="Figure21.pdf"/>
          <p:cNvPicPr>
            <a:picLocks noChangeAspect="1"/>
          </p:cNvPicPr>
          <p:nvPr/>
        </p:nvPicPr>
        <p:blipFill>
          <a:blip r:embed="rId2">
            <a:extLst/>
          </a:blip>
          <a:stretch>
            <a:fillRect/>
          </a:stretch>
        </p:blipFill>
        <p:spPr>
          <a:xfrm>
            <a:off x="2430756" y="2425700"/>
            <a:ext cx="8143288" cy="6502400"/>
          </a:xfrm>
          <a:prstGeom prst="rect">
            <a:avLst/>
          </a:prstGeom>
          <a:ln w="12700">
            <a:miter lim="400000"/>
          </a:ln>
        </p:spPr>
      </p:pic>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4" name="Determination of Equilibrium Capital Stock in Period 2"/>
          <p:cNvSpPr txBox="1"/>
          <p:nvPr>
            <p:ph type="title"/>
          </p:nvPr>
        </p:nvSpPr>
        <p:spPr>
          <a:prstGeom prst="rect">
            <a:avLst/>
          </a:prstGeom>
        </p:spPr>
        <p:txBody>
          <a:bodyPr/>
          <a:lstStyle>
            <a:lvl1pPr defTabSz="373887">
              <a:spcBef>
                <a:spcPts val="1000"/>
              </a:spcBef>
              <a:defRPr sz="4480"/>
            </a:lvl1pPr>
          </a:lstStyle>
          <a:p>
            <a:pPr/>
            <a:r>
              <a:t>Determination of Equilibrium Capital Stock in Period 2</a:t>
            </a:r>
          </a:p>
        </p:txBody>
      </p:sp>
      <p:sp>
        <p:nvSpPr>
          <p:cNvPr id="375" name="The downward sloping curve in the Figure depicts the left hand side of the Euler equation for consumption, which is the marginal rate of substitution between period 2 and period 1 consumption. This is a negative function of the second period capital stoc"/>
          <p:cNvSpPr txBox="1"/>
          <p:nvPr>
            <p:ph type="body" idx="1"/>
          </p:nvPr>
        </p:nvSpPr>
        <p:spPr>
          <a:prstGeom prst="rect">
            <a:avLst/>
          </a:prstGeom>
        </p:spPr>
        <p:txBody>
          <a:bodyPr/>
          <a:lstStyle/>
          <a:p>
            <a:pPr defTabSz="262889">
              <a:spcBef>
                <a:spcPts val="1000"/>
              </a:spcBef>
              <a:defRPr sz="1619"/>
            </a:pPr>
            <a:r>
              <a:t>The downward sloping curve in the Figure depicts the left hand side of the Euler equation for consumption, which is the marginal rate of substitution between period 2 and period 1 consumption. This is a negative function of the second period capital stock because as consumers reduce period one consumption in order to increase investment, the marginal utility of first period consumption rises relative to the marginal utility of period 2 consumption, and hence the marginal rate of substitution falls. </a:t>
            </a:r>
          </a:p>
          <a:p>
            <a:pPr defTabSz="262889">
              <a:spcBef>
                <a:spcPts val="1000"/>
              </a:spcBef>
              <a:defRPr sz="1619"/>
            </a:pPr>
            <a:r>
              <a:t>The upward sloping curve depicts the right hand side of the Euler equation for consumption, which is the marginal rate of transformation between consumption in periods 2 and 1, again as a function of the second period capital stock. As investment in the second period capital stock increases, the real interest rate in period 2 falls, because of the diminishing marginal productivity of capital, and hence the marginal rate of transformation between consumption in periods 2 and 1 increases.</a:t>
            </a:r>
          </a:p>
          <a:p>
            <a:pPr defTabSz="262889">
              <a:spcBef>
                <a:spcPts val="1000"/>
              </a:spcBef>
              <a:defRPr sz="1619"/>
            </a:pPr>
            <a:r>
              <a:t>The equilibrium capital stock is determined at the intersection of the two curves, where the marginal rate of substitution is equal to the marginal rate of transformation.</a:t>
            </a:r>
          </a:p>
          <a:p>
            <a:pPr defTabSz="262889">
              <a:spcBef>
                <a:spcPts val="1000"/>
              </a:spcBef>
              <a:defRPr sz="1619"/>
            </a:pPr>
            <a:r>
              <a:t>If the period 2 capital stock was higher than the equilibrium capital stock, the real interest rate would be lower, and households would immediately reduce savings and investment, reducing the capital stock to its equilibrium value. If the capital stock was lower than the equilibrium capital stock, the real interest rate would be higher, and households would immediately increase savings and investment, increasing the capital stock to its equilibrium value. </a:t>
            </a:r>
          </a:p>
          <a:p>
            <a:pPr defTabSz="262889">
              <a:spcBef>
                <a:spcPts val="1000"/>
              </a:spcBef>
              <a:defRPr sz="1619"/>
            </a:pPr>
            <a:r>
              <a:t>To put it differently, the second period equilibrium capital stock is the stock for which the second period real interest rate induces households to provide sufficient savings and investment in the first period, for this capital stock to be attained in the second period. </a:t>
            </a:r>
          </a:p>
          <a:p>
            <a:pPr defTabSz="262889">
              <a:spcBef>
                <a:spcPts val="1000"/>
              </a:spcBef>
              <a:defRPr sz="1619"/>
            </a:pPr>
            <a:r>
              <a:t>Note from that the optimal second period capital stock depends on preference parameters, such as the pure rate of time preference </a:t>
            </a:r>
            <a:r>
              <a:rPr i="1"/>
              <a:t>ρ</a:t>
            </a:r>
            <a:r>
              <a:t> and the elasticity of intertemporal substitution of consumption </a:t>
            </a:r>
            <a:r>
              <a:rPr i="1"/>
              <a:t>θ</a:t>
            </a:r>
            <a:r>
              <a:t>, as well as technological parameters, such as </a:t>
            </a:r>
            <a:r>
              <a:rPr i="1"/>
              <a:t>A</a:t>
            </a:r>
            <a:r>
              <a:t>, </a:t>
            </a:r>
            <a:r>
              <a:rPr i="1"/>
              <a:t>g</a:t>
            </a:r>
            <a:r>
              <a:t> and </a:t>
            </a:r>
            <a:r>
              <a:rPr i="1"/>
              <a:t>α</a:t>
            </a:r>
            <a:r>
              <a:t>. Obviously, it depends on initial endowments as well, which have been normalised to unity.</a:t>
            </a:r>
          </a:p>
        </p:txBody>
      </p:sp>
      <p:sp>
        <p:nvSpPr>
          <p:cNvPr id="37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8" name="Determination of the Rest of the Equilibrium Variables"/>
          <p:cNvSpPr txBox="1"/>
          <p:nvPr>
            <p:ph type="title"/>
          </p:nvPr>
        </p:nvSpPr>
        <p:spPr>
          <a:prstGeom prst="rect">
            <a:avLst/>
          </a:prstGeom>
        </p:spPr>
        <p:txBody>
          <a:bodyPr/>
          <a:lstStyle>
            <a:lvl1pPr defTabSz="379729">
              <a:spcBef>
                <a:spcPts val="1000"/>
              </a:spcBef>
              <a:defRPr sz="4550"/>
            </a:lvl1pPr>
          </a:lstStyle>
          <a:p>
            <a:pPr/>
            <a:r>
              <a:t>Determination of the Rest of the Equilibrium Variables</a:t>
            </a:r>
          </a:p>
        </p:txBody>
      </p:sp>
      <p:sp>
        <p:nvSpPr>
          <p:cNvPr id="379" name="Having determined the optimal second period capital stock from the Euler equation for consumption, the rest of the equilibrium variables follow from the household budget constraints, and the marginal productivity conditions for period 2. We thus have tha"/>
          <p:cNvSpPr txBox="1"/>
          <p:nvPr>
            <p:ph type="body" sz="quarter" idx="1"/>
          </p:nvPr>
        </p:nvSpPr>
        <p:spPr>
          <a:xfrm>
            <a:off x="508000" y="2628900"/>
            <a:ext cx="11988800" cy="1390899"/>
          </a:xfrm>
          <a:prstGeom prst="rect">
            <a:avLst/>
          </a:prstGeom>
        </p:spPr>
        <p:txBody>
          <a:bodyPr/>
          <a:lstStyle>
            <a:lvl1pPr defTabSz="391414">
              <a:spcBef>
                <a:spcPts val="1600"/>
              </a:spcBef>
              <a:defRPr sz="2412"/>
            </a:lvl1pPr>
          </a:lstStyle>
          <a:p>
            <a:pPr/>
            <a:r>
              <a:t>Having determined the optimal second period capital stock from the Euler equation for consumption, the rest of the equilibrium variables follow from the household budget constraints, and the marginal productivity conditions for period 2. We thus have that,</a:t>
            </a:r>
          </a:p>
        </p:txBody>
      </p:sp>
      <p:sp>
        <p:nvSpPr>
          <p:cNvPr id="38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81" name="Equation"/>
          <p:cNvSpPr txBox="1"/>
          <p:nvPr/>
        </p:nvSpPr>
        <p:spPr>
          <a:xfrm>
            <a:off x="3107020" y="4997240"/>
            <a:ext cx="1888560" cy="330620"/>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sSub>
                    <m:e>
                      <m:bar>
                        <m:barPr>
                          <m:ctrlPr>
                            <a:rPr xmlns:a="http://schemas.openxmlformats.org/drawingml/2006/main" sz="2400" i="1">
                              <a:solidFill>
                                <a:srgbClr val="414040"/>
                              </a:solidFill>
                              <a:latin typeface="Cambria Math" panose="02040503050406030204" pitchFamily="18" charset="0"/>
                            </a:rPr>
                          </m:ctrlPr>
                          <m:pos m:val="top"/>
                        </m:barPr>
                        <m:e>
                          <m:r>
                            <a:rPr xmlns:a="http://schemas.openxmlformats.org/drawingml/2006/main" sz="2400" i="1">
                              <a:solidFill>
                                <a:srgbClr val="414040"/>
                              </a:solidFill>
                              <a:latin typeface="Cambria Math" panose="02040503050406030204" pitchFamily="18" charset="0"/>
                            </a:rPr>
                            <m:t>c</m:t>
                          </m:r>
                        </m:e>
                      </m:bar>
                    </m:e>
                    <m:sub>
                      <m:r>
                        <a:rPr xmlns:a="http://schemas.openxmlformats.org/drawingml/2006/main" sz="2400" i="1">
                          <a:solidFill>
                            <a:srgbClr val="414040"/>
                          </a:solidFill>
                          <a:latin typeface="Cambria Math" panose="02040503050406030204" pitchFamily="18" charset="0"/>
                        </a:rPr>
                        <m:t>1</m:t>
                      </m:r>
                    </m:sub>
                  </m:sSub>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A</m:t>
                  </m:r>
                  <m:r>
                    <a:rPr xmlns:a="http://schemas.openxmlformats.org/drawingml/2006/main" sz="2400" i="1">
                      <a:solidFill>
                        <a:srgbClr val="414040"/>
                      </a:solidFill>
                      <a:latin typeface="Cambria Math" panose="02040503050406030204" pitchFamily="18" charset="0"/>
                    </a:rPr>
                    <m:t>-</m:t>
                  </m:r>
                  <m:sSub>
                    <m:e>
                      <m:bar>
                        <m:barPr>
                          <m:ctrlPr>
                            <a:rPr xmlns:a="http://schemas.openxmlformats.org/drawingml/2006/main" sz="2400" i="1">
                              <a:solidFill>
                                <a:srgbClr val="414040"/>
                              </a:solidFill>
                              <a:latin typeface="Cambria Math" panose="02040503050406030204" pitchFamily="18" charset="0"/>
                            </a:rPr>
                          </m:ctrlPr>
                          <m:pos m:val="top"/>
                        </m:barPr>
                        <m:e>
                          <m:r>
                            <a:rPr xmlns:a="http://schemas.openxmlformats.org/drawingml/2006/main" sz="2400" i="1">
                              <a:solidFill>
                                <a:srgbClr val="414040"/>
                              </a:solidFill>
                              <a:latin typeface="Cambria Math" panose="02040503050406030204" pitchFamily="18" charset="0"/>
                            </a:rPr>
                            <m:t>k</m:t>
                          </m:r>
                        </m:e>
                      </m:bar>
                    </m:e>
                    <m:sub>
                      <m:r>
                        <a:rPr xmlns:a="http://schemas.openxmlformats.org/drawingml/2006/main" sz="2400" i="1">
                          <a:solidFill>
                            <a:srgbClr val="414040"/>
                          </a:solidFill>
                          <a:latin typeface="Cambria Math" panose="02040503050406030204" pitchFamily="18" charset="0"/>
                        </a:rPr>
                        <m:t>2</m:t>
                      </m:r>
                    </m:sub>
                  </m:sSub>
                </m:oMath>
              </m:oMathPara>
            </a14:m>
            <a:endParaRPr sz="2400">
              <a:solidFill>
                <a:srgbClr val="414141"/>
              </a:solidFill>
            </a:endParaRPr>
          </a:p>
        </p:txBody>
      </p:sp>
      <p:sp>
        <p:nvSpPr>
          <p:cNvPr id="382" name="Equation"/>
          <p:cNvSpPr txBox="1"/>
          <p:nvPr/>
        </p:nvSpPr>
        <p:spPr>
          <a:xfrm>
            <a:off x="3000620" y="6118371"/>
            <a:ext cx="2329960" cy="356662"/>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sSub>
                    <m:e>
                      <m:bar>
                        <m:barPr>
                          <m:ctrlPr>
                            <a:rPr xmlns:a="http://schemas.openxmlformats.org/drawingml/2006/main" sz="2400" i="1">
                              <a:solidFill>
                                <a:srgbClr val="414040"/>
                              </a:solidFill>
                              <a:latin typeface="Cambria Math" panose="02040503050406030204" pitchFamily="18" charset="0"/>
                            </a:rPr>
                          </m:ctrlPr>
                          <m:pos m:val="top"/>
                        </m:barPr>
                        <m:e>
                          <m:r>
                            <a:rPr xmlns:a="http://schemas.openxmlformats.org/drawingml/2006/main" sz="2400" i="1">
                              <a:solidFill>
                                <a:srgbClr val="414040"/>
                              </a:solidFill>
                              <a:latin typeface="Cambria Math" panose="02040503050406030204" pitchFamily="18" charset="0"/>
                            </a:rPr>
                            <m:t>r</m:t>
                          </m:r>
                        </m:e>
                      </m:bar>
                    </m:e>
                    <m:sub>
                      <m:r>
                        <a:rPr xmlns:a="http://schemas.openxmlformats.org/drawingml/2006/main" sz="2400" i="1">
                          <a:solidFill>
                            <a:srgbClr val="414040"/>
                          </a:solidFill>
                          <a:latin typeface="Cambria Math" panose="02040503050406030204" pitchFamily="18" charset="0"/>
                        </a:rPr>
                        <m:t>2</m:t>
                      </m:r>
                    </m:sub>
                  </m:sSub>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α</m:t>
                  </m:r>
                  <m:r>
                    <a:rPr xmlns:a="http://schemas.openxmlformats.org/drawingml/2006/main" sz="2400" i="1">
                      <a:solidFill>
                        <a:srgbClr val="414040"/>
                      </a:solidFill>
                      <a:latin typeface="Cambria Math" panose="02040503050406030204" pitchFamily="18" charset="0"/>
                    </a:rPr>
                    <m:t>A</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g</m:t>
                  </m:r>
                  <m:r>
                    <a:rPr xmlns:a="http://schemas.openxmlformats.org/drawingml/2006/main" sz="2400" i="1">
                      <a:solidFill>
                        <a:srgbClr val="414040"/>
                      </a:solidFill>
                      <a:latin typeface="Cambria Math" panose="02040503050406030204" pitchFamily="18" charset="0"/>
                    </a:rPr>
                    <m:t>)</m:t>
                  </m:r>
                  <m:sSubSup>
                    <m:e>
                      <m:bar>
                        <m:barPr>
                          <m:ctrlPr>
                            <a:rPr xmlns:a="http://schemas.openxmlformats.org/drawingml/2006/main" sz="2400" i="1">
                              <a:solidFill>
                                <a:srgbClr val="414040"/>
                              </a:solidFill>
                              <a:latin typeface="Cambria Math" panose="02040503050406030204" pitchFamily="18" charset="0"/>
                            </a:rPr>
                          </m:ctrlPr>
                          <m:pos m:val="top"/>
                        </m:barPr>
                        <m:e>
                          <m:r>
                            <a:rPr xmlns:a="http://schemas.openxmlformats.org/drawingml/2006/main" sz="2400" i="1">
                              <a:solidFill>
                                <a:srgbClr val="414040"/>
                              </a:solidFill>
                              <a:latin typeface="Cambria Math" panose="02040503050406030204" pitchFamily="18" charset="0"/>
                            </a:rPr>
                            <m:t>k</m:t>
                          </m:r>
                        </m:e>
                      </m:bar>
                    </m:e>
                    <m:sub>
                      <m:r>
                        <a:rPr xmlns:a="http://schemas.openxmlformats.org/drawingml/2006/main" sz="2400" i="1">
                          <a:solidFill>
                            <a:srgbClr val="414040"/>
                          </a:solidFill>
                          <a:latin typeface="Cambria Math" panose="02040503050406030204" pitchFamily="18" charset="0"/>
                        </a:rPr>
                        <m:t>2</m:t>
                      </m:r>
                    </m:sub>
                    <m:sup>
                      <m:r>
                        <a:rPr xmlns:a="http://schemas.openxmlformats.org/drawingml/2006/main" sz="2400" i="1">
                          <a:solidFill>
                            <a:srgbClr val="414040"/>
                          </a:solidFill>
                          <a:latin typeface="Cambria Math" panose="02040503050406030204" pitchFamily="18" charset="0"/>
                        </a:rPr>
                        <m:t>α</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1</m:t>
                      </m:r>
                    </m:sup>
                  </m:sSubSup>
                </m:oMath>
              </m:oMathPara>
            </a14:m>
            <a:endParaRPr sz="2400">
              <a:solidFill>
                <a:srgbClr val="414141"/>
              </a:solidFill>
            </a:endParaRPr>
          </a:p>
        </p:txBody>
      </p:sp>
      <p:sp>
        <p:nvSpPr>
          <p:cNvPr id="383" name="Equation"/>
          <p:cNvSpPr txBox="1"/>
          <p:nvPr/>
        </p:nvSpPr>
        <p:spPr>
          <a:xfrm>
            <a:off x="7523102" y="6007348"/>
            <a:ext cx="2860796" cy="351798"/>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sSub>
                    <m:e>
                      <m:bar>
                        <m:barPr>
                          <m:ctrlPr>
                            <a:rPr xmlns:a="http://schemas.openxmlformats.org/drawingml/2006/main" sz="2400" i="1">
                              <a:solidFill>
                                <a:srgbClr val="414040"/>
                              </a:solidFill>
                              <a:latin typeface="Cambria Math" panose="02040503050406030204" pitchFamily="18" charset="0"/>
                            </a:rPr>
                          </m:ctrlPr>
                          <m:pos m:val="top"/>
                        </m:barPr>
                        <m:e>
                          <m:r>
                            <a:rPr xmlns:a="http://schemas.openxmlformats.org/drawingml/2006/main" sz="2400" i="1">
                              <a:solidFill>
                                <a:srgbClr val="414040"/>
                              </a:solidFill>
                              <a:latin typeface="Cambria Math" panose="02040503050406030204" pitchFamily="18" charset="0"/>
                            </a:rPr>
                            <m:t>w</m:t>
                          </m:r>
                        </m:e>
                      </m:bar>
                    </m:e>
                    <m:sub>
                      <m:r>
                        <a:rPr xmlns:a="http://schemas.openxmlformats.org/drawingml/2006/main" sz="2400" i="1">
                          <a:solidFill>
                            <a:srgbClr val="414040"/>
                          </a:solidFill>
                          <a:latin typeface="Cambria Math" panose="02040503050406030204" pitchFamily="18" charset="0"/>
                        </a:rPr>
                        <m:t>2</m:t>
                      </m:r>
                    </m:sub>
                  </m:sSub>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α</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A</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g</m:t>
                  </m:r>
                  <m:r>
                    <a:rPr xmlns:a="http://schemas.openxmlformats.org/drawingml/2006/main" sz="2400" i="1">
                      <a:solidFill>
                        <a:srgbClr val="414040"/>
                      </a:solidFill>
                      <a:latin typeface="Cambria Math" panose="02040503050406030204" pitchFamily="18" charset="0"/>
                    </a:rPr>
                    <m:t>)</m:t>
                  </m:r>
                  <m:sSubSup>
                    <m:e>
                      <m:bar>
                        <m:barPr>
                          <m:ctrlPr>
                            <a:rPr xmlns:a="http://schemas.openxmlformats.org/drawingml/2006/main" sz="2400" i="1">
                              <a:solidFill>
                                <a:srgbClr val="414040"/>
                              </a:solidFill>
                              <a:latin typeface="Cambria Math" panose="02040503050406030204" pitchFamily="18" charset="0"/>
                            </a:rPr>
                          </m:ctrlPr>
                          <m:pos m:val="top"/>
                        </m:barPr>
                        <m:e>
                          <m:r>
                            <a:rPr xmlns:a="http://schemas.openxmlformats.org/drawingml/2006/main" sz="2400" i="1">
                              <a:solidFill>
                                <a:srgbClr val="414040"/>
                              </a:solidFill>
                              <a:latin typeface="Cambria Math" panose="02040503050406030204" pitchFamily="18" charset="0"/>
                            </a:rPr>
                            <m:t>k</m:t>
                          </m:r>
                        </m:e>
                      </m:bar>
                    </m:e>
                    <m:sub>
                      <m:r>
                        <a:rPr xmlns:a="http://schemas.openxmlformats.org/drawingml/2006/main" sz="2400" i="1">
                          <a:solidFill>
                            <a:srgbClr val="414040"/>
                          </a:solidFill>
                          <a:latin typeface="Cambria Math" panose="02040503050406030204" pitchFamily="18" charset="0"/>
                        </a:rPr>
                        <m:t>2</m:t>
                      </m:r>
                    </m:sub>
                    <m:sup>
                      <m:r>
                        <a:rPr xmlns:a="http://schemas.openxmlformats.org/drawingml/2006/main" sz="2400" i="1">
                          <a:solidFill>
                            <a:srgbClr val="414040"/>
                          </a:solidFill>
                          <a:latin typeface="Cambria Math" panose="02040503050406030204" pitchFamily="18" charset="0"/>
                        </a:rPr>
                        <m:t>α</m:t>
                      </m:r>
                    </m:sup>
                  </m:sSubSup>
                </m:oMath>
              </m:oMathPara>
            </a14:m>
            <a:endParaRPr sz="2400">
              <a:solidFill>
                <a:srgbClr val="414141"/>
              </a:solidFill>
            </a:endParaRPr>
          </a:p>
        </p:txBody>
      </p:sp>
      <p:sp>
        <p:nvSpPr>
          <p:cNvPr id="384" name="Equation"/>
          <p:cNvSpPr txBox="1"/>
          <p:nvPr/>
        </p:nvSpPr>
        <p:spPr>
          <a:xfrm>
            <a:off x="7696389" y="4986651"/>
            <a:ext cx="2514223" cy="351798"/>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sSub>
                    <m:e>
                      <m:bar>
                        <m:barPr>
                          <m:ctrlPr>
                            <a:rPr xmlns:a="http://schemas.openxmlformats.org/drawingml/2006/main" sz="2400" i="1">
                              <a:solidFill>
                                <a:srgbClr val="414040"/>
                              </a:solidFill>
                              <a:latin typeface="Cambria Math" panose="02040503050406030204" pitchFamily="18" charset="0"/>
                            </a:rPr>
                          </m:ctrlPr>
                          <m:pos m:val="top"/>
                        </m:barPr>
                        <m:e>
                          <m:r>
                            <a:rPr xmlns:a="http://schemas.openxmlformats.org/drawingml/2006/main" sz="2400" i="1">
                              <a:solidFill>
                                <a:srgbClr val="414040"/>
                              </a:solidFill>
                              <a:latin typeface="Cambria Math" panose="02040503050406030204" pitchFamily="18" charset="0"/>
                            </a:rPr>
                            <m:t>c</m:t>
                          </m:r>
                        </m:e>
                      </m:bar>
                    </m:e>
                    <m:sub>
                      <m:r>
                        <a:rPr xmlns:a="http://schemas.openxmlformats.org/drawingml/2006/main" sz="2400" i="1">
                          <a:solidFill>
                            <a:srgbClr val="414040"/>
                          </a:solidFill>
                          <a:latin typeface="Cambria Math" panose="02040503050406030204" pitchFamily="18" charset="0"/>
                        </a:rPr>
                        <m:t>2</m:t>
                      </m:r>
                    </m:sub>
                  </m:sSub>
                  <m:r>
                    <a:rPr xmlns:a="http://schemas.openxmlformats.org/drawingml/2006/main" sz="2400" i="1">
                      <a:solidFill>
                        <a:srgbClr val="414040"/>
                      </a:solidFill>
                      <a:latin typeface="Cambria Math" panose="02040503050406030204" pitchFamily="18" charset="0"/>
                    </a:rPr>
                    <m:t>=</m:t>
                  </m:r>
                  <m:sSub>
                    <m:e>
                      <m:bar>
                        <m:barPr>
                          <m:ctrlPr>
                            <a:rPr xmlns:a="http://schemas.openxmlformats.org/drawingml/2006/main" sz="2400" i="1">
                              <a:solidFill>
                                <a:srgbClr val="414040"/>
                              </a:solidFill>
                              <a:latin typeface="Cambria Math" panose="02040503050406030204" pitchFamily="18" charset="0"/>
                            </a:rPr>
                          </m:ctrlPr>
                          <m:pos m:val="top"/>
                        </m:barPr>
                        <m:e>
                          <m:r>
                            <a:rPr xmlns:a="http://schemas.openxmlformats.org/drawingml/2006/main" sz="2400" i="1">
                              <a:solidFill>
                                <a:srgbClr val="414040"/>
                              </a:solidFill>
                              <a:latin typeface="Cambria Math" panose="02040503050406030204" pitchFamily="18" charset="0"/>
                            </a:rPr>
                            <m:t>k</m:t>
                          </m:r>
                        </m:e>
                      </m:bar>
                    </m:e>
                    <m:sub>
                      <m:r>
                        <a:rPr xmlns:a="http://schemas.openxmlformats.org/drawingml/2006/main" sz="2400" i="1">
                          <a:solidFill>
                            <a:srgbClr val="414040"/>
                          </a:solidFill>
                          <a:latin typeface="Cambria Math" panose="02040503050406030204" pitchFamily="18" charset="0"/>
                        </a:rPr>
                        <m:t>2</m:t>
                      </m:r>
                    </m:sub>
                  </m:sSub>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A</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1</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g</m:t>
                  </m:r>
                  <m:r>
                    <a:rPr xmlns:a="http://schemas.openxmlformats.org/drawingml/2006/main" sz="2400" i="1">
                      <a:solidFill>
                        <a:srgbClr val="414040"/>
                      </a:solidFill>
                      <a:latin typeface="Cambria Math" panose="02040503050406030204" pitchFamily="18" charset="0"/>
                    </a:rPr>
                    <m:t>)</m:t>
                  </m:r>
                  <m:sSubSup>
                    <m:e>
                      <m:bar>
                        <m:barPr>
                          <m:ctrlPr>
                            <a:rPr xmlns:a="http://schemas.openxmlformats.org/drawingml/2006/main" sz="2400" i="1">
                              <a:solidFill>
                                <a:srgbClr val="414040"/>
                              </a:solidFill>
                              <a:latin typeface="Cambria Math" panose="02040503050406030204" pitchFamily="18" charset="0"/>
                            </a:rPr>
                          </m:ctrlPr>
                          <m:pos m:val="top"/>
                        </m:barPr>
                        <m:e>
                          <m:r>
                            <a:rPr xmlns:a="http://schemas.openxmlformats.org/drawingml/2006/main" sz="2400" i="1">
                              <a:solidFill>
                                <a:srgbClr val="414040"/>
                              </a:solidFill>
                              <a:latin typeface="Cambria Math" panose="02040503050406030204" pitchFamily="18" charset="0"/>
                            </a:rPr>
                            <m:t>k</m:t>
                          </m:r>
                        </m:e>
                      </m:bar>
                    </m:e>
                    <m:sub>
                      <m:r>
                        <a:rPr xmlns:a="http://schemas.openxmlformats.org/drawingml/2006/main" sz="2400" i="1">
                          <a:solidFill>
                            <a:srgbClr val="414040"/>
                          </a:solidFill>
                          <a:latin typeface="Cambria Math" panose="02040503050406030204" pitchFamily="18" charset="0"/>
                        </a:rPr>
                        <m:t>2</m:t>
                      </m:r>
                    </m:sub>
                    <m:sup>
                      <m:r>
                        <a:rPr xmlns:a="http://schemas.openxmlformats.org/drawingml/2006/main" sz="2400" i="1">
                          <a:solidFill>
                            <a:srgbClr val="414040"/>
                          </a:solidFill>
                          <a:latin typeface="Cambria Math" panose="02040503050406030204" pitchFamily="18" charset="0"/>
                        </a:rPr>
                        <m:t>α</m:t>
                      </m:r>
                    </m:sup>
                  </m:sSubSup>
                </m:oMath>
              </m:oMathPara>
            </a14:m>
            <a:endParaRPr sz="2400">
              <a:solidFill>
                <a:srgbClr val="414141"/>
              </a:solidFill>
            </a:endParaRPr>
          </a:p>
        </p:txBody>
      </p:sp>
      <p:sp>
        <p:nvSpPr>
          <p:cNvPr id="385" name="All these variables are determined as functions of the preference, technological and endowment parameters, that determine the second period capital stock."/>
          <p:cNvSpPr txBox="1"/>
          <p:nvPr/>
        </p:nvSpPr>
        <p:spPr>
          <a:xfrm>
            <a:off x="508000" y="7385405"/>
            <a:ext cx="11988800" cy="87997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l" defTabSz="379729">
              <a:spcBef>
                <a:spcPts val="1500"/>
              </a:spcBef>
              <a:defRPr sz="2340"/>
            </a:lvl1pPr>
          </a:lstStyle>
          <a:p>
            <a:pPr/>
            <a:r>
              <a:t>All these variables are determined as functions of the preference, technological and endowment parameters, that determine the second period capital stock.</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7" name="A Diagrammatic Exposition of the Intertemporal Equilibrium"/>
          <p:cNvSpPr txBox="1"/>
          <p:nvPr>
            <p:ph type="title"/>
          </p:nvPr>
        </p:nvSpPr>
        <p:spPr>
          <a:prstGeom prst="rect">
            <a:avLst/>
          </a:prstGeom>
        </p:spPr>
        <p:txBody>
          <a:bodyPr/>
          <a:lstStyle>
            <a:lvl1pPr defTabSz="338835">
              <a:spcBef>
                <a:spcPts val="900"/>
              </a:spcBef>
              <a:defRPr sz="4059"/>
            </a:lvl1pPr>
          </a:lstStyle>
          <a:p>
            <a:pPr/>
            <a:r>
              <a:t>A Diagrammatic Exposition of the Intertemporal Equilibrium</a:t>
            </a:r>
          </a:p>
        </p:txBody>
      </p:sp>
      <p:sp>
        <p:nvSpPr>
          <p:cNvPr id="38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89" name="Figure22.pdf" descr="Figure22.pdf"/>
          <p:cNvPicPr>
            <a:picLocks noChangeAspect="1"/>
          </p:cNvPicPr>
          <p:nvPr/>
        </p:nvPicPr>
        <p:blipFill>
          <a:blip r:embed="rId2">
            <a:extLst/>
          </a:blip>
          <a:stretch>
            <a:fillRect/>
          </a:stretch>
        </p:blipFill>
        <p:spPr>
          <a:xfrm>
            <a:off x="2430756" y="2425700"/>
            <a:ext cx="8143288" cy="6502400"/>
          </a:xfrm>
          <a:prstGeom prst="rect">
            <a:avLst/>
          </a:prstGeom>
          <a:ln w="12700">
            <a:miter lim="400000"/>
          </a:ln>
        </p:spPr>
      </p:pic>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1" name="Properties of the Competitive Equilibrium in the Two Period Model"/>
          <p:cNvSpPr txBox="1"/>
          <p:nvPr>
            <p:ph type="title"/>
          </p:nvPr>
        </p:nvSpPr>
        <p:spPr>
          <a:prstGeom prst="rect">
            <a:avLst/>
          </a:prstGeom>
        </p:spPr>
        <p:txBody>
          <a:bodyPr/>
          <a:lstStyle>
            <a:lvl1pPr defTabSz="321310">
              <a:spcBef>
                <a:spcPts val="800"/>
              </a:spcBef>
              <a:defRPr sz="3850"/>
            </a:lvl1pPr>
          </a:lstStyle>
          <a:p>
            <a:pPr/>
            <a:r>
              <a:t>Properties of the Competitive Equilibrium in the Two Period Model</a:t>
            </a:r>
          </a:p>
        </p:txBody>
      </p:sp>
      <p:sp>
        <p:nvSpPr>
          <p:cNvPr id="392" name="The competitive equilibrium depends on the preferences and the endowments of the representative household, and the technology of production used by the representative firm.…"/>
          <p:cNvSpPr txBox="1"/>
          <p:nvPr>
            <p:ph type="body" idx="1"/>
          </p:nvPr>
        </p:nvSpPr>
        <p:spPr>
          <a:prstGeom prst="rect">
            <a:avLst/>
          </a:prstGeom>
        </p:spPr>
        <p:txBody>
          <a:bodyPr/>
          <a:lstStyle/>
          <a:p>
            <a:pPr defTabSz="321310">
              <a:spcBef>
                <a:spcPts val="1300"/>
              </a:spcBef>
              <a:defRPr sz="1980"/>
            </a:pPr>
            <a:r>
              <a:t>The competitive equilibrium depends on the preferences and the endowments of the representative household, and the technology of production used by the representative firm. </a:t>
            </a:r>
          </a:p>
          <a:p>
            <a:pPr defTabSz="321310">
              <a:spcBef>
                <a:spcPts val="1300"/>
              </a:spcBef>
              <a:defRPr sz="1980"/>
            </a:pPr>
            <a:r>
              <a:t>Because of the assumption of non-satiation, households optimally supply their full endowments of capital and labor to be used for production, and consume both their current income and their capital endowment in the second period.</a:t>
            </a:r>
          </a:p>
          <a:p>
            <a:pPr defTabSz="321310">
              <a:spcBef>
                <a:spcPts val="1300"/>
              </a:spcBef>
              <a:defRPr sz="1980"/>
            </a:pPr>
            <a:r>
              <a:t>Savings depend on the real interest, the pure rate of time preferences and the elasticity of intertemporal substitution of consumption. In the case where the elasticity of the intertemporal substitution of consumption is equal to unity, savings are independent of the real interest rate.</a:t>
            </a:r>
          </a:p>
          <a:p>
            <a:pPr defTabSz="321310">
              <a:spcBef>
                <a:spcPts val="1300"/>
              </a:spcBef>
              <a:defRPr sz="1980"/>
            </a:pPr>
            <a:r>
              <a:t>The second period real interest rate is determined by the equality of savings and investment.  </a:t>
            </a:r>
          </a:p>
          <a:p>
            <a:pPr defTabSz="321310">
              <a:spcBef>
                <a:spcPts val="1300"/>
              </a:spcBef>
              <a:defRPr sz="1980"/>
            </a:pPr>
            <a:r>
              <a:t>In equilibrium, the main determinants of real variables are the endowments and the preferences of households. In the case of the CEIS utility function, the preference parameters are the pure rate of time preference </a:t>
            </a:r>
            <a:r>
              <a:rPr i="1"/>
              <a:t>ρ </a:t>
            </a:r>
            <a:r>
              <a:t>and intertemporal elasticity of substitution of consumption. In the case of the Cobb Douglas production, the parameters of the technology of production are total factor productivity </a:t>
            </a:r>
            <a:r>
              <a:rPr i="1"/>
              <a:t>A</a:t>
            </a:r>
            <a:r>
              <a:t>, and the share of capital </a:t>
            </a:r>
            <a:r>
              <a:rPr i="1"/>
              <a:t>α</a:t>
            </a:r>
            <a:r>
              <a:t>.</a:t>
            </a:r>
          </a:p>
          <a:p>
            <a:pPr defTabSz="321310">
              <a:spcBef>
                <a:spcPts val="1300"/>
              </a:spcBef>
              <a:defRPr sz="1980"/>
            </a:pPr>
            <a:r>
              <a:t>There is full employment of both capital and labor.</a:t>
            </a:r>
          </a:p>
        </p:txBody>
      </p:sp>
      <p:sp>
        <p:nvSpPr>
          <p:cNvPr id="39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5" name="Implications for Growth and Business Cycle Theory"/>
          <p:cNvSpPr txBox="1"/>
          <p:nvPr>
            <p:ph type="title"/>
          </p:nvPr>
        </p:nvSpPr>
        <p:spPr>
          <a:prstGeom prst="rect">
            <a:avLst/>
          </a:prstGeom>
        </p:spPr>
        <p:txBody>
          <a:bodyPr/>
          <a:lstStyle>
            <a:lvl1pPr defTabSz="403097">
              <a:spcBef>
                <a:spcPts val="1100"/>
              </a:spcBef>
              <a:defRPr sz="4830"/>
            </a:lvl1pPr>
          </a:lstStyle>
          <a:p>
            <a:pPr/>
            <a:r>
              <a:t>Implications for Growth and Business Cycle Theory</a:t>
            </a:r>
          </a:p>
        </p:txBody>
      </p:sp>
      <p:sp>
        <p:nvSpPr>
          <p:cNvPr id="396" name="The two period competitive model of savings and investment that we have examined can be seen as the basis of most optimising one sector models of economic growth and of competitive models of aggregate fluctuations.…"/>
          <p:cNvSpPr txBox="1"/>
          <p:nvPr>
            <p:ph type="body" idx="1"/>
          </p:nvPr>
        </p:nvSpPr>
        <p:spPr>
          <a:prstGeom prst="rect">
            <a:avLst/>
          </a:prstGeom>
        </p:spPr>
        <p:txBody>
          <a:bodyPr/>
          <a:lstStyle/>
          <a:p>
            <a:pPr defTabSz="262889">
              <a:spcBef>
                <a:spcPts val="1000"/>
              </a:spcBef>
              <a:defRPr sz="1619"/>
            </a:pPr>
            <a:r>
              <a:t>The two period competitive model of savings and investment that we have examined can be seen as the basis of most optimising one sector models of economic growth and of competitive models of aggregate fluctuations. </a:t>
            </a:r>
          </a:p>
          <a:p>
            <a:pPr defTabSz="262889">
              <a:spcBef>
                <a:spcPts val="1000"/>
              </a:spcBef>
              <a:defRPr sz="1619"/>
            </a:pPr>
            <a:r>
              <a:t>The representative household model of economic growth, one of the workhorses of growth theory, is nothing more than an extension of the two period model to economies that last for an infinite number of periods. In fact, this extension was accomplished by Ramsey (1928), even before the publication of the two period model by Fisher (1930). </a:t>
            </a:r>
          </a:p>
          <a:p>
            <a:pPr defTabSz="262889">
              <a:spcBef>
                <a:spcPts val="1000"/>
              </a:spcBef>
              <a:defRPr sz="1619"/>
            </a:pPr>
            <a:r>
              <a:t>The Ramsey infinite horizon representative household model of optimal growth will be analyzed shortly. Models of overlapping generations, such as the Diamond (1965) and Blanchard (1985)-Weil (1989) models, which will also be analyzed, are also based on the two period intertemporal model of Fisher (1930). Essentially, they are an extension of the representative household model to economies in which households have different birth dates. However, as we shall see, overlapping generations models do not share the optimality properties of the two period representative household model, or the infinite horizon Ramsey model with perfect markets. The reason is that in overlapping generations model without intergenerational links, current generations do not take the welfare of future generations into account, and hence savings are lower that what would be socially optimal.</a:t>
            </a:r>
          </a:p>
          <a:p>
            <a:pPr defTabSz="262889">
              <a:spcBef>
                <a:spcPts val="1000"/>
              </a:spcBef>
              <a:defRPr sz="1619"/>
            </a:pPr>
            <a:r>
              <a:t>As we shall see in the rest of this course, for infinite horizon versions of either representative household or overlapping generations models, the invididual household optimality conditions of the two period model, such as the Euler equation for consumption, recur again and again. Hence, their basic properties are related to those of the two period model, although, obviously, these richer multi-period models also have richer and more diverse predictions and implications. However, to the extent that there is no intergenerational altruism, overlapping generations models imply sub-optimally low savings.</a:t>
            </a:r>
          </a:p>
          <a:p>
            <a:pPr defTabSz="262889">
              <a:spcBef>
                <a:spcPts val="1000"/>
              </a:spcBef>
              <a:defRPr sz="1619"/>
            </a:pPr>
            <a:r>
              <a:t>The two period representative household model forms the basis of competitive equilibrium theories of business cycles, in the form of the stochastic growth model. However, apart from going beyond the two period model this requires introducing the consumption-leisure choice, as well as uncertainty, in the form of stochastic real disturbances. This we shall do before we introduce the analysis of business cycles.</a:t>
            </a:r>
          </a:p>
        </p:txBody>
      </p:sp>
      <p:sp>
        <p:nvSpPr>
          <p:cNvPr id="39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9" name="The Intertemporal Approach and the Treatment of Time"/>
          <p:cNvSpPr txBox="1"/>
          <p:nvPr>
            <p:ph type="title"/>
          </p:nvPr>
        </p:nvSpPr>
        <p:spPr>
          <a:prstGeom prst="rect">
            <a:avLst/>
          </a:prstGeom>
        </p:spPr>
        <p:txBody>
          <a:bodyPr/>
          <a:lstStyle>
            <a:lvl1pPr defTabSz="368045">
              <a:spcBef>
                <a:spcPts val="1000"/>
              </a:spcBef>
              <a:defRPr sz="4410"/>
            </a:lvl1pPr>
          </a:lstStyle>
          <a:p>
            <a:pPr/>
            <a:r>
              <a:t>The Intertemporal Approach and the Treatment of Time</a:t>
            </a:r>
          </a:p>
        </p:txBody>
      </p:sp>
      <p:sp>
        <p:nvSpPr>
          <p:cNvPr id="400" name="The two period intertemporal model examined in this chapter is obviously a simplified and restrictive example. One of the main simplifications is with regard to the treatment of time, which is confined to two time periods only. Yet, the model can be exte"/>
          <p:cNvSpPr txBox="1"/>
          <p:nvPr>
            <p:ph type="body" idx="1"/>
          </p:nvPr>
        </p:nvSpPr>
        <p:spPr>
          <a:prstGeom prst="rect">
            <a:avLst/>
          </a:prstGeom>
        </p:spPr>
        <p:txBody>
          <a:bodyPr/>
          <a:lstStyle/>
          <a:p>
            <a:pPr defTabSz="426466">
              <a:spcBef>
                <a:spcPts val="1700"/>
              </a:spcBef>
              <a:defRPr sz="2628"/>
            </a:pPr>
            <a:r>
              <a:t>The two period intertemporal model examined in this chapter is obviously a simplified and restrictive example. One of the main simplifications is with regard to the treatment of time, which is confined to two time periods only. Yet, the model can be extended in a straightforward manner by allowing for additional time periods.</a:t>
            </a:r>
          </a:p>
          <a:p>
            <a:pPr defTabSz="426466">
              <a:spcBef>
                <a:spcPts val="1700"/>
              </a:spcBef>
              <a:defRPr sz="2628"/>
            </a:pPr>
            <a:r>
              <a:t>For example, one could assume that time is an </a:t>
            </a:r>
            <a:r>
              <a:rPr i="1"/>
              <a:t>integer</a:t>
            </a:r>
            <a:r>
              <a:t> belonging to any subset of the set of integers </a:t>
            </a:r>
            <a14:m>
              <m:oMath>
                <m:r>
                  <m:rPr>
                    <m:sty m:val="p"/>
                    <m:scr m:val="double-struck"/>
                  </m:rPr>
                  <a:rPr xmlns:a="http://schemas.openxmlformats.org/drawingml/2006/main" sz="3300" i="1">
                    <a:solidFill>
                      <a:srgbClr val="414040"/>
                    </a:solidFill>
                    <a:latin typeface="Cambria Math" panose="02040503050406030204" pitchFamily="18" charset="0"/>
                  </a:rPr>
                  <m:t>Z</m:t>
                </m:r>
              </m:oMath>
            </a14:m>
            <a:r>
              <a:t>, from mimus infinity to plus infinity. </a:t>
            </a:r>
          </a:p>
          <a:p>
            <a:pPr defTabSz="426466">
              <a:spcBef>
                <a:spcPts val="1700"/>
              </a:spcBef>
              <a:defRPr sz="2628"/>
            </a:pPr>
            <a:r>
              <a:t>Mathematically, with an infinite number of time periods, we can assume that, </a:t>
            </a:r>
            <a14:m>
              <m:oMath>
                <m:r>
                  <a:rPr xmlns:a="http://schemas.openxmlformats.org/drawingml/2006/main" sz="2900" i="1">
                    <a:solidFill>
                      <a:srgbClr val="414040"/>
                    </a:solidFill>
                    <a:latin typeface="Cambria Math" panose="02040503050406030204" pitchFamily="18" charset="0"/>
                  </a:rPr>
                  <m:t>t</m:t>
                </m:r>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m:t>
                </m:r>
                <m:r>
                  <m:rPr>
                    <m:sty m:val="p"/>
                  </m:rP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2,</m:t>
                </m:r>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1,0,1,2,...,</m:t>
                </m:r>
                <m:r>
                  <m:rPr>
                    <m:sty m:val="p"/>
                  </m:rPr>
                  <a:rPr xmlns:a="http://schemas.openxmlformats.org/drawingml/2006/main" sz="2900" i="1">
                    <a:solidFill>
                      <a:srgbClr val="414040"/>
                    </a:solidFill>
                    <a:latin typeface="Cambria Math" panose="02040503050406030204" pitchFamily="18" charset="0"/>
                  </a:rPr>
                  <m:t>∞</m:t>
                </m:r>
              </m:oMath>
            </a14:m>
            <a:r>
              <a:t>, or that </a:t>
            </a:r>
            <a14:m>
              <m:oMath>
                <m:r>
                  <a:rPr xmlns:a="http://schemas.openxmlformats.org/drawingml/2006/main" sz="3000" i="1">
                    <a:solidFill>
                      <a:srgbClr val="414040"/>
                    </a:solidFill>
                    <a:latin typeface="Cambria Math" panose="02040503050406030204" pitchFamily="18" charset="0"/>
                  </a:rPr>
                  <m:t>t</m:t>
                </m:r>
                <m:r>
                  <a:rPr xmlns:a="http://schemas.openxmlformats.org/drawingml/2006/main" sz="3000" i="1">
                    <a:solidFill>
                      <a:srgbClr val="414040"/>
                    </a:solidFill>
                    <a:latin typeface="Cambria Math" panose="02040503050406030204" pitchFamily="18" charset="0"/>
                  </a:rPr>
                  <m:t>∈</m:t>
                </m:r>
                <m:r>
                  <m:rPr>
                    <m:sty m:val="p"/>
                    <m:scr m:val="double-struck"/>
                  </m:rPr>
                  <a:rPr xmlns:a="http://schemas.openxmlformats.org/drawingml/2006/main" sz="3000" i="1">
                    <a:solidFill>
                      <a:srgbClr val="414040"/>
                    </a:solidFill>
                    <a:latin typeface="Cambria Math" panose="02040503050406030204" pitchFamily="18" charset="0"/>
                  </a:rPr>
                  <m:t>Z</m:t>
                </m:r>
              </m:oMath>
            </a14:m>
            <a:r>
              <a:t>.</a:t>
            </a:r>
          </a:p>
          <a:p>
            <a:pPr defTabSz="426466">
              <a:spcBef>
                <a:spcPts val="1700"/>
              </a:spcBef>
              <a:defRPr sz="2628"/>
            </a:pPr>
            <a:r>
              <a:t>Intertemporal analysis could also be confined to any subset of the set of integers </a:t>
            </a:r>
            <a14:m>
              <m:oMath>
                <m:r>
                  <m:rPr>
                    <m:sty m:val="p"/>
                    <m:scr m:val="double-struck"/>
                  </m:rPr>
                  <a:rPr xmlns:a="http://schemas.openxmlformats.org/drawingml/2006/main" sz="3300" i="1">
                    <a:solidFill>
                      <a:srgbClr val="414040"/>
                    </a:solidFill>
                    <a:latin typeface="Cambria Math" panose="02040503050406030204" pitchFamily="18" charset="0"/>
                  </a:rPr>
                  <m:t>Z</m:t>
                </m:r>
              </m:oMath>
            </a14:m>
            <a:r>
              <a:t>, such as the set of positive natural numbers </a:t>
            </a:r>
            <a14:m>
              <m:oMath>
                <m:r>
                  <m:rPr>
                    <m:sty m:val="p"/>
                    <m:scr m:val="double-struck"/>
                  </m:rPr>
                  <a:rPr xmlns:a="http://schemas.openxmlformats.org/drawingml/2006/main" sz="3600" i="1">
                    <a:solidFill>
                      <a:srgbClr val="414040"/>
                    </a:solidFill>
                    <a:latin typeface="Cambria Math" panose="02040503050406030204" pitchFamily="18" charset="0"/>
                  </a:rPr>
                  <m:t>N</m:t>
                </m:r>
              </m:oMath>
            </a14:m>
            <a:r>
              <a:t>, or any finite subset of </a:t>
            </a:r>
            <a14:m>
              <m:oMath>
                <m:r>
                  <m:rPr>
                    <m:sty m:val="p"/>
                    <m:scr m:val="double-struck"/>
                  </m:rPr>
                  <a:rPr xmlns:a="http://schemas.openxmlformats.org/drawingml/2006/main" sz="3300" i="1">
                    <a:solidFill>
                      <a:srgbClr val="414040"/>
                    </a:solidFill>
                    <a:latin typeface="Cambria Math" panose="02040503050406030204" pitchFamily="18" charset="0"/>
                  </a:rPr>
                  <m:t>Z</m:t>
                </m:r>
              </m:oMath>
            </a14:m>
            <a:r>
              <a:t> or </a:t>
            </a:r>
            <a14:m>
              <m:oMath>
                <m:r>
                  <m:rPr>
                    <m:sty m:val="p"/>
                    <m:scr m:val="double-struck"/>
                  </m:rPr>
                  <a:rPr xmlns:a="http://schemas.openxmlformats.org/drawingml/2006/main" sz="3600" i="1">
                    <a:solidFill>
                      <a:srgbClr val="414040"/>
                    </a:solidFill>
                    <a:latin typeface="Cambria Math" panose="02040503050406030204" pitchFamily="18" charset="0"/>
                  </a:rPr>
                  <m:t>N</m:t>
                </m:r>
              </m:oMath>
            </a14:m>
            <a:r>
              <a:t>.</a:t>
            </a:r>
            <a:endParaRPr sz="3600"/>
          </a:p>
        </p:txBody>
      </p:sp>
      <p:sp>
        <p:nvSpPr>
          <p:cNvPr id="40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3" name="Extending the Intertemporal Utility Function and the Intertemporal Budget Constraint"/>
          <p:cNvSpPr txBox="1"/>
          <p:nvPr>
            <p:ph type="title"/>
          </p:nvPr>
        </p:nvSpPr>
        <p:spPr>
          <a:prstGeom prst="rect">
            <a:avLst/>
          </a:prstGeom>
        </p:spPr>
        <p:txBody>
          <a:bodyPr/>
          <a:lstStyle>
            <a:lvl1pPr defTabSz="321310">
              <a:spcBef>
                <a:spcPts val="800"/>
              </a:spcBef>
              <a:defRPr sz="3850"/>
            </a:lvl1pPr>
          </a:lstStyle>
          <a:p>
            <a:pPr/>
            <a:r>
              <a:t>Extending the Intertemporal Utility Function and the Intertemporal Budget Constraint</a:t>
            </a:r>
          </a:p>
        </p:txBody>
      </p:sp>
      <p:sp>
        <p:nvSpPr>
          <p:cNvPr id="404" name="For example, the two period intertemporal utility function of the representative household could be extented to T periods, and take the form,…"/>
          <p:cNvSpPr txBox="1"/>
          <p:nvPr>
            <p:ph type="body" idx="1"/>
          </p:nvPr>
        </p:nvSpPr>
        <p:spPr>
          <a:prstGeom prst="rect">
            <a:avLst/>
          </a:prstGeom>
        </p:spPr>
        <p:txBody>
          <a:bodyPr/>
          <a:lstStyle/>
          <a:p>
            <a:pPr defTabSz="449833">
              <a:spcBef>
                <a:spcPts val="1800"/>
              </a:spcBef>
              <a:defRPr sz="2772"/>
            </a:pPr>
            <a:r>
              <a:t>For example, the two period intertemporal utility function of the representative household could be extented to </a:t>
            </a:r>
            <a:r>
              <a:rPr i="1"/>
              <a:t>T</a:t>
            </a:r>
            <a:r>
              <a:t> periods, and take the form,</a:t>
            </a:r>
          </a:p>
          <a:p>
            <a:pPr defTabSz="449833">
              <a:spcBef>
                <a:spcPts val="1800"/>
              </a:spcBef>
              <a:defRPr sz="2772"/>
            </a:pPr>
            <a:r>
              <a:t>                                        </a:t>
            </a:r>
            <a14:m>
              <m:oMath>
                <m:r>
                  <a:rPr xmlns:a="http://schemas.openxmlformats.org/drawingml/2006/main" sz="3050" i="1">
                    <a:solidFill>
                      <a:srgbClr val="414040"/>
                    </a:solidFill>
                    <a:latin typeface="Cambria Math" panose="02040503050406030204" pitchFamily="18" charset="0"/>
                  </a:rPr>
                  <m:t>U</m:t>
                </m:r>
                <m:r>
                  <a:rPr xmlns:a="http://schemas.openxmlformats.org/drawingml/2006/main" sz="3050" i="1">
                    <a:solidFill>
                      <a:srgbClr val="414040"/>
                    </a:solidFill>
                    <a:latin typeface="Cambria Math" panose="02040503050406030204" pitchFamily="18" charset="0"/>
                  </a:rPr>
                  <m:t>=</m:t>
                </m:r>
                <m:sSubSup>
                  <m:e>
                    <m:r>
                      <a:rPr xmlns:a="http://schemas.openxmlformats.org/drawingml/2006/main" sz="3050" i="1">
                        <a:solidFill>
                          <a:srgbClr val="414040"/>
                        </a:solidFill>
                        <a:latin typeface="Cambria Math" panose="02040503050406030204" pitchFamily="18" charset="0"/>
                      </a:rPr>
                      <m:t>∑</m:t>
                    </m:r>
                  </m:e>
                  <m:sub>
                    <m:r>
                      <a:rPr xmlns:a="http://schemas.openxmlformats.org/drawingml/2006/main" sz="3050" i="1">
                        <a:solidFill>
                          <a:srgbClr val="414040"/>
                        </a:solidFill>
                        <a:latin typeface="Cambria Math" panose="02040503050406030204" pitchFamily="18" charset="0"/>
                      </a:rPr>
                      <m:t>t</m:t>
                    </m:r>
                    <m:r>
                      <a:rPr xmlns:a="http://schemas.openxmlformats.org/drawingml/2006/main" sz="3050" i="1">
                        <a:solidFill>
                          <a:srgbClr val="414040"/>
                        </a:solidFill>
                        <a:latin typeface="Cambria Math" panose="02040503050406030204" pitchFamily="18" charset="0"/>
                      </a:rPr>
                      <m:t>=</m:t>
                    </m:r>
                    <m:r>
                      <a:rPr xmlns:a="http://schemas.openxmlformats.org/drawingml/2006/main" sz="3050" i="1">
                        <a:solidFill>
                          <a:srgbClr val="414040"/>
                        </a:solidFill>
                        <a:latin typeface="Cambria Math" panose="02040503050406030204" pitchFamily="18" charset="0"/>
                      </a:rPr>
                      <m:t>0</m:t>
                    </m:r>
                  </m:sub>
                  <m:sup>
                    <m:r>
                      <a:rPr xmlns:a="http://schemas.openxmlformats.org/drawingml/2006/main" sz="3050" i="1">
                        <a:solidFill>
                          <a:srgbClr val="414040"/>
                        </a:solidFill>
                        <a:latin typeface="Cambria Math" panose="02040503050406030204" pitchFamily="18" charset="0"/>
                      </a:rPr>
                      <m:t>T</m:t>
                    </m:r>
                  </m:sup>
                </m:sSubSup>
                <m:sSup>
                  <m:e>
                    <m:d>
                      <m:dPr>
                        <m:ctrlPr>
                          <a:rPr xmlns:a="http://schemas.openxmlformats.org/drawingml/2006/main" sz="3050" i="1">
                            <a:solidFill>
                              <a:srgbClr val="414040"/>
                            </a:solidFill>
                            <a:latin typeface="Cambria Math" panose="02040503050406030204" pitchFamily="18" charset="0"/>
                          </a:rPr>
                        </m:ctrlPr>
                      </m:dPr>
                      <m:e>
                        <m:f>
                          <m:fPr>
                            <m:ctrlPr>
                              <a:rPr xmlns:a="http://schemas.openxmlformats.org/drawingml/2006/main" sz="3050" i="1">
                                <a:solidFill>
                                  <a:srgbClr val="414040"/>
                                </a:solidFill>
                                <a:latin typeface="Cambria Math" panose="02040503050406030204" pitchFamily="18" charset="0"/>
                              </a:rPr>
                            </m:ctrlPr>
                            <m:type m:val="bar"/>
                          </m:fPr>
                          <m:num>
                            <m:r>
                              <a:rPr xmlns:a="http://schemas.openxmlformats.org/drawingml/2006/main" sz="3050" i="1">
                                <a:solidFill>
                                  <a:srgbClr val="414040"/>
                                </a:solidFill>
                                <a:latin typeface="Cambria Math" panose="02040503050406030204" pitchFamily="18" charset="0"/>
                              </a:rPr>
                              <m:t>1</m:t>
                            </m:r>
                          </m:num>
                          <m:den>
                            <m:r>
                              <a:rPr xmlns:a="http://schemas.openxmlformats.org/drawingml/2006/main" sz="3050" i="1">
                                <a:solidFill>
                                  <a:srgbClr val="414040"/>
                                </a:solidFill>
                                <a:latin typeface="Cambria Math" panose="02040503050406030204" pitchFamily="18" charset="0"/>
                              </a:rPr>
                              <m:t>1</m:t>
                            </m:r>
                            <m:r>
                              <a:rPr xmlns:a="http://schemas.openxmlformats.org/drawingml/2006/main" sz="3050" i="1">
                                <a:solidFill>
                                  <a:srgbClr val="414040"/>
                                </a:solidFill>
                                <a:latin typeface="Cambria Math" panose="02040503050406030204" pitchFamily="18" charset="0"/>
                              </a:rPr>
                              <m:t>+</m:t>
                            </m:r>
                            <m:r>
                              <a:rPr xmlns:a="http://schemas.openxmlformats.org/drawingml/2006/main" sz="3050" i="1">
                                <a:solidFill>
                                  <a:srgbClr val="414040"/>
                                </a:solidFill>
                                <a:latin typeface="Cambria Math" panose="02040503050406030204" pitchFamily="18" charset="0"/>
                              </a:rPr>
                              <m:t>ρ</m:t>
                            </m:r>
                          </m:den>
                        </m:f>
                      </m:e>
                    </m:d>
                  </m:e>
                  <m:sup>
                    <m:r>
                      <a:rPr xmlns:a="http://schemas.openxmlformats.org/drawingml/2006/main" sz="3050" i="1">
                        <a:solidFill>
                          <a:srgbClr val="414040"/>
                        </a:solidFill>
                        <a:latin typeface="Cambria Math" panose="02040503050406030204" pitchFamily="18" charset="0"/>
                      </a:rPr>
                      <m:t>t</m:t>
                    </m:r>
                  </m:sup>
                </m:sSup>
                <m:r>
                  <a:rPr xmlns:a="http://schemas.openxmlformats.org/drawingml/2006/main" sz="3050" i="1">
                    <a:solidFill>
                      <a:srgbClr val="414040"/>
                    </a:solidFill>
                    <a:latin typeface="Cambria Math" panose="02040503050406030204" pitchFamily="18" charset="0"/>
                  </a:rPr>
                  <m:t>u</m:t>
                </m:r>
                <m:d>
                  <m:dPr>
                    <m:ctrlPr>
                      <a:rPr xmlns:a="http://schemas.openxmlformats.org/drawingml/2006/main" sz="3050" i="1">
                        <a:solidFill>
                          <a:srgbClr val="414040"/>
                        </a:solidFill>
                        <a:latin typeface="Cambria Math" panose="02040503050406030204" pitchFamily="18" charset="0"/>
                      </a:rPr>
                    </m:ctrlPr>
                  </m:dPr>
                  <m:e>
                    <m:sSub>
                      <m:e>
                        <m:r>
                          <a:rPr xmlns:a="http://schemas.openxmlformats.org/drawingml/2006/main" sz="3050" i="1">
                            <a:solidFill>
                              <a:srgbClr val="414040"/>
                            </a:solidFill>
                            <a:latin typeface="Cambria Math" panose="02040503050406030204" pitchFamily="18" charset="0"/>
                          </a:rPr>
                          <m:t>c</m:t>
                        </m:r>
                      </m:e>
                      <m:sub>
                        <m:r>
                          <a:rPr xmlns:a="http://schemas.openxmlformats.org/drawingml/2006/main" sz="3050" i="1">
                            <a:solidFill>
                              <a:srgbClr val="414040"/>
                            </a:solidFill>
                            <a:latin typeface="Cambria Math" panose="02040503050406030204" pitchFamily="18" charset="0"/>
                          </a:rPr>
                          <m:t>t</m:t>
                        </m:r>
                      </m:sub>
                    </m:sSub>
                  </m:e>
                </m:d>
              </m:oMath>
            </a14:m>
          </a:p>
          <a:p>
            <a:pPr defTabSz="449833">
              <a:spcBef>
                <a:spcPts val="1800"/>
              </a:spcBef>
              <a:defRPr sz="2772"/>
            </a:pPr>
            <a:r>
              <a:t>Similarly, the two period intertemporal budget constraint of the representative household could be extended to </a:t>
            </a:r>
            <a:r>
              <a:rPr i="1"/>
              <a:t>T</a:t>
            </a:r>
            <a:r>
              <a:t> periods, and take the form,</a:t>
            </a:r>
          </a:p>
          <a:p>
            <a:pPr defTabSz="449833">
              <a:spcBef>
                <a:spcPts val="1800"/>
              </a:spcBef>
              <a:defRPr sz="2772"/>
            </a:pPr>
            <a:r>
              <a:t>                  </a:t>
            </a:r>
            <a14:m>
              <m:oMath>
                <m:sSubSup>
                  <m:e>
                    <m:r>
                      <a:rPr xmlns:a="http://schemas.openxmlformats.org/drawingml/2006/main" sz="3050" i="1">
                        <a:solidFill>
                          <a:srgbClr val="414040"/>
                        </a:solidFill>
                        <a:latin typeface="Cambria Math" panose="02040503050406030204" pitchFamily="18" charset="0"/>
                      </a:rPr>
                      <m:t>∑</m:t>
                    </m:r>
                  </m:e>
                  <m:sub>
                    <m:r>
                      <a:rPr xmlns:a="http://schemas.openxmlformats.org/drawingml/2006/main" sz="3050" i="1">
                        <a:solidFill>
                          <a:srgbClr val="414040"/>
                        </a:solidFill>
                        <a:latin typeface="Cambria Math" panose="02040503050406030204" pitchFamily="18" charset="0"/>
                      </a:rPr>
                      <m:t>t</m:t>
                    </m:r>
                    <m:r>
                      <a:rPr xmlns:a="http://schemas.openxmlformats.org/drawingml/2006/main" sz="3050" i="1">
                        <a:solidFill>
                          <a:srgbClr val="414040"/>
                        </a:solidFill>
                        <a:latin typeface="Cambria Math" panose="02040503050406030204" pitchFamily="18" charset="0"/>
                      </a:rPr>
                      <m:t>=</m:t>
                    </m:r>
                    <m:r>
                      <a:rPr xmlns:a="http://schemas.openxmlformats.org/drawingml/2006/main" sz="3050" i="1">
                        <a:solidFill>
                          <a:srgbClr val="414040"/>
                        </a:solidFill>
                        <a:latin typeface="Cambria Math" panose="02040503050406030204" pitchFamily="18" charset="0"/>
                      </a:rPr>
                      <m:t>1</m:t>
                    </m:r>
                  </m:sub>
                  <m:sup>
                    <m:r>
                      <a:rPr xmlns:a="http://schemas.openxmlformats.org/drawingml/2006/main" sz="3050" i="1">
                        <a:solidFill>
                          <a:srgbClr val="414040"/>
                        </a:solidFill>
                        <a:latin typeface="Cambria Math" panose="02040503050406030204" pitchFamily="18" charset="0"/>
                      </a:rPr>
                      <m:t>T</m:t>
                    </m:r>
                  </m:sup>
                </m:sSubSup>
                <m:sSup>
                  <m:e>
                    <m:d>
                      <m:dPr>
                        <m:ctrlPr>
                          <a:rPr xmlns:a="http://schemas.openxmlformats.org/drawingml/2006/main" sz="3050" i="1">
                            <a:solidFill>
                              <a:srgbClr val="414040"/>
                            </a:solidFill>
                            <a:latin typeface="Cambria Math" panose="02040503050406030204" pitchFamily="18" charset="0"/>
                          </a:rPr>
                        </m:ctrlPr>
                      </m:dPr>
                      <m:e>
                        <m:f>
                          <m:fPr>
                            <m:ctrlPr>
                              <a:rPr xmlns:a="http://schemas.openxmlformats.org/drawingml/2006/main" sz="3050" i="1">
                                <a:solidFill>
                                  <a:srgbClr val="414040"/>
                                </a:solidFill>
                                <a:latin typeface="Cambria Math" panose="02040503050406030204" pitchFamily="18" charset="0"/>
                              </a:rPr>
                            </m:ctrlPr>
                            <m:type m:val="bar"/>
                          </m:fPr>
                          <m:num>
                            <m:r>
                              <a:rPr xmlns:a="http://schemas.openxmlformats.org/drawingml/2006/main" sz="3050" i="1">
                                <a:solidFill>
                                  <a:srgbClr val="414040"/>
                                </a:solidFill>
                                <a:latin typeface="Cambria Math" panose="02040503050406030204" pitchFamily="18" charset="0"/>
                              </a:rPr>
                              <m:t>1</m:t>
                            </m:r>
                          </m:num>
                          <m:den>
                            <m:r>
                              <a:rPr xmlns:a="http://schemas.openxmlformats.org/drawingml/2006/main" sz="3050" i="1">
                                <a:solidFill>
                                  <a:srgbClr val="414040"/>
                                </a:solidFill>
                                <a:latin typeface="Cambria Math" panose="02040503050406030204" pitchFamily="18" charset="0"/>
                              </a:rPr>
                              <m:t>1</m:t>
                            </m:r>
                            <m:r>
                              <a:rPr xmlns:a="http://schemas.openxmlformats.org/drawingml/2006/main" sz="3050" i="1">
                                <a:solidFill>
                                  <a:srgbClr val="414040"/>
                                </a:solidFill>
                                <a:latin typeface="Cambria Math" panose="02040503050406030204" pitchFamily="18" charset="0"/>
                              </a:rPr>
                              <m:t>+</m:t>
                            </m:r>
                            <m:r>
                              <a:rPr xmlns:a="http://schemas.openxmlformats.org/drawingml/2006/main" sz="3050" i="1">
                                <a:solidFill>
                                  <a:srgbClr val="414040"/>
                                </a:solidFill>
                                <a:latin typeface="Cambria Math" panose="02040503050406030204" pitchFamily="18" charset="0"/>
                              </a:rPr>
                              <m:t>r</m:t>
                            </m:r>
                          </m:den>
                        </m:f>
                      </m:e>
                    </m:d>
                  </m:e>
                  <m:sup>
                    <m:r>
                      <a:rPr xmlns:a="http://schemas.openxmlformats.org/drawingml/2006/main" sz="3050" i="1">
                        <a:solidFill>
                          <a:srgbClr val="414040"/>
                        </a:solidFill>
                        <a:latin typeface="Cambria Math" panose="02040503050406030204" pitchFamily="18" charset="0"/>
                      </a:rPr>
                      <m:t>t</m:t>
                    </m:r>
                    <m:r>
                      <a:rPr xmlns:a="http://schemas.openxmlformats.org/drawingml/2006/main" sz="3050" i="1">
                        <a:solidFill>
                          <a:srgbClr val="414040"/>
                        </a:solidFill>
                        <a:latin typeface="Cambria Math" panose="02040503050406030204" pitchFamily="18" charset="0"/>
                      </a:rPr>
                      <m:t>-</m:t>
                    </m:r>
                    <m:r>
                      <a:rPr xmlns:a="http://schemas.openxmlformats.org/drawingml/2006/main" sz="3050" i="1">
                        <a:solidFill>
                          <a:srgbClr val="414040"/>
                        </a:solidFill>
                        <a:latin typeface="Cambria Math" panose="02040503050406030204" pitchFamily="18" charset="0"/>
                      </a:rPr>
                      <m:t>1</m:t>
                    </m:r>
                  </m:sup>
                </m:sSup>
                <m:sSub>
                  <m:e>
                    <m:r>
                      <a:rPr xmlns:a="http://schemas.openxmlformats.org/drawingml/2006/main" sz="3050" i="1">
                        <a:solidFill>
                          <a:srgbClr val="414040"/>
                        </a:solidFill>
                        <a:latin typeface="Cambria Math" panose="02040503050406030204" pitchFamily="18" charset="0"/>
                      </a:rPr>
                      <m:t>c</m:t>
                    </m:r>
                  </m:e>
                  <m:sub>
                    <m:r>
                      <a:rPr xmlns:a="http://schemas.openxmlformats.org/drawingml/2006/main" sz="3050" i="1">
                        <a:solidFill>
                          <a:srgbClr val="414040"/>
                        </a:solidFill>
                        <a:latin typeface="Cambria Math" panose="02040503050406030204" pitchFamily="18" charset="0"/>
                      </a:rPr>
                      <m:t>t</m:t>
                    </m:r>
                  </m:sub>
                </m:sSub>
                <m:r>
                  <a:rPr xmlns:a="http://schemas.openxmlformats.org/drawingml/2006/main" sz="3050" i="1">
                    <a:solidFill>
                      <a:srgbClr val="414040"/>
                    </a:solidFill>
                    <a:latin typeface="Cambria Math" panose="02040503050406030204" pitchFamily="18" charset="0"/>
                  </a:rPr>
                  <m:t>=</m:t>
                </m:r>
                <m:r>
                  <a:rPr xmlns:a="http://schemas.openxmlformats.org/drawingml/2006/main" sz="3050" i="1">
                    <a:solidFill>
                      <a:srgbClr val="414040"/>
                    </a:solidFill>
                    <a:latin typeface="Cambria Math" panose="02040503050406030204" pitchFamily="18" charset="0"/>
                  </a:rPr>
                  <m:t>1</m:t>
                </m:r>
                <m:r>
                  <a:rPr xmlns:a="http://schemas.openxmlformats.org/drawingml/2006/main" sz="3050" i="1">
                    <a:solidFill>
                      <a:srgbClr val="414040"/>
                    </a:solidFill>
                    <a:latin typeface="Cambria Math" panose="02040503050406030204" pitchFamily="18" charset="0"/>
                  </a:rPr>
                  <m:t>+</m:t>
                </m:r>
                <m:r>
                  <a:rPr xmlns:a="http://schemas.openxmlformats.org/drawingml/2006/main" sz="3050" i="1">
                    <a:solidFill>
                      <a:srgbClr val="414040"/>
                    </a:solidFill>
                    <a:latin typeface="Cambria Math" panose="02040503050406030204" pitchFamily="18" charset="0"/>
                  </a:rPr>
                  <m:t>r</m:t>
                </m:r>
                <m:r>
                  <a:rPr xmlns:a="http://schemas.openxmlformats.org/drawingml/2006/main" sz="3050" i="1">
                    <a:solidFill>
                      <a:srgbClr val="414040"/>
                    </a:solidFill>
                    <a:latin typeface="Cambria Math" panose="02040503050406030204" pitchFamily="18" charset="0"/>
                  </a:rPr>
                  <m:t>+</m:t>
                </m:r>
                <m:sSubSup>
                  <m:e>
                    <m:r>
                      <a:rPr xmlns:a="http://schemas.openxmlformats.org/drawingml/2006/main" sz="3050" i="1">
                        <a:solidFill>
                          <a:srgbClr val="414040"/>
                        </a:solidFill>
                        <a:latin typeface="Cambria Math" panose="02040503050406030204" pitchFamily="18" charset="0"/>
                      </a:rPr>
                      <m:t>∑</m:t>
                    </m:r>
                  </m:e>
                  <m:sub>
                    <m:r>
                      <a:rPr xmlns:a="http://schemas.openxmlformats.org/drawingml/2006/main" sz="3050" i="1">
                        <a:solidFill>
                          <a:srgbClr val="414040"/>
                        </a:solidFill>
                        <a:latin typeface="Cambria Math" panose="02040503050406030204" pitchFamily="18" charset="0"/>
                      </a:rPr>
                      <m:t>t</m:t>
                    </m:r>
                    <m:r>
                      <a:rPr xmlns:a="http://schemas.openxmlformats.org/drawingml/2006/main" sz="3050" i="1">
                        <a:solidFill>
                          <a:srgbClr val="414040"/>
                        </a:solidFill>
                        <a:latin typeface="Cambria Math" panose="02040503050406030204" pitchFamily="18" charset="0"/>
                      </a:rPr>
                      <m:t>=</m:t>
                    </m:r>
                    <m:r>
                      <a:rPr xmlns:a="http://schemas.openxmlformats.org/drawingml/2006/main" sz="3050" i="1">
                        <a:solidFill>
                          <a:srgbClr val="414040"/>
                        </a:solidFill>
                        <a:latin typeface="Cambria Math" panose="02040503050406030204" pitchFamily="18" charset="0"/>
                      </a:rPr>
                      <m:t>1</m:t>
                    </m:r>
                  </m:sub>
                  <m:sup>
                    <m:r>
                      <a:rPr xmlns:a="http://schemas.openxmlformats.org/drawingml/2006/main" sz="3050" i="1">
                        <a:solidFill>
                          <a:srgbClr val="414040"/>
                        </a:solidFill>
                        <a:latin typeface="Cambria Math" panose="02040503050406030204" pitchFamily="18" charset="0"/>
                      </a:rPr>
                      <m:t>T</m:t>
                    </m:r>
                  </m:sup>
                </m:sSubSup>
                <m:sSup>
                  <m:e>
                    <m:d>
                      <m:dPr>
                        <m:ctrlPr>
                          <a:rPr xmlns:a="http://schemas.openxmlformats.org/drawingml/2006/main" sz="3050" i="1">
                            <a:solidFill>
                              <a:srgbClr val="414040"/>
                            </a:solidFill>
                            <a:latin typeface="Cambria Math" panose="02040503050406030204" pitchFamily="18" charset="0"/>
                          </a:rPr>
                        </m:ctrlPr>
                      </m:dPr>
                      <m:e>
                        <m:f>
                          <m:fPr>
                            <m:ctrlPr>
                              <a:rPr xmlns:a="http://schemas.openxmlformats.org/drawingml/2006/main" sz="3050" i="1">
                                <a:solidFill>
                                  <a:srgbClr val="414040"/>
                                </a:solidFill>
                                <a:latin typeface="Cambria Math" panose="02040503050406030204" pitchFamily="18" charset="0"/>
                              </a:rPr>
                            </m:ctrlPr>
                            <m:type m:val="bar"/>
                          </m:fPr>
                          <m:num>
                            <m:r>
                              <a:rPr xmlns:a="http://schemas.openxmlformats.org/drawingml/2006/main" sz="3050" i="1">
                                <a:solidFill>
                                  <a:srgbClr val="414040"/>
                                </a:solidFill>
                                <a:latin typeface="Cambria Math" panose="02040503050406030204" pitchFamily="18" charset="0"/>
                              </a:rPr>
                              <m:t>1</m:t>
                            </m:r>
                          </m:num>
                          <m:den>
                            <m:r>
                              <a:rPr xmlns:a="http://schemas.openxmlformats.org/drawingml/2006/main" sz="3050" i="1">
                                <a:solidFill>
                                  <a:srgbClr val="414040"/>
                                </a:solidFill>
                                <a:latin typeface="Cambria Math" panose="02040503050406030204" pitchFamily="18" charset="0"/>
                              </a:rPr>
                              <m:t>1</m:t>
                            </m:r>
                            <m:r>
                              <a:rPr xmlns:a="http://schemas.openxmlformats.org/drawingml/2006/main" sz="3050" i="1">
                                <a:solidFill>
                                  <a:srgbClr val="414040"/>
                                </a:solidFill>
                                <a:latin typeface="Cambria Math" panose="02040503050406030204" pitchFamily="18" charset="0"/>
                              </a:rPr>
                              <m:t>+</m:t>
                            </m:r>
                            <m:r>
                              <a:rPr xmlns:a="http://schemas.openxmlformats.org/drawingml/2006/main" sz="3050" i="1">
                                <a:solidFill>
                                  <a:srgbClr val="414040"/>
                                </a:solidFill>
                                <a:latin typeface="Cambria Math" panose="02040503050406030204" pitchFamily="18" charset="0"/>
                              </a:rPr>
                              <m:t>r</m:t>
                            </m:r>
                          </m:den>
                        </m:f>
                      </m:e>
                    </m:d>
                  </m:e>
                  <m:sup>
                    <m:r>
                      <a:rPr xmlns:a="http://schemas.openxmlformats.org/drawingml/2006/main" sz="3050" i="1">
                        <a:solidFill>
                          <a:srgbClr val="414040"/>
                        </a:solidFill>
                        <a:latin typeface="Cambria Math" panose="02040503050406030204" pitchFamily="18" charset="0"/>
                      </a:rPr>
                      <m:t>t</m:t>
                    </m:r>
                    <m:r>
                      <a:rPr xmlns:a="http://schemas.openxmlformats.org/drawingml/2006/main" sz="3050" i="1">
                        <a:solidFill>
                          <a:srgbClr val="414040"/>
                        </a:solidFill>
                        <a:latin typeface="Cambria Math" panose="02040503050406030204" pitchFamily="18" charset="0"/>
                      </a:rPr>
                      <m:t>-</m:t>
                    </m:r>
                    <m:r>
                      <a:rPr xmlns:a="http://schemas.openxmlformats.org/drawingml/2006/main" sz="3050" i="1">
                        <a:solidFill>
                          <a:srgbClr val="414040"/>
                        </a:solidFill>
                        <a:latin typeface="Cambria Math" panose="02040503050406030204" pitchFamily="18" charset="0"/>
                      </a:rPr>
                      <m:t>1</m:t>
                    </m:r>
                  </m:sup>
                </m:sSup>
                <m:sSub>
                  <m:e>
                    <m:r>
                      <a:rPr xmlns:a="http://schemas.openxmlformats.org/drawingml/2006/main" sz="3050" i="1">
                        <a:solidFill>
                          <a:srgbClr val="414040"/>
                        </a:solidFill>
                        <a:latin typeface="Cambria Math" panose="02040503050406030204" pitchFamily="18" charset="0"/>
                      </a:rPr>
                      <m:t>w</m:t>
                    </m:r>
                  </m:e>
                  <m:sub>
                    <m:r>
                      <a:rPr xmlns:a="http://schemas.openxmlformats.org/drawingml/2006/main" sz="3050" i="1">
                        <a:solidFill>
                          <a:srgbClr val="414040"/>
                        </a:solidFill>
                        <a:latin typeface="Cambria Math" panose="02040503050406030204" pitchFamily="18" charset="0"/>
                      </a:rPr>
                      <m:t>t</m:t>
                    </m:r>
                  </m:sub>
                </m:sSub>
              </m:oMath>
            </a14:m>
          </a:p>
          <a:p>
            <a:pPr defTabSz="449833">
              <a:spcBef>
                <a:spcPts val="1800"/>
              </a:spcBef>
              <a:defRPr sz="2772"/>
            </a:pPr>
            <a:r>
              <a:t>where </a:t>
            </a:r>
            <a:r>
              <a:rPr i="1"/>
              <a:t>r </a:t>
            </a:r>
            <a:r>
              <a:t>is the real interest rate.</a:t>
            </a:r>
          </a:p>
        </p:txBody>
      </p:sp>
      <p:sp>
        <p:nvSpPr>
          <p:cNvPr id="40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7" name="Discrete versus Continuous Time"/>
          <p:cNvSpPr txBox="1"/>
          <p:nvPr>
            <p:ph type="title"/>
          </p:nvPr>
        </p:nvSpPr>
        <p:spPr>
          <a:xfrm>
            <a:off x="508000" y="793750"/>
            <a:ext cx="11988800" cy="1219200"/>
          </a:xfrm>
          <a:prstGeom prst="rect">
            <a:avLst/>
          </a:prstGeom>
        </p:spPr>
        <p:txBody>
          <a:bodyPr/>
          <a:lstStyle/>
          <a:p>
            <a:pPr/>
            <a:r>
              <a:t>Discrete versus Continuous Time</a:t>
            </a:r>
          </a:p>
        </p:txBody>
      </p:sp>
      <p:sp>
        <p:nvSpPr>
          <p:cNvPr id="408" name="When time is expressed in terms of integers, it refers to discrete time periods, such as days, weeks, months, quarters and years. Such intertemporal analysis is termed discrete time analysis.…"/>
          <p:cNvSpPr txBox="1"/>
          <p:nvPr>
            <p:ph type="body" idx="1"/>
          </p:nvPr>
        </p:nvSpPr>
        <p:spPr>
          <a:prstGeom prst="rect">
            <a:avLst/>
          </a:prstGeom>
        </p:spPr>
        <p:txBody>
          <a:bodyPr/>
          <a:lstStyle/>
          <a:p>
            <a:pPr defTabSz="292100">
              <a:spcBef>
                <a:spcPts val="1200"/>
              </a:spcBef>
              <a:defRPr sz="1800"/>
            </a:pPr>
            <a:r>
              <a:t>When time is expressed in terms of integers, it refers to discrete time periods, such as days, weeks, months, quarters and years. Such intertemporal analysis is termed </a:t>
            </a:r>
            <a:r>
              <a:rPr i="1"/>
              <a:t>discrete time</a:t>
            </a:r>
            <a:r>
              <a:t> analysis. </a:t>
            </a:r>
          </a:p>
          <a:p>
            <a:pPr defTabSz="292100">
              <a:spcBef>
                <a:spcPts val="1200"/>
              </a:spcBef>
              <a:defRPr sz="1800"/>
            </a:pPr>
            <a:r>
              <a:t>Discrete time views values of variables as occurring at distinct, separate ‘points in time’, or equivalently as being unchanged throughout each non-zero region of time. Thus an economic variable that depends on time jumps from one value to another as time moves from one time period to the next. For example the change of variable </a:t>
            </a:r>
            <a:r>
              <a:rPr i="1"/>
              <a:t>x</a:t>
            </a:r>
            <a:r>
              <a:t> between period </a:t>
            </a:r>
            <a:r>
              <a:rPr i="1"/>
              <a:t>t</a:t>
            </a:r>
            <a:r>
              <a:t> and period </a:t>
            </a:r>
            <a:r>
              <a:rPr i="1"/>
              <a:t>t+1</a:t>
            </a:r>
            <a:r>
              <a:t>, is denoted as, </a:t>
            </a:r>
            <a14:m>
              <m:oMath>
                <m:r>
                  <m:rPr>
                    <m:sty m:val="p"/>
                  </m:rPr>
                  <a:rPr xmlns:a="http://schemas.openxmlformats.org/drawingml/2006/main" sz="2000" i="1">
                    <a:solidFill>
                      <a:srgbClr val="414040"/>
                    </a:solidFill>
                    <a:latin typeface="Cambria Math" panose="02040503050406030204" pitchFamily="18" charset="0"/>
                  </a:rPr>
                  <m:t>Δ</m:t>
                </m:r>
                <m:sSub>
                  <m:e>
                    <m:r>
                      <a:rPr xmlns:a="http://schemas.openxmlformats.org/drawingml/2006/main" sz="2000" i="1">
                        <a:solidFill>
                          <a:srgbClr val="414040"/>
                        </a:solidFill>
                        <a:latin typeface="Cambria Math" panose="02040503050406030204" pitchFamily="18" charset="0"/>
                      </a:rPr>
                      <m:t>x</m:t>
                    </m:r>
                  </m:e>
                  <m:sub>
                    <m:r>
                      <a:rPr xmlns:a="http://schemas.openxmlformats.org/drawingml/2006/main" sz="2000" i="1">
                        <a:solidFill>
                          <a:srgbClr val="414040"/>
                        </a:solidFill>
                        <a:latin typeface="Cambria Math" panose="02040503050406030204" pitchFamily="18" charset="0"/>
                      </a:rPr>
                      <m:t>t</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1</m:t>
                    </m:r>
                  </m:sub>
                </m:sSub>
                <m:r>
                  <a:rPr xmlns:a="http://schemas.openxmlformats.org/drawingml/2006/main" sz="2000" i="1">
                    <a:solidFill>
                      <a:srgbClr val="414040"/>
                    </a:solidFill>
                    <a:latin typeface="Cambria Math" panose="02040503050406030204" pitchFamily="18" charset="0"/>
                  </a:rPr>
                  <m:t>=</m:t>
                </m:r>
                <m:sSub>
                  <m:e>
                    <m:r>
                      <a:rPr xmlns:a="http://schemas.openxmlformats.org/drawingml/2006/main" sz="2000" i="1">
                        <a:solidFill>
                          <a:srgbClr val="414040"/>
                        </a:solidFill>
                        <a:latin typeface="Cambria Math" panose="02040503050406030204" pitchFamily="18" charset="0"/>
                      </a:rPr>
                      <m:t>x</m:t>
                    </m:r>
                  </m:e>
                  <m:sub>
                    <m:r>
                      <a:rPr xmlns:a="http://schemas.openxmlformats.org/drawingml/2006/main" sz="2000" i="1">
                        <a:solidFill>
                          <a:srgbClr val="414040"/>
                        </a:solidFill>
                        <a:latin typeface="Cambria Math" panose="02040503050406030204" pitchFamily="18" charset="0"/>
                      </a:rPr>
                      <m:t>t</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1</m:t>
                    </m:r>
                  </m:sub>
                </m:sSub>
                <m:r>
                  <a:rPr xmlns:a="http://schemas.openxmlformats.org/drawingml/2006/main" sz="2000" i="1">
                    <a:solidFill>
                      <a:srgbClr val="414040"/>
                    </a:solidFill>
                    <a:latin typeface="Cambria Math" panose="02040503050406030204" pitchFamily="18" charset="0"/>
                  </a:rPr>
                  <m:t>-</m:t>
                </m:r>
                <m:sSub>
                  <m:e>
                    <m:r>
                      <a:rPr xmlns:a="http://schemas.openxmlformats.org/drawingml/2006/main" sz="2000" i="1">
                        <a:solidFill>
                          <a:srgbClr val="414040"/>
                        </a:solidFill>
                        <a:latin typeface="Cambria Math" panose="02040503050406030204" pitchFamily="18" charset="0"/>
                      </a:rPr>
                      <m:t>x</m:t>
                    </m:r>
                  </m:e>
                  <m:sub>
                    <m:r>
                      <a:rPr xmlns:a="http://schemas.openxmlformats.org/drawingml/2006/main" sz="2000" i="1">
                        <a:solidFill>
                          <a:srgbClr val="414040"/>
                        </a:solidFill>
                        <a:latin typeface="Cambria Math" panose="02040503050406030204" pitchFamily="18" charset="0"/>
                      </a:rPr>
                      <m:t>t</m:t>
                    </m:r>
                  </m:sub>
                </m:sSub>
              </m:oMath>
            </a14:m>
            <a:r>
              <a:t>. </a:t>
            </a:r>
            <a14:m>
              <m:oMath>
                <m:r>
                  <m:rPr>
                    <m:sty m:val="p"/>
                  </m:rPr>
                  <a:rPr xmlns:a="http://schemas.openxmlformats.org/drawingml/2006/main" sz="2250" i="1">
                    <a:solidFill>
                      <a:srgbClr val="414040"/>
                    </a:solidFill>
                    <a:latin typeface="Cambria Math" panose="02040503050406030204" pitchFamily="18" charset="0"/>
                  </a:rPr>
                  <m:t>Δ</m:t>
                </m:r>
              </m:oMath>
            </a14:m>
            <a:r>
              <a:t> is called the </a:t>
            </a:r>
            <a:r>
              <a:rPr i="1"/>
              <a:t>first difference </a:t>
            </a:r>
            <a:r>
              <a:t>operator.</a:t>
            </a:r>
          </a:p>
          <a:p>
            <a:pPr defTabSz="292100">
              <a:spcBef>
                <a:spcPts val="1200"/>
              </a:spcBef>
              <a:defRPr sz="1800"/>
            </a:pPr>
            <a:r>
              <a:t>Another way to treat time is as a continuous variable. </a:t>
            </a:r>
            <a:r>
              <a:rPr i="1"/>
              <a:t>Continuous time</a:t>
            </a:r>
            <a:r>
              <a:t> analysis views variables as taking a particular value for potentially only an infinitesimally short amount of time. Between any two points in time there are an infinite number of other points in time. The variable ‘time’, denoted by </a:t>
            </a:r>
            <a:r>
              <a:rPr i="1"/>
              <a:t>t</a:t>
            </a:r>
            <a:r>
              <a:t>, ranges over the entire set of real numbers </a:t>
            </a:r>
            <a14:m>
              <m:oMath>
                <m:r>
                  <m:rPr>
                    <m:sty m:val="p"/>
                    <m:scr m:val="double-struck"/>
                  </m:rPr>
                  <a:rPr xmlns:a="http://schemas.openxmlformats.org/drawingml/2006/main" sz="2300" i="1">
                    <a:solidFill>
                      <a:srgbClr val="414040"/>
                    </a:solidFill>
                    <a:latin typeface="Cambria Math" panose="02040503050406030204" pitchFamily="18" charset="0"/>
                  </a:rPr>
                  <m:t>R</m:t>
                </m:r>
              </m:oMath>
            </a14:m>
            <a:r>
              <a:t>, or, depending on the context, over some subset of it, such as the non-negative real numbers. Hence, in continuous time models it is assumed that, </a:t>
            </a:r>
            <a14:m>
              <m:oMath>
                <m:r>
                  <a:rPr xmlns:a="http://schemas.openxmlformats.org/drawingml/2006/main" sz="2050" i="1">
                    <a:solidFill>
                      <a:srgbClr val="414040"/>
                    </a:solidFill>
                    <a:latin typeface="Cambria Math" panose="02040503050406030204" pitchFamily="18" charset="0"/>
                  </a:rPr>
                  <m:t>t</m:t>
                </m:r>
                <m:r>
                  <a:rPr xmlns:a="http://schemas.openxmlformats.org/drawingml/2006/main" sz="2050" i="1">
                    <a:solidFill>
                      <a:srgbClr val="414040"/>
                    </a:solidFill>
                    <a:latin typeface="Cambria Math" panose="02040503050406030204" pitchFamily="18" charset="0"/>
                  </a:rPr>
                  <m:t>∈</m:t>
                </m:r>
                <m:r>
                  <m:rPr>
                    <m:sty m:val="p"/>
                    <m:scr m:val="double-struck"/>
                  </m:rPr>
                  <a:rPr xmlns:a="http://schemas.openxmlformats.org/drawingml/2006/main" sz="2050" i="1">
                    <a:solidFill>
                      <a:srgbClr val="414040"/>
                    </a:solidFill>
                    <a:latin typeface="Cambria Math" panose="02040503050406030204" pitchFamily="18" charset="0"/>
                  </a:rPr>
                  <m:t>R</m:t>
                </m:r>
              </m:oMath>
            </a14:m>
            <a:r>
              <a:t>. We can think of  continuous time as the limit of discrete periods of duration </a:t>
            </a:r>
            <a14:m>
              <m:oMath>
                <m:r>
                  <m:rPr>
                    <m:sty m:val="p"/>
                  </m:rPr>
                  <a:rPr xmlns:a="http://schemas.openxmlformats.org/drawingml/2006/main" sz="2000" i="1">
                    <a:solidFill>
                      <a:srgbClr val="414040"/>
                    </a:solidFill>
                    <a:latin typeface="Cambria Math" panose="02040503050406030204" pitchFamily="18" charset="0"/>
                  </a:rPr>
                  <m:t>Δ</m:t>
                </m:r>
                <m:r>
                  <a:rPr xmlns:a="http://schemas.openxmlformats.org/drawingml/2006/main" sz="2000" i="1">
                    <a:solidFill>
                      <a:srgbClr val="414040"/>
                    </a:solidFill>
                    <a:latin typeface="Cambria Math" panose="02040503050406030204" pitchFamily="18" charset="0"/>
                  </a:rPr>
                  <m:t>t</m:t>
                </m:r>
              </m:oMath>
            </a14:m>
            <a:r>
              <a:t>, where </a:t>
            </a:r>
            <a14:m>
              <m:oMath>
                <m:r>
                  <m:rPr>
                    <m:sty m:val="p"/>
                  </m:rPr>
                  <a:rPr xmlns:a="http://schemas.openxmlformats.org/drawingml/2006/main" sz="2000" i="1">
                    <a:solidFill>
                      <a:srgbClr val="414040"/>
                    </a:solidFill>
                    <a:latin typeface="Cambria Math" panose="02040503050406030204" pitchFamily="18" charset="0"/>
                  </a:rPr>
                  <m:t>Δ</m:t>
                </m:r>
                <m:r>
                  <a:rPr xmlns:a="http://schemas.openxmlformats.org/drawingml/2006/main" sz="2000" i="1">
                    <a:solidFill>
                      <a:srgbClr val="414040"/>
                    </a:solidFill>
                    <a:latin typeface="Cambria Math" panose="02040503050406030204" pitchFamily="18" charset="0"/>
                  </a:rPr>
                  <m:t>t</m:t>
                </m:r>
              </m:oMath>
            </a14:m>
            <a:r>
              <a:t> tends to zero. </a:t>
            </a:r>
          </a:p>
          <a:p>
            <a:pPr defTabSz="292100">
              <a:spcBef>
                <a:spcPts val="1200"/>
              </a:spcBef>
              <a:defRPr sz="1800"/>
            </a:pPr>
            <a:r>
              <a:t>For example, the change </a:t>
            </a:r>
            <a14:m>
              <m:oMath>
                <m:r>
                  <m:rPr>
                    <m:sty m:val="p"/>
                  </m:rPr>
                  <a:rPr xmlns:a="http://schemas.openxmlformats.org/drawingml/2006/main" sz="2250" i="1">
                    <a:solidFill>
                      <a:srgbClr val="414040"/>
                    </a:solidFill>
                    <a:latin typeface="Cambria Math" panose="02040503050406030204" pitchFamily="18" charset="0"/>
                  </a:rPr>
                  <m:t>Δ</m:t>
                </m:r>
              </m:oMath>
            </a14:m>
            <a:r>
              <a:t> in a variable </a:t>
            </a:r>
            <a:r>
              <a:rPr i="1"/>
              <a:t>x</a:t>
            </a:r>
            <a:r>
              <a:t> between periods </a:t>
            </a:r>
            <a:r>
              <a:rPr i="1"/>
              <a:t>t</a:t>
            </a:r>
            <a:r>
              <a:t> and </a:t>
            </a:r>
            <a:r>
              <a:rPr i="1"/>
              <a:t>t</a:t>
            </a:r>
            <a:r>
              <a:t> + </a:t>
            </a:r>
            <a14:m>
              <m:oMath>
                <m:r>
                  <m:rPr>
                    <m:sty m:val="p"/>
                  </m:rPr>
                  <a:rPr xmlns:a="http://schemas.openxmlformats.org/drawingml/2006/main" sz="2000" i="1">
                    <a:solidFill>
                      <a:srgbClr val="414040"/>
                    </a:solidFill>
                    <a:latin typeface="Cambria Math" panose="02040503050406030204" pitchFamily="18" charset="0"/>
                  </a:rPr>
                  <m:t>Δ</m:t>
                </m:r>
                <m:r>
                  <a:rPr xmlns:a="http://schemas.openxmlformats.org/drawingml/2006/main" sz="2000" i="1">
                    <a:solidFill>
                      <a:srgbClr val="414040"/>
                    </a:solidFill>
                    <a:latin typeface="Cambria Math" panose="02040503050406030204" pitchFamily="18" charset="0"/>
                  </a:rPr>
                  <m:t>t</m:t>
                </m:r>
              </m:oMath>
            </a14:m>
            <a:r>
              <a:t> can be written as, </a:t>
            </a:r>
            <a14:m>
              <m:oMath>
                <m:r>
                  <m:rPr>
                    <m:sty m:val="p"/>
                  </m:rPr>
                  <a:rPr xmlns:a="http://schemas.openxmlformats.org/drawingml/2006/main" sz="2000" i="1">
                    <a:solidFill>
                      <a:srgbClr val="414040"/>
                    </a:solidFill>
                    <a:latin typeface="Cambria Math" panose="02040503050406030204" pitchFamily="18" charset="0"/>
                  </a:rPr>
                  <m:t>Δ</m:t>
                </m:r>
                <m:sSub>
                  <m:e>
                    <m:r>
                      <a:rPr xmlns:a="http://schemas.openxmlformats.org/drawingml/2006/main" sz="2000" i="1">
                        <a:solidFill>
                          <a:srgbClr val="414040"/>
                        </a:solidFill>
                        <a:latin typeface="Cambria Math" panose="02040503050406030204" pitchFamily="18" charset="0"/>
                      </a:rPr>
                      <m:t>x</m:t>
                    </m:r>
                  </m:e>
                  <m:sub>
                    <m:r>
                      <a:rPr xmlns:a="http://schemas.openxmlformats.org/drawingml/2006/main" sz="2000" i="1">
                        <a:solidFill>
                          <a:srgbClr val="414040"/>
                        </a:solidFill>
                        <a:latin typeface="Cambria Math" panose="02040503050406030204" pitchFamily="18" charset="0"/>
                      </a:rPr>
                      <m:t>t</m:t>
                    </m:r>
                  </m:sub>
                </m:sSub>
                <m:r>
                  <a:rPr xmlns:a="http://schemas.openxmlformats.org/drawingml/2006/main" sz="2000" i="1">
                    <a:solidFill>
                      <a:srgbClr val="414040"/>
                    </a:solidFill>
                    <a:latin typeface="Cambria Math" panose="02040503050406030204" pitchFamily="18" charset="0"/>
                  </a:rPr>
                  <m:t>=</m:t>
                </m:r>
                <m:sSub>
                  <m:e>
                    <m:r>
                      <a:rPr xmlns:a="http://schemas.openxmlformats.org/drawingml/2006/main" sz="2000" i="1">
                        <a:solidFill>
                          <a:srgbClr val="414040"/>
                        </a:solidFill>
                        <a:latin typeface="Cambria Math" panose="02040503050406030204" pitchFamily="18" charset="0"/>
                      </a:rPr>
                      <m:t>x</m:t>
                    </m:r>
                  </m:e>
                  <m:sub>
                    <m:r>
                      <a:rPr xmlns:a="http://schemas.openxmlformats.org/drawingml/2006/main" sz="2000" i="1">
                        <a:solidFill>
                          <a:srgbClr val="414040"/>
                        </a:solidFill>
                        <a:latin typeface="Cambria Math" panose="02040503050406030204" pitchFamily="18" charset="0"/>
                      </a:rPr>
                      <m:t>t</m:t>
                    </m:r>
                    <m:r>
                      <a:rPr xmlns:a="http://schemas.openxmlformats.org/drawingml/2006/main" sz="2000" i="1">
                        <a:solidFill>
                          <a:srgbClr val="414040"/>
                        </a:solidFill>
                        <a:latin typeface="Cambria Math" panose="02040503050406030204" pitchFamily="18" charset="0"/>
                      </a:rPr>
                      <m:t>+</m:t>
                    </m:r>
                    <m:r>
                      <m:rPr>
                        <m:sty m:val="p"/>
                      </m:rPr>
                      <a:rPr xmlns:a="http://schemas.openxmlformats.org/drawingml/2006/main" sz="2000" i="1">
                        <a:solidFill>
                          <a:srgbClr val="414040"/>
                        </a:solidFill>
                        <a:latin typeface="Cambria Math" panose="02040503050406030204" pitchFamily="18" charset="0"/>
                      </a:rPr>
                      <m:t>Δ</m:t>
                    </m:r>
                    <m:r>
                      <a:rPr xmlns:a="http://schemas.openxmlformats.org/drawingml/2006/main" sz="2000" i="1">
                        <a:solidFill>
                          <a:srgbClr val="414040"/>
                        </a:solidFill>
                        <a:latin typeface="Cambria Math" panose="02040503050406030204" pitchFamily="18" charset="0"/>
                      </a:rPr>
                      <m:t>t</m:t>
                    </m:r>
                  </m:sub>
                </m:sSub>
                <m:r>
                  <a:rPr xmlns:a="http://schemas.openxmlformats.org/drawingml/2006/main" sz="2000" i="1">
                    <a:solidFill>
                      <a:srgbClr val="414040"/>
                    </a:solidFill>
                    <a:latin typeface="Cambria Math" panose="02040503050406030204" pitchFamily="18" charset="0"/>
                  </a:rPr>
                  <m:t>-</m:t>
                </m:r>
                <m:sSub>
                  <m:e>
                    <m:r>
                      <a:rPr xmlns:a="http://schemas.openxmlformats.org/drawingml/2006/main" sz="2000" i="1">
                        <a:solidFill>
                          <a:srgbClr val="414040"/>
                        </a:solidFill>
                        <a:latin typeface="Cambria Math" panose="02040503050406030204" pitchFamily="18" charset="0"/>
                      </a:rPr>
                      <m:t>x</m:t>
                    </m:r>
                  </m:e>
                  <m:sub>
                    <m:r>
                      <a:rPr xmlns:a="http://schemas.openxmlformats.org/drawingml/2006/main" sz="2000" i="1">
                        <a:solidFill>
                          <a:srgbClr val="414040"/>
                        </a:solidFill>
                        <a:latin typeface="Cambria Math" panose="02040503050406030204" pitchFamily="18" charset="0"/>
                      </a:rPr>
                      <m:t>t</m:t>
                    </m:r>
                  </m:sub>
                </m:sSub>
              </m:oMath>
            </a14:m>
            <a:r>
              <a:t>. Dividing by </a:t>
            </a:r>
            <a14:m>
              <m:oMath>
                <m:r>
                  <m:rPr>
                    <m:sty m:val="p"/>
                  </m:rPr>
                  <a:rPr xmlns:a="http://schemas.openxmlformats.org/drawingml/2006/main" sz="2000" i="1">
                    <a:solidFill>
                      <a:srgbClr val="414040"/>
                    </a:solidFill>
                    <a:latin typeface="Cambria Math" panose="02040503050406030204" pitchFamily="18" charset="0"/>
                  </a:rPr>
                  <m:t>Δ</m:t>
                </m:r>
                <m:r>
                  <a:rPr xmlns:a="http://schemas.openxmlformats.org/drawingml/2006/main" sz="2000" i="1">
                    <a:solidFill>
                      <a:srgbClr val="414040"/>
                    </a:solidFill>
                    <a:latin typeface="Cambria Math" panose="02040503050406030204" pitchFamily="18" charset="0"/>
                  </a:rPr>
                  <m:t>t</m:t>
                </m:r>
              </m:oMath>
            </a14:m>
            <a:r>
              <a:t> and letting it tend to zero, we get,</a:t>
            </a:r>
          </a:p>
          <a:p>
            <a:pPr defTabSz="292100">
              <a:spcBef>
                <a:spcPts val="1200"/>
              </a:spcBef>
              <a:defRPr sz="1800"/>
            </a:pPr>
            <a:r>
              <a:t>                                                                                  </a:t>
            </a:r>
            <a14:m>
              <m:oMath>
                <m:limUpp>
                  <m:e>
                    <m:r>
                      <a:rPr xmlns:a="http://schemas.openxmlformats.org/drawingml/2006/main" sz="1950" i="1">
                        <a:solidFill>
                          <a:srgbClr val="414040"/>
                        </a:solidFill>
                        <a:latin typeface="Cambria Math" panose="02040503050406030204" pitchFamily="18" charset="0"/>
                      </a:rPr>
                      <m:t>x</m:t>
                    </m:r>
                  </m:e>
                  <m:lim>
                    <m:r>
                      <a:rPr xmlns:a="http://schemas.openxmlformats.org/drawingml/2006/main" sz="1950" i="1">
                        <a:solidFill>
                          <a:srgbClr val="414040"/>
                        </a:solidFill>
                        <a:latin typeface="Cambria Math" panose="02040503050406030204" pitchFamily="18" charset="0"/>
                      </a:rPr>
                      <m:t>·</m:t>
                    </m:r>
                  </m:lim>
                </m:limUpp>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t</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m:t>
                </m:r>
                <m:limLow>
                  <m:e>
                    <m:r>
                      <a:rPr xmlns:a="http://schemas.openxmlformats.org/drawingml/2006/main" sz="1950" i="1">
                        <a:solidFill>
                          <a:srgbClr val="414040"/>
                        </a:solidFill>
                        <a:latin typeface="Cambria Math" panose="02040503050406030204" pitchFamily="18" charset="0"/>
                      </a:rPr>
                      <m:t>lim</m:t>
                    </m:r>
                  </m:e>
                  <m:lim>
                    <m:r>
                      <m:rPr>
                        <m:sty m:val="p"/>
                      </m:rPr>
                      <a:rPr xmlns:a="http://schemas.openxmlformats.org/drawingml/2006/main" sz="1950" i="1">
                        <a:solidFill>
                          <a:srgbClr val="414040"/>
                        </a:solidFill>
                        <a:latin typeface="Cambria Math" panose="02040503050406030204" pitchFamily="18" charset="0"/>
                      </a:rPr>
                      <m:t>Δ</m:t>
                    </m:r>
                    <m:r>
                      <a:rPr xmlns:a="http://schemas.openxmlformats.org/drawingml/2006/main" sz="1950" i="1">
                        <a:solidFill>
                          <a:srgbClr val="414040"/>
                        </a:solidFill>
                        <a:latin typeface="Cambria Math" panose="02040503050406030204" pitchFamily="18" charset="0"/>
                      </a:rPr>
                      <m:t>t</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0</m:t>
                    </m:r>
                  </m:lim>
                </m:limLow>
                <m:d>
                  <m:dPr>
                    <m:ctrlPr>
                      <a:rPr xmlns:a="http://schemas.openxmlformats.org/drawingml/2006/main" sz="1950" i="1">
                        <a:solidFill>
                          <a:srgbClr val="414040"/>
                        </a:solidFill>
                        <a:latin typeface="Cambria Math" panose="02040503050406030204" pitchFamily="18" charset="0"/>
                      </a:rPr>
                    </m:ctrlPr>
                  </m:dPr>
                  <m:e>
                    <m:f>
                      <m:fPr>
                        <m:ctrlPr>
                          <a:rPr xmlns:a="http://schemas.openxmlformats.org/drawingml/2006/main" sz="1950" i="1">
                            <a:solidFill>
                              <a:srgbClr val="414040"/>
                            </a:solidFill>
                            <a:latin typeface="Cambria Math" panose="02040503050406030204" pitchFamily="18" charset="0"/>
                          </a:rPr>
                        </m:ctrlPr>
                        <m:type m:val="bar"/>
                      </m:fPr>
                      <m:num>
                        <m:sSub>
                          <m:e>
                            <m:r>
                              <a:rPr xmlns:a="http://schemas.openxmlformats.org/drawingml/2006/main" sz="1950" i="1">
                                <a:solidFill>
                                  <a:srgbClr val="414040"/>
                                </a:solidFill>
                                <a:latin typeface="Cambria Math" panose="02040503050406030204" pitchFamily="18" charset="0"/>
                              </a:rPr>
                              <m:t>x</m:t>
                            </m:r>
                          </m:e>
                          <m:sub>
                            <m:r>
                              <a:rPr xmlns:a="http://schemas.openxmlformats.org/drawingml/2006/main" sz="1950" i="1">
                                <a:solidFill>
                                  <a:srgbClr val="414040"/>
                                </a:solidFill>
                                <a:latin typeface="Cambria Math" panose="02040503050406030204" pitchFamily="18" charset="0"/>
                              </a:rPr>
                              <m:t>t</m:t>
                            </m:r>
                            <m:r>
                              <a:rPr xmlns:a="http://schemas.openxmlformats.org/drawingml/2006/main" sz="1950" i="1">
                                <a:solidFill>
                                  <a:srgbClr val="414040"/>
                                </a:solidFill>
                                <a:latin typeface="Cambria Math" panose="02040503050406030204" pitchFamily="18" charset="0"/>
                              </a:rPr>
                              <m:t>+</m:t>
                            </m:r>
                            <m:r>
                              <m:rPr>
                                <m:sty m:val="p"/>
                              </m:rPr>
                              <a:rPr xmlns:a="http://schemas.openxmlformats.org/drawingml/2006/main" sz="1950" i="1">
                                <a:solidFill>
                                  <a:srgbClr val="414040"/>
                                </a:solidFill>
                                <a:latin typeface="Cambria Math" panose="02040503050406030204" pitchFamily="18" charset="0"/>
                              </a:rPr>
                              <m:t>Δ</m:t>
                            </m:r>
                            <m:r>
                              <a:rPr xmlns:a="http://schemas.openxmlformats.org/drawingml/2006/main" sz="1950" i="1">
                                <a:solidFill>
                                  <a:srgbClr val="414040"/>
                                </a:solidFill>
                                <a:latin typeface="Cambria Math" panose="02040503050406030204" pitchFamily="18" charset="0"/>
                              </a:rPr>
                              <m:t>t</m:t>
                            </m:r>
                          </m:sub>
                        </m:sSub>
                        <m:r>
                          <a:rPr xmlns:a="http://schemas.openxmlformats.org/drawingml/2006/main" sz="1950" i="1">
                            <a:solidFill>
                              <a:srgbClr val="414040"/>
                            </a:solidFill>
                            <a:latin typeface="Cambria Math" panose="02040503050406030204" pitchFamily="18" charset="0"/>
                          </a:rPr>
                          <m:t>-</m:t>
                        </m:r>
                        <m:sSub>
                          <m:e>
                            <m:r>
                              <a:rPr xmlns:a="http://schemas.openxmlformats.org/drawingml/2006/main" sz="1950" i="1">
                                <a:solidFill>
                                  <a:srgbClr val="414040"/>
                                </a:solidFill>
                                <a:latin typeface="Cambria Math" panose="02040503050406030204" pitchFamily="18" charset="0"/>
                              </a:rPr>
                              <m:t>x</m:t>
                            </m:r>
                          </m:e>
                          <m:sub>
                            <m:r>
                              <a:rPr xmlns:a="http://schemas.openxmlformats.org/drawingml/2006/main" sz="1950" i="1">
                                <a:solidFill>
                                  <a:srgbClr val="414040"/>
                                </a:solidFill>
                                <a:latin typeface="Cambria Math" panose="02040503050406030204" pitchFamily="18" charset="0"/>
                              </a:rPr>
                              <m:t>t</m:t>
                            </m:r>
                          </m:sub>
                        </m:sSub>
                      </m:num>
                      <m:den>
                        <m:r>
                          <m:rPr>
                            <m:sty m:val="p"/>
                          </m:rPr>
                          <a:rPr xmlns:a="http://schemas.openxmlformats.org/drawingml/2006/main" sz="1950" i="1">
                            <a:solidFill>
                              <a:srgbClr val="414040"/>
                            </a:solidFill>
                            <a:latin typeface="Cambria Math" panose="02040503050406030204" pitchFamily="18" charset="0"/>
                          </a:rPr>
                          <m:t>Δ</m:t>
                        </m:r>
                        <m:r>
                          <a:rPr xmlns:a="http://schemas.openxmlformats.org/drawingml/2006/main" sz="1950" i="1">
                            <a:solidFill>
                              <a:srgbClr val="414040"/>
                            </a:solidFill>
                            <a:latin typeface="Cambria Math" panose="02040503050406030204" pitchFamily="18" charset="0"/>
                          </a:rPr>
                          <m:t>t</m:t>
                        </m:r>
                      </m:den>
                    </m:f>
                  </m:e>
                </m:d>
              </m:oMath>
            </a14:m>
          </a:p>
          <a:p>
            <a:pPr defTabSz="292100">
              <a:spcBef>
                <a:spcPts val="1200"/>
              </a:spcBef>
              <a:defRPr sz="1800"/>
            </a:pPr>
            <a:r>
              <a:t>A dot above a variable denotes its first derivative with respect to time, when time is a continuous real variable.</a:t>
            </a:r>
          </a:p>
        </p:txBody>
      </p:sp>
      <p:sp>
        <p:nvSpPr>
          <p:cNvPr id="40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1" name="The Intertemporal Utility Function and the Intertemporal Budget Constraint in Continuous Time"/>
          <p:cNvSpPr txBox="1"/>
          <p:nvPr>
            <p:ph type="title"/>
          </p:nvPr>
        </p:nvSpPr>
        <p:spPr>
          <a:prstGeom prst="rect">
            <a:avLst/>
          </a:prstGeom>
        </p:spPr>
        <p:txBody>
          <a:bodyPr/>
          <a:lstStyle>
            <a:lvl1pPr defTabSz="321310">
              <a:spcBef>
                <a:spcPts val="800"/>
              </a:spcBef>
              <a:defRPr sz="3850"/>
            </a:lvl1pPr>
          </a:lstStyle>
          <a:p>
            <a:pPr/>
            <a:r>
              <a:t>The Intertemporal Utility Function and the Intertemporal Budget Constraint in Continuous Time</a:t>
            </a:r>
          </a:p>
        </p:txBody>
      </p:sp>
      <p:sp>
        <p:nvSpPr>
          <p:cNvPr id="412" name="The T period intertemporal utility function in continuous time takes the form,…"/>
          <p:cNvSpPr txBox="1"/>
          <p:nvPr>
            <p:ph type="body" idx="1"/>
          </p:nvPr>
        </p:nvSpPr>
        <p:spPr>
          <a:prstGeom prst="rect">
            <a:avLst/>
          </a:prstGeom>
        </p:spPr>
        <p:txBody>
          <a:bodyPr/>
          <a:lstStyle/>
          <a:p>
            <a:pPr defTabSz="321310">
              <a:spcBef>
                <a:spcPts val="1300"/>
              </a:spcBef>
              <a:defRPr sz="1980"/>
            </a:pPr>
            <a:r>
              <a:t>The </a:t>
            </a:r>
            <a:r>
              <a:rPr i="1"/>
              <a:t>T</a:t>
            </a:r>
            <a:r>
              <a:t> period intertemporal utility function in continuous time takes the form,</a:t>
            </a:r>
          </a:p>
          <a:p>
            <a:pPr defTabSz="321310">
              <a:spcBef>
                <a:spcPts val="1300"/>
              </a:spcBef>
              <a:defRPr sz="1980"/>
            </a:pPr>
            <a:r>
              <a:t>                                                                          </a:t>
            </a:r>
            <a14:m>
              <m:oMath>
                <m:r>
                  <a:rPr xmlns:a="http://schemas.openxmlformats.org/drawingml/2006/main" sz="2150" i="1">
                    <a:solidFill>
                      <a:srgbClr val="414040"/>
                    </a:solidFill>
                    <a:latin typeface="Cambria Math" panose="02040503050406030204" pitchFamily="18" charset="0"/>
                  </a:rPr>
                  <m:t>U</m:t>
                </m:r>
                <m:r>
                  <a:rPr xmlns:a="http://schemas.openxmlformats.org/drawingml/2006/main" sz="2150" i="1">
                    <a:solidFill>
                      <a:srgbClr val="414040"/>
                    </a:solidFill>
                    <a:latin typeface="Cambria Math" panose="02040503050406030204" pitchFamily="18" charset="0"/>
                  </a:rPr>
                  <m:t>=</m:t>
                </m:r>
                <m:sSubSup>
                  <m:e>
                    <m:r>
                      <a:rPr xmlns:a="http://schemas.openxmlformats.org/drawingml/2006/main" sz="2150" i="1">
                        <a:solidFill>
                          <a:srgbClr val="414040"/>
                        </a:solidFill>
                        <a:latin typeface="Cambria Math" panose="02040503050406030204" pitchFamily="18" charset="0"/>
                      </a:rPr>
                      <m:t>∫</m:t>
                    </m:r>
                  </m:e>
                  <m:sub>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0</m:t>
                    </m:r>
                  </m:sub>
                  <m:sup>
                    <m:r>
                      <a:rPr xmlns:a="http://schemas.openxmlformats.org/drawingml/2006/main" sz="2150" i="1">
                        <a:solidFill>
                          <a:srgbClr val="414040"/>
                        </a:solidFill>
                        <a:latin typeface="Cambria Math" panose="02040503050406030204" pitchFamily="18" charset="0"/>
                      </a:rPr>
                      <m:t>T</m:t>
                    </m:r>
                  </m:sup>
                </m:sSubSup>
                <m:sSup>
                  <m:e>
                    <m:r>
                      <a:rPr xmlns:a="http://schemas.openxmlformats.org/drawingml/2006/main" sz="2150" i="1">
                        <a:solidFill>
                          <a:srgbClr val="414040"/>
                        </a:solidFill>
                        <a:latin typeface="Cambria Math" panose="02040503050406030204" pitchFamily="18" charset="0"/>
                      </a:rPr>
                      <m:t>e</m:t>
                    </m:r>
                  </m:e>
                  <m:sup>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ρ</m:t>
                    </m:r>
                    <m:r>
                      <a:rPr xmlns:a="http://schemas.openxmlformats.org/drawingml/2006/main" sz="2150" i="1">
                        <a:solidFill>
                          <a:srgbClr val="414040"/>
                        </a:solidFill>
                        <a:latin typeface="Cambria Math" panose="02040503050406030204" pitchFamily="18" charset="0"/>
                      </a:rPr>
                      <m:t>t</m:t>
                    </m:r>
                  </m:sup>
                </m:sSup>
                <m:r>
                  <a:rPr xmlns:a="http://schemas.openxmlformats.org/drawingml/2006/main" sz="2150" i="1">
                    <a:solidFill>
                      <a:srgbClr val="414040"/>
                    </a:solidFill>
                    <a:latin typeface="Cambria Math" panose="02040503050406030204" pitchFamily="18" charset="0"/>
                  </a:rPr>
                  <m:t>u</m:t>
                </m:r>
                <m:d>
                  <m:dPr>
                    <m:ctrlPr>
                      <a:rPr xmlns:a="http://schemas.openxmlformats.org/drawingml/2006/main" sz="2150" i="1">
                        <a:solidFill>
                          <a:srgbClr val="414040"/>
                        </a:solidFill>
                        <a:latin typeface="Cambria Math" panose="02040503050406030204" pitchFamily="18" charset="0"/>
                      </a:rPr>
                    </m:ctrlPr>
                  </m:dPr>
                  <m:e>
                    <m:r>
                      <a:rPr xmlns:a="http://schemas.openxmlformats.org/drawingml/2006/main" sz="2150" i="1">
                        <a:solidFill>
                          <a:srgbClr val="414040"/>
                        </a:solidFill>
                        <a:latin typeface="Cambria Math" panose="02040503050406030204" pitchFamily="18" charset="0"/>
                      </a:rPr>
                      <m:t>c</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e>
                </m:d>
                <m:r>
                  <a:rPr xmlns:a="http://schemas.openxmlformats.org/drawingml/2006/main" sz="2150" i="1">
                    <a:solidFill>
                      <a:srgbClr val="414040"/>
                    </a:solidFill>
                    <a:latin typeface="Cambria Math" panose="02040503050406030204" pitchFamily="18" charset="0"/>
                  </a:rPr>
                  <m:t>d</m:t>
                </m:r>
                <m:r>
                  <a:rPr xmlns:a="http://schemas.openxmlformats.org/drawingml/2006/main" sz="2150" i="1">
                    <a:solidFill>
                      <a:srgbClr val="414040"/>
                    </a:solidFill>
                    <a:latin typeface="Cambria Math" panose="02040503050406030204" pitchFamily="18" charset="0"/>
                  </a:rPr>
                  <m:t>t</m:t>
                </m:r>
              </m:oMath>
            </a14:m>
          </a:p>
          <a:p>
            <a:pPr defTabSz="321310">
              <a:spcBef>
                <a:spcPts val="1300"/>
              </a:spcBef>
              <a:defRPr sz="1980"/>
            </a:pPr>
            <a:r>
              <a:t>where </a:t>
            </a:r>
            <a:r>
              <a:rPr i="1"/>
              <a:t>t</a:t>
            </a:r>
            <a:r>
              <a:t> is assumed continuous, in the interval </a:t>
            </a:r>
            <a:r>
              <a:rPr i="1"/>
              <a:t>[0,T]</a:t>
            </a:r>
            <a:r>
              <a:t>. The integral is the limit of the sum, when the length of the time period tends to zero.</a:t>
            </a:r>
          </a:p>
          <a:p>
            <a:pPr defTabSz="321310">
              <a:spcBef>
                <a:spcPts val="1300"/>
              </a:spcBef>
              <a:defRPr sz="1980"/>
            </a:pPr>
            <a:r>
              <a:t>Analogously, the </a:t>
            </a:r>
            <a:r>
              <a:rPr i="1"/>
              <a:t>T</a:t>
            </a:r>
            <a:r>
              <a:t> period intertemporal budget constraint in continuous time, takes the form,</a:t>
            </a:r>
          </a:p>
          <a:p>
            <a:pPr defTabSz="321310">
              <a:spcBef>
                <a:spcPts val="1300"/>
              </a:spcBef>
              <a:defRPr sz="1980"/>
            </a:pPr>
            <a:r>
              <a:t>                                                                   </a:t>
            </a:r>
            <a14:m>
              <m:oMath>
                <m:sSubSup>
                  <m:e>
                    <m:r>
                      <a:rPr xmlns:a="http://schemas.openxmlformats.org/drawingml/2006/main" sz="2150" i="1">
                        <a:solidFill>
                          <a:srgbClr val="414040"/>
                        </a:solidFill>
                        <a:latin typeface="Cambria Math" panose="02040503050406030204" pitchFamily="18" charset="0"/>
                      </a:rPr>
                      <m:t>∫</m:t>
                    </m:r>
                  </m:e>
                  <m:sub>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0</m:t>
                    </m:r>
                  </m:sub>
                  <m:sup>
                    <m:r>
                      <a:rPr xmlns:a="http://schemas.openxmlformats.org/drawingml/2006/main" sz="2150" i="1">
                        <a:solidFill>
                          <a:srgbClr val="414040"/>
                        </a:solidFill>
                        <a:latin typeface="Cambria Math" panose="02040503050406030204" pitchFamily="18" charset="0"/>
                      </a:rPr>
                      <m:t>T</m:t>
                    </m:r>
                  </m:sup>
                </m:sSubSup>
                <m:sSup>
                  <m:e>
                    <m:r>
                      <a:rPr xmlns:a="http://schemas.openxmlformats.org/drawingml/2006/main" sz="2150" i="1">
                        <a:solidFill>
                          <a:srgbClr val="414040"/>
                        </a:solidFill>
                        <a:latin typeface="Cambria Math" panose="02040503050406030204" pitchFamily="18" charset="0"/>
                      </a:rPr>
                      <m:t>e</m:t>
                    </m:r>
                  </m:e>
                  <m:sup>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r</m:t>
                    </m:r>
                    <m:r>
                      <a:rPr xmlns:a="http://schemas.openxmlformats.org/drawingml/2006/main" sz="2150" i="1">
                        <a:solidFill>
                          <a:srgbClr val="414040"/>
                        </a:solidFill>
                        <a:latin typeface="Cambria Math" panose="02040503050406030204" pitchFamily="18" charset="0"/>
                      </a:rPr>
                      <m:t>t</m:t>
                    </m:r>
                  </m:sup>
                </m:sSup>
                <m:r>
                  <a:rPr xmlns:a="http://schemas.openxmlformats.org/drawingml/2006/main" sz="2150" i="1">
                    <a:solidFill>
                      <a:srgbClr val="414040"/>
                    </a:solidFill>
                    <a:latin typeface="Cambria Math" panose="02040503050406030204" pitchFamily="18" charset="0"/>
                  </a:rPr>
                  <m:t>c</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d</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m:t>
                </m:r>
                <m:sSubSup>
                  <m:e>
                    <m:r>
                      <a:rPr xmlns:a="http://schemas.openxmlformats.org/drawingml/2006/main" sz="2150" i="1">
                        <a:solidFill>
                          <a:srgbClr val="414040"/>
                        </a:solidFill>
                        <a:latin typeface="Cambria Math" panose="02040503050406030204" pitchFamily="18" charset="0"/>
                      </a:rPr>
                      <m:t>∫</m:t>
                    </m:r>
                  </m:e>
                  <m:sub>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0</m:t>
                    </m:r>
                  </m:sub>
                  <m:sup>
                    <m:r>
                      <a:rPr xmlns:a="http://schemas.openxmlformats.org/drawingml/2006/main" sz="2150" i="1">
                        <a:solidFill>
                          <a:srgbClr val="414040"/>
                        </a:solidFill>
                        <a:latin typeface="Cambria Math" panose="02040503050406030204" pitchFamily="18" charset="0"/>
                      </a:rPr>
                      <m:t>T</m:t>
                    </m:r>
                  </m:sup>
                </m:sSubSup>
                <m:sSup>
                  <m:e>
                    <m:r>
                      <a:rPr xmlns:a="http://schemas.openxmlformats.org/drawingml/2006/main" sz="2150" i="1">
                        <a:solidFill>
                          <a:srgbClr val="414040"/>
                        </a:solidFill>
                        <a:latin typeface="Cambria Math" panose="02040503050406030204" pitchFamily="18" charset="0"/>
                      </a:rPr>
                      <m:t>e</m:t>
                    </m:r>
                  </m:e>
                  <m:sup>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r</m:t>
                    </m:r>
                    <m:r>
                      <a:rPr xmlns:a="http://schemas.openxmlformats.org/drawingml/2006/main" sz="2150" i="1">
                        <a:solidFill>
                          <a:srgbClr val="414040"/>
                        </a:solidFill>
                        <a:latin typeface="Cambria Math" panose="02040503050406030204" pitchFamily="18" charset="0"/>
                      </a:rPr>
                      <m:t>t</m:t>
                    </m:r>
                  </m:sup>
                </m:sSup>
                <m:r>
                  <a:rPr xmlns:a="http://schemas.openxmlformats.org/drawingml/2006/main" sz="2150" i="1">
                    <a:solidFill>
                      <a:srgbClr val="414040"/>
                    </a:solidFill>
                    <a:latin typeface="Cambria Math" panose="02040503050406030204" pitchFamily="18" charset="0"/>
                  </a:rPr>
                  <m:t>w</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d</m:t>
                </m:r>
                <m:r>
                  <a:rPr xmlns:a="http://schemas.openxmlformats.org/drawingml/2006/main" sz="2150" i="1">
                    <a:solidFill>
                      <a:srgbClr val="414040"/>
                    </a:solidFill>
                    <a:latin typeface="Cambria Math" panose="02040503050406030204" pitchFamily="18" charset="0"/>
                  </a:rPr>
                  <m:t>t</m:t>
                </m:r>
              </m:oMath>
            </a14:m>
          </a:p>
          <a:p>
            <a:pPr defTabSz="321310">
              <a:spcBef>
                <a:spcPts val="1300"/>
              </a:spcBef>
              <a:defRPr sz="1980"/>
            </a:pPr>
            <a:r>
              <a:t>In what follows we shall use the widespread convention that $t$ is written as a subscript in an analysis in discrete time, and into a parenthesis in an analysis in continuous time. We shall use both ways of defining time. Growth models will be analyzed mostly in continuous time, whereas stochastic models of aggregate fluctuations will be analyzed mostly in discrete time. </a:t>
            </a:r>
          </a:p>
          <a:p>
            <a:pPr defTabSz="321310">
              <a:spcBef>
                <a:spcPts val="1300"/>
              </a:spcBef>
              <a:defRPr sz="1980"/>
            </a:pPr>
            <a:r>
              <a:t>The two types of intertemporal analysis are equivalent, but, depending on the context, one of the two methods is either analytically or notationally more convenient.</a:t>
            </a:r>
          </a:p>
        </p:txBody>
      </p:sp>
      <p:sp>
        <p:nvSpPr>
          <p:cNvPr id="41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5" name="References"/>
          <p:cNvSpPr txBox="1"/>
          <p:nvPr>
            <p:ph type="title"/>
          </p:nvPr>
        </p:nvSpPr>
        <p:spPr>
          <a:prstGeom prst="rect">
            <a:avLst/>
          </a:prstGeom>
        </p:spPr>
        <p:txBody>
          <a:bodyPr/>
          <a:lstStyle/>
          <a:p>
            <a:pPr/>
            <a:r>
              <a:t>References</a:t>
            </a:r>
          </a:p>
        </p:txBody>
      </p:sp>
      <p:sp>
        <p:nvSpPr>
          <p:cNvPr id="416" name="Alogoskoufis, G. (2019), Dynamic Macroeconomics, MIT Press, Cambridge, MA. (Chapter 2).…"/>
          <p:cNvSpPr txBox="1"/>
          <p:nvPr>
            <p:ph type="body" idx="1"/>
          </p:nvPr>
        </p:nvSpPr>
        <p:spPr>
          <a:prstGeom prst="rect">
            <a:avLst/>
          </a:prstGeom>
        </p:spPr>
        <p:txBody>
          <a:bodyPr/>
          <a:lstStyle/>
          <a:p>
            <a:pPr lvl="2" marL="0" indent="0" defTabSz="262889">
              <a:spcBef>
                <a:spcPts val="1000"/>
              </a:spcBef>
              <a:buClrTx/>
              <a:buSzTx/>
              <a:buFontTx/>
              <a:buNone/>
              <a:defRPr sz="1619"/>
            </a:pPr>
            <a:r>
              <a:t>Alogoskoufis, G. (2019), </a:t>
            </a:r>
            <a:r>
              <a:rPr i="1"/>
              <a:t>Dynamic Macroeconomics, </a:t>
            </a:r>
            <a:r>
              <a:t>MIT Press, Cambridge, MA. (Chapter 2).</a:t>
            </a:r>
          </a:p>
          <a:p>
            <a:pPr lvl="2" marL="0" indent="0" algn="ctr" defTabSz="262889">
              <a:spcBef>
                <a:spcPts val="1000"/>
              </a:spcBef>
              <a:buClrTx/>
              <a:buSzTx/>
              <a:buFontTx/>
              <a:buNone/>
              <a:defRPr b="1" sz="1619"/>
            </a:pPr>
            <a:r>
              <a:t>The Two-Period Intertemporal Model</a:t>
            </a:r>
          </a:p>
          <a:p>
            <a:pPr lvl="2" marL="0" indent="0" defTabSz="262889">
              <a:spcBef>
                <a:spcPts val="1000"/>
              </a:spcBef>
              <a:buClrTx/>
              <a:buSzTx/>
              <a:buFontTx/>
              <a:buNone/>
              <a:defRPr sz="1619"/>
            </a:pPr>
            <a:r>
              <a:t>Fisher, I. (1931), </a:t>
            </a:r>
            <a:r>
              <a:rPr i="1"/>
              <a:t>The Theory of Interest</a:t>
            </a:r>
            <a:r>
              <a:t>, Macmillan, New York.</a:t>
            </a:r>
          </a:p>
          <a:p>
            <a:pPr algn="ctr" defTabSz="262889">
              <a:spcBef>
                <a:spcPts val="1000"/>
              </a:spcBef>
              <a:defRPr b="1" sz="1619"/>
            </a:pPr>
            <a:r>
              <a:t>The Representative Household Model</a:t>
            </a:r>
          </a:p>
          <a:p>
            <a:pPr defTabSz="262889">
              <a:spcBef>
                <a:spcPts val="1000"/>
              </a:spcBef>
              <a:defRPr sz="1619"/>
            </a:pPr>
            <a:r>
              <a:t>Ramsey, F. (1928), “A Mathematical Theory of Saving”, </a:t>
            </a:r>
            <a:r>
              <a:rPr i="1"/>
              <a:t>Economic Journal</a:t>
            </a:r>
            <a:r>
              <a:t>, 38 (152), pp. 543-559.</a:t>
            </a:r>
          </a:p>
          <a:p>
            <a:pPr defTabSz="262889">
              <a:spcBef>
                <a:spcPts val="1000"/>
              </a:spcBef>
              <a:defRPr sz="1619"/>
            </a:pPr>
            <a:r>
              <a:t>Cass, D. (1965), “Optimum Growth in an Aggregative Model of Capital Accumulation”, Review of Economic Studies, 32 (3), pp. 233-240.</a:t>
            </a:r>
          </a:p>
          <a:p>
            <a:pPr defTabSz="262889">
              <a:spcBef>
                <a:spcPts val="1000"/>
              </a:spcBef>
              <a:defRPr sz="1619"/>
            </a:pPr>
            <a:r>
              <a:t>Koopmans, T. (1965), “On the Concept of Optimal Economic Growth”, in The Economic Approach to Development Planning, Elsevier, Amsterdam.</a:t>
            </a:r>
          </a:p>
          <a:p>
            <a:pPr algn="ctr" defTabSz="262889">
              <a:spcBef>
                <a:spcPts val="1000"/>
              </a:spcBef>
              <a:defRPr b="1" sz="1619"/>
            </a:pPr>
            <a:r>
              <a:t>Models of Overlapping Generations</a:t>
            </a:r>
          </a:p>
          <a:p>
            <a:pPr defTabSz="262889">
              <a:spcBef>
                <a:spcPts val="1000"/>
              </a:spcBef>
              <a:defRPr sz="1619"/>
            </a:pPr>
            <a:r>
              <a:t>Allais, M. 1947. </a:t>
            </a:r>
            <a:r>
              <a:rPr i="1"/>
              <a:t>Economie et Interet</a:t>
            </a:r>
            <a:r>
              <a:t>. Imprimerie National, Paris.</a:t>
            </a:r>
          </a:p>
          <a:p>
            <a:pPr defTabSz="262889">
              <a:spcBef>
                <a:spcPts val="1000"/>
              </a:spcBef>
              <a:defRPr sz="1619"/>
            </a:pPr>
            <a:r>
              <a:t>Blanchard, O.J. (1985), “Debts, Deficits and Finite Horizons”, </a:t>
            </a:r>
            <a:r>
              <a:rPr i="1"/>
              <a:t>Journal of Political Economy</a:t>
            </a:r>
            <a:r>
              <a:t>, 93 (2), pp. 223-247.</a:t>
            </a:r>
          </a:p>
          <a:p>
            <a:pPr defTabSz="262889">
              <a:spcBef>
                <a:spcPts val="1000"/>
              </a:spcBef>
              <a:defRPr sz="1619"/>
            </a:pPr>
            <a:r>
              <a:t>Diamond, P. (1965), “National Debt in a Neoclassical Growth Model”, </a:t>
            </a:r>
            <a:r>
              <a:rPr i="1"/>
              <a:t>American Economic Review</a:t>
            </a:r>
            <a:r>
              <a:t>, 55 (5), pp. 1126-1150.</a:t>
            </a:r>
          </a:p>
          <a:p>
            <a:pPr defTabSz="262889">
              <a:spcBef>
                <a:spcPts val="1000"/>
              </a:spcBef>
              <a:defRPr sz="1619"/>
            </a:pPr>
            <a:r>
              <a:t>Samuelson, P.A. (1958), “An Exact Consumption-Loan Model of Interest, with or without the Social Contrivance of Money”, </a:t>
            </a:r>
            <a:r>
              <a:rPr i="1"/>
              <a:t> Journal of Political Economy</a:t>
            </a:r>
            <a:r>
              <a:t>, 66 (6), pp. 467-482. </a:t>
            </a:r>
          </a:p>
          <a:p>
            <a:pPr defTabSz="262889">
              <a:spcBef>
                <a:spcPts val="1000"/>
              </a:spcBef>
              <a:defRPr sz="1619"/>
            </a:pPr>
            <a:r>
              <a:t>Weil, P. (1989), “Overlapping Families of Infinitely-Lived Agents”, </a:t>
            </a:r>
            <a:r>
              <a:rPr i="1"/>
              <a:t>Journal of Public Economics</a:t>
            </a:r>
            <a:r>
              <a:t>, 38 (2), pp. 183-198.</a:t>
            </a:r>
          </a:p>
        </p:txBody>
      </p:sp>
      <p:sp>
        <p:nvSpPr>
          <p:cNvPr id="41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1.png"/></Relationships>

</file>

<file path=ppt/theme/_rels/theme2.xml.rels><?xml version="1.0" encoding="UTF-8"?>
<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xmlns:r="http://schemas.openxmlformats.org/officeDocument/2006/relationships" name="New_Template4">
  <a:themeElements>
    <a:clrScheme name="New_Template4">
      <a:dk1>
        <a:srgbClr val="414141"/>
      </a:dk1>
      <a:lt1>
        <a:srgbClr val="004141"/>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4">
  <a:themeElements>
    <a:clrScheme name="New_Template4">
      <a:dk1>
        <a:srgbClr val="000000"/>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