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5. Matching Frictions and Equilibrium Unemployment"/>
          <p:cNvSpPr txBox="1"/>
          <p:nvPr>
            <p:ph type="ctrTitle"/>
          </p:nvPr>
        </p:nvSpPr>
        <p:spPr>
          <a:prstGeom prst="rect">
            <a:avLst/>
          </a:prstGeom>
        </p:spPr>
        <p:txBody>
          <a:bodyPr/>
          <a:lstStyle>
            <a:lvl1pPr defTabSz="408940">
              <a:spcBef>
                <a:spcPts val="1100"/>
              </a:spcBef>
              <a:defRPr sz="4900">
                <a:latin typeface="Palatino"/>
                <a:ea typeface="Palatino"/>
                <a:cs typeface="Palatino"/>
                <a:sym typeface="Palatino"/>
              </a:defRPr>
            </a:lvl1pPr>
          </a:lstStyle>
          <a:p>
            <a:pPr/>
            <a:r>
              <a:t>15. Matching Frictions and Equilibrium Unemployment</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A Fully Competitive Labor Market Model Cannot Account for Unemployment"/>
          <p:cNvSpPr txBox="1"/>
          <p:nvPr>
            <p:ph type="title"/>
          </p:nvPr>
        </p:nvSpPr>
        <p:spPr>
          <a:prstGeom prst="rect">
            <a:avLst/>
          </a:prstGeom>
        </p:spPr>
        <p:txBody>
          <a:bodyPr/>
          <a:lstStyle>
            <a:lvl1pPr defTabSz="321310">
              <a:spcBef>
                <a:spcPts val="800"/>
              </a:spcBef>
              <a:defRPr sz="3850"/>
            </a:lvl1pPr>
          </a:lstStyle>
          <a:p>
            <a:pPr/>
            <a:r>
              <a:t>A Fully Competitive Labor Market Model Cannot Account for Unemployment</a:t>
            </a:r>
          </a:p>
        </p:txBody>
      </p:sp>
      <p:sp>
        <p:nvSpPr>
          <p:cNvPr id="140" name="In a fully competitive labor market, without uncertainty and frictions, employers would be indifferent about whether an employee leaves her job, since they can replace her immediately and at no cost, and at the same competitive wage, with another employe"/>
          <p:cNvSpPr txBox="1"/>
          <p:nvPr>
            <p:ph type="body" idx="1"/>
          </p:nvPr>
        </p:nvSpPr>
        <p:spPr>
          <a:prstGeom prst="rect">
            <a:avLst/>
          </a:prstGeom>
        </p:spPr>
        <p:txBody>
          <a:bodyPr/>
          <a:lstStyle/>
          <a:p>
            <a:pPr defTabSz="479044">
              <a:spcBef>
                <a:spcPts val="1900"/>
              </a:spcBef>
              <a:defRPr sz="2952"/>
            </a:pPr>
            <a:r>
              <a:t>In a fully competitive labor market, without uncertainty and frictions, employers would be indifferent about whether an employee leaves her job, since they can replace her immediately and at no cost, and at the same competitive wage, with another employee. </a:t>
            </a:r>
          </a:p>
          <a:p>
            <a:pPr defTabSz="479044">
              <a:spcBef>
                <a:spcPts val="1900"/>
              </a:spcBef>
              <a:defRPr sz="2952"/>
            </a:pPr>
            <a:r>
              <a:t>In the same vein, an employee would be indifferent about losing her job, since she can readily find another one at the same competitive real wage. </a:t>
            </a:r>
          </a:p>
          <a:p>
            <a:pPr defTabSz="479044">
              <a:spcBef>
                <a:spcPts val="1900"/>
              </a:spcBef>
              <a:defRPr sz="2952"/>
            </a:pPr>
            <a:r>
              <a:t>Moreover, in such a market “involuntary” unemployment cannot exist, because the excess supply of workers would cause an immediate decline in real wages, which would lead to the elimination of unemployment.</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Unemployment and Vacancies"/>
          <p:cNvSpPr txBox="1"/>
          <p:nvPr>
            <p:ph type="title"/>
          </p:nvPr>
        </p:nvSpPr>
        <p:spPr>
          <a:prstGeom prst="rect">
            <a:avLst/>
          </a:prstGeom>
        </p:spPr>
        <p:txBody>
          <a:bodyPr/>
          <a:lstStyle/>
          <a:p>
            <a:pPr/>
            <a:r>
              <a:t>Unemployment and Vacancies</a:t>
            </a:r>
          </a:p>
        </p:txBody>
      </p:sp>
      <p:sp>
        <p:nvSpPr>
          <p:cNvPr id="144" name="In almost all economies there is a positive and non-trivial unemployment rate even in boom periods. There are many unemployed people seeking jobs similar to those held by workers with similar characteristics, at wages equivalent to those generally prevai"/>
          <p:cNvSpPr txBox="1"/>
          <p:nvPr>
            <p:ph type="body" idx="1"/>
          </p:nvPr>
        </p:nvSpPr>
        <p:spPr>
          <a:prstGeom prst="rect">
            <a:avLst/>
          </a:prstGeom>
        </p:spPr>
        <p:txBody>
          <a:bodyPr/>
          <a:lstStyle/>
          <a:p>
            <a:pPr defTabSz="385572">
              <a:spcBef>
                <a:spcPts val="1500"/>
              </a:spcBef>
              <a:defRPr sz="2376"/>
            </a:pPr>
            <a:r>
              <a:t>In almost all economies there is a positive and non-trivial unemployment rate even in boom periods. There are many unemployed people seeking jobs similar to those held by workers with similar characteristics, at wages equivalent to those generally prevailing in the labor market. </a:t>
            </a:r>
          </a:p>
          <a:p>
            <a:pPr defTabSz="385572">
              <a:spcBef>
                <a:spcPts val="1500"/>
              </a:spcBef>
              <a:defRPr sz="2376"/>
            </a:pPr>
            <a:r>
              <a:t>At the same time, there are many firms with vacancies, seeking to fill them with employees, possessing characteristics similar to those of the unemployed, and at prevailing real wages. How can then one explain the existence and the fluctuations of both unemployment and vacancies?</a:t>
            </a:r>
          </a:p>
          <a:p>
            <a:pPr defTabSz="385572">
              <a:spcBef>
                <a:spcPts val="1500"/>
              </a:spcBef>
              <a:defRPr sz="2376"/>
            </a:pPr>
            <a:r>
              <a:t>The explanation of unemployment is one of the central tasks of macroeconomics. There are two types of questions that are being asked. First, what determines the equilibrium rate of unemployment in an economy, what are its implications, and to what extent the equilibrium unemployment rate reflects labor market distortions. The second key question concerns the cyclical fluctuations of unemployment during the economic cycle.</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Post-War Unemployment in the USA, Germany and Japan"/>
          <p:cNvSpPr txBox="1"/>
          <p:nvPr>
            <p:ph type="title"/>
          </p:nvPr>
        </p:nvSpPr>
        <p:spPr>
          <a:prstGeom prst="rect">
            <a:avLst/>
          </a:prstGeom>
        </p:spPr>
        <p:txBody>
          <a:bodyPr/>
          <a:lstStyle>
            <a:lvl1pPr defTabSz="362204">
              <a:spcBef>
                <a:spcPts val="900"/>
              </a:spcBef>
              <a:defRPr sz="4340"/>
            </a:lvl1pPr>
          </a:lstStyle>
          <a:p>
            <a:pPr/>
            <a:r>
              <a:t>Post-War Unemployment in the USA, Germany and Japan</a:t>
            </a:r>
          </a:p>
        </p:txBody>
      </p:sp>
      <p:sp>
        <p:nvSpPr>
          <p:cNvPr id="148"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9" name="Image" descr="Image"/>
          <p:cNvPicPr>
            <a:picLocks noChangeAspect="1"/>
          </p:cNvPicPr>
          <p:nvPr/>
        </p:nvPicPr>
        <p:blipFill>
          <a:blip r:embed="rId2">
            <a:extLst/>
          </a:blip>
          <a:stretch>
            <a:fillRect/>
          </a:stretch>
        </p:blipFill>
        <p:spPr>
          <a:xfrm>
            <a:off x="1364706" y="2324100"/>
            <a:ext cx="10275388" cy="670560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Post War Unemployment in Greece"/>
          <p:cNvSpPr txBox="1"/>
          <p:nvPr>
            <p:ph type="title"/>
          </p:nvPr>
        </p:nvSpPr>
        <p:spPr>
          <a:prstGeom prst="rect">
            <a:avLst/>
          </a:prstGeom>
        </p:spPr>
        <p:txBody>
          <a:bodyPr/>
          <a:lstStyle/>
          <a:p>
            <a:pPr/>
            <a:r>
              <a:t>Post War Unemployment in Greece</a:t>
            </a:r>
          </a:p>
        </p:txBody>
      </p:sp>
      <p:sp>
        <p:nvSpPr>
          <p:cNvPr id="152"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3" name="Image" descr="Image"/>
          <p:cNvPicPr>
            <a:picLocks noChangeAspect="1"/>
          </p:cNvPicPr>
          <p:nvPr/>
        </p:nvPicPr>
        <p:blipFill>
          <a:blip r:embed="rId2">
            <a:extLst/>
          </a:blip>
          <a:stretch>
            <a:fillRect/>
          </a:stretch>
        </p:blipFill>
        <p:spPr>
          <a:xfrm>
            <a:off x="1384167" y="2336800"/>
            <a:ext cx="10236466" cy="668020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earch and Matching Theories"/>
          <p:cNvSpPr txBox="1"/>
          <p:nvPr>
            <p:ph type="title"/>
          </p:nvPr>
        </p:nvSpPr>
        <p:spPr>
          <a:prstGeom prst="rect">
            <a:avLst/>
          </a:prstGeom>
        </p:spPr>
        <p:txBody>
          <a:bodyPr/>
          <a:lstStyle/>
          <a:p>
            <a:pPr/>
            <a:r>
              <a:t>Search and Matching Theories</a:t>
            </a:r>
          </a:p>
        </p:txBody>
      </p:sp>
      <p:sp>
        <p:nvSpPr>
          <p:cNvPr id="156" name="These theories highlight the search costs of looking for an appropriate job, by unemployed job seekers, and the search costs of looking for an appropriate employee, by firms with vacancies.…"/>
          <p:cNvSpPr txBox="1"/>
          <p:nvPr>
            <p:ph type="body" idx="1"/>
          </p:nvPr>
        </p:nvSpPr>
        <p:spPr>
          <a:prstGeom prst="rect">
            <a:avLst/>
          </a:prstGeom>
        </p:spPr>
        <p:txBody>
          <a:bodyPr/>
          <a:lstStyle/>
          <a:p>
            <a:pPr defTabSz="479044">
              <a:spcBef>
                <a:spcPts val="1900"/>
              </a:spcBef>
              <a:defRPr sz="2952"/>
            </a:pPr>
            <a:r>
              <a:t>These theories highlight the search costs of looking for an appropriate job, by unemployed job seekers, and the search costs of looking for an appropriate employee, by firms with vacancies. </a:t>
            </a:r>
          </a:p>
          <a:p>
            <a:pPr defTabSz="479044">
              <a:spcBef>
                <a:spcPts val="1900"/>
              </a:spcBef>
              <a:defRPr sz="2952"/>
            </a:pPr>
            <a:r>
              <a:t>In these theories, a costly search process is required for the matching of job seekers with appropriate vacancies in order to create a new job. Consequently, jobs entail rents, something that does not apply in fully competitive labor market models.</a:t>
            </a:r>
          </a:p>
          <a:p>
            <a:pPr defTabSz="479044">
              <a:spcBef>
                <a:spcPts val="1900"/>
              </a:spcBef>
              <a:defRPr sz="2952"/>
            </a:pPr>
            <a:r>
              <a:t>The early search theories date back to 1970. See Pissarides (2000) for an extensive analysis of such models. Other relatively recent papers include, Mortensen (1986), Pissarides (1985) and Mortensen and Pissarides (1994).  </a:t>
            </a:r>
          </a:p>
        </p:txBody>
      </p:sp>
      <p:sp>
        <p:nvSpPr>
          <p:cNvPr id="157"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Unemployment and Matching in the Labor Market: The Mortensen-Pissarides Model"/>
          <p:cNvSpPr txBox="1"/>
          <p:nvPr>
            <p:ph type="title"/>
          </p:nvPr>
        </p:nvSpPr>
        <p:spPr>
          <a:prstGeom prst="rect">
            <a:avLst/>
          </a:prstGeom>
        </p:spPr>
        <p:txBody>
          <a:bodyPr/>
          <a:lstStyle>
            <a:lvl1pPr defTabSz="321310">
              <a:spcBef>
                <a:spcPts val="800"/>
              </a:spcBef>
              <a:defRPr sz="3850"/>
            </a:lvl1pPr>
          </a:lstStyle>
          <a:p>
            <a:pPr/>
            <a:r>
              <a:t>Unemployment and Matching in the Labor Market: The Mortensen-Pissarides Model</a:t>
            </a:r>
          </a:p>
        </p:txBody>
      </p:sp>
      <p:sp>
        <p:nvSpPr>
          <p:cNvPr id="160" name="In this model, employers are investing in order to create job vacancies and the process of filling a vacancy involves matching of a firm, which has created a vacancy with an unemployed job seeker.…"/>
          <p:cNvSpPr txBox="1"/>
          <p:nvPr>
            <p:ph type="body" idx="1"/>
          </p:nvPr>
        </p:nvSpPr>
        <p:spPr>
          <a:prstGeom prst="rect">
            <a:avLst/>
          </a:prstGeom>
        </p:spPr>
        <p:txBody>
          <a:bodyPr/>
          <a:lstStyle/>
          <a:p>
            <a:pPr defTabSz="379729">
              <a:spcBef>
                <a:spcPts val="1500"/>
              </a:spcBef>
              <a:defRPr sz="2340"/>
            </a:pPr>
            <a:r>
              <a:t>In this model, employers are investing in order to create job vacancies and the process of filling a vacancy involves matching of a firm, which has created a vacancy with an unemployed job seeker.</a:t>
            </a:r>
          </a:p>
          <a:p>
            <a:pPr defTabSz="379729">
              <a:spcBef>
                <a:spcPts val="1500"/>
              </a:spcBef>
              <a:defRPr sz="2340"/>
            </a:pPr>
            <a:r>
              <a:t>At each instant, there are two flows into and out of unemployment. Some workers lose their jobs and move from jobs into unemployment, and some of the unemployed find jobs, through the matching process, with firms which have created vacancies.</a:t>
            </a:r>
          </a:p>
          <a:p>
            <a:pPr defTabSz="379729">
              <a:spcBef>
                <a:spcPts val="1500"/>
              </a:spcBef>
              <a:defRPr sz="2340"/>
            </a:pPr>
            <a:r>
              <a:t>In the simpler versions of the model the probability of job terminations is exogenous. This parameter describes the structural or cyclical shocks affecting the economy, and leading to the destruction of jobs.</a:t>
            </a:r>
          </a:p>
          <a:p>
            <a:pPr defTabSz="379729">
              <a:spcBef>
                <a:spcPts val="1500"/>
              </a:spcBef>
              <a:defRPr sz="2340"/>
            </a:pPr>
            <a:r>
              <a:t>The probability of filling a vacancy, as well as the probability of an unemployed job seeker to find a job, are endogenous variables in this model, and depend on the degree of </a:t>
            </a:r>
            <a:r>
              <a:rPr i="1"/>
              <a:t>labor market tightness</a:t>
            </a:r>
            <a:r>
              <a:t>, which is defined by the ratio of vacancies to the unemployed. The higher the tightness of the labor market, the greater the probability of an unemployed job seeker to find a job, and the lower the probability of a firm to fill a vacancy.</a:t>
            </a:r>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Equilibrium Unemployment in the Mortensen-Pissarides Model"/>
          <p:cNvSpPr txBox="1"/>
          <p:nvPr>
            <p:ph type="title"/>
          </p:nvPr>
        </p:nvSpPr>
        <p:spPr>
          <a:prstGeom prst="rect">
            <a:avLst/>
          </a:prstGeom>
        </p:spPr>
        <p:txBody>
          <a:bodyPr/>
          <a:lstStyle>
            <a:lvl1pPr defTabSz="327152">
              <a:spcBef>
                <a:spcPts val="800"/>
              </a:spcBef>
              <a:defRPr sz="3920"/>
            </a:lvl1pPr>
          </a:lstStyle>
          <a:p>
            <a:pPr/>
            <a:r>
              <a:t>Equilibrium Unemployment in the Mortensen-Pissarides Model</a:t>
            </a:r>
          </a:p>
        </p:txBody>
      </p:sp>
      <p:sp>
        <p:nvSpPr>
          <p:cNvPr id="164" name="In the steady state, the flows to and from unemployment are equalized, and the equilibrium unemployment rate depends positively on the exogenous probability of job terminations, and negatively on the endogenous probability that an unemployed job seeker f"/>
          <p:cNvSpPr txBox="1"/>
          <p:nvPr>
            <p:ph type="body" idx="1"/>
          </p:nvPr>
        </p:nvSpPr>
        <p:spPr>
          <a:prstGeom prst="rect">
            <a:avLst/>
          </a:prstGeom>
        </p:spPr>
        <p:txBody>
          <a:bodyPr/>
          <a:lstStyle/>
          <a:p>
            <a:pPr defTabSz="490727">
              <a:spcBef>
                <a:spcPts val="2000"/>
              </a:spcBef>
              <a:defRPr sz="3024"/>
            </a:pPr>
            <a:r>
              <a:t>In the steady state, the flows to and from unemployment are equalized, and the equilibrium unemployment rate depends positively on the exogenous probability of job terminations, and negatively on the endogenous probability that an unemployed job seeker finds a job.</a:t>
            </a:r>
          </a:p>
          <a:p>
            <a:pPr defTabSz="490727">
              <a:spcBef>
                <a:spcPts val="2000"/>
              </a:spcBef>
              <a:defRPr sz="3024"/>
            </a:pPr>
            <a:r>
              <a:t>The equilibrium unemployment rate therefore depends negatively on labor market tightness, and is, of course, determined endogenously. </a:t>
            </a:r>
          </a:p>
          <a:p>
            <a:pPr defTabSz="490727">
              <a:spcBef>
                <a:spcPts val="2000"/>
              </a:spcBef>
              <a:defRPr sz="3024"/>
            </a:pPr>
            <a:r>
              <a:t>The negative relationship between the unemployment rate and the vacancy rate which is implied by this dependence is known as the </a:t>
            </a:r>
            <a:r>
              <a:rPr i="1"/>
              <a:t>Beveridge curve</a:t>
            </a:r>
            <a:r>
              <a:t>.</a:t>
            </a:r>
          </a:p>
        </p:txBody>
      </p:sp>
      <p:sp>
        <p:nvSpPr>
          <p:cNvPr id="16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Behavior of Firms and the Creation of Vacancies and Jobs"/>
          <p:cNvSpPr txBox="1"/>
          <p:nvPr>
            <p:ph type="title"/>
          </p:nvPr>
        </p:nvSpPr>
        <p:spPr>
          <a:prstGeom prst="rect">
            <a:avLst/>
          </a:prstGeom>
        </p:spPr>
        <p:txBody>
          <a:bodyPr/>
          <a:lstStyle>
            <a:lvl1pPr defTabSz="338835">
              <a:spcBef>
                <a:spcPts val="900"/>
              </a:spcBef>
              <a:defRPr sz="4059"/>
            </a:lvl1pPr>
          </a:lstStyle>
          <a:p>
            <a:pPr/>
            <a:r>
              <a:t>The Behavior of Firms and the Creation of Vacancies and Jobs</a:t>
            </a:r>
          </a:p>
        </p:txBody>
      </p:sp>
      <p:sp>
        <p:nvSpPr>
          <p:cNvPr id="168" name="Firms and the unemployed make their decisions rationally, maximizing the expected present value of their profits and income.…"/>
          <p:cNvSpPr txBox="1"/>
          <p:nvPr>
            <p:ph type="body" idx="1"/>
          </p:nvPr>
        </p:nvSpPr>
        <p:spPr>
          <a:prstGeom prst="rect">
            <a:avLst/>
          </a:prstGeom>
        </p:spPr>
        <p:txBody>
          <a:bodyPr/>
          <a:lstStyle/>
          <a:p>
            <a:pPr defTabSz="426466">
              <a:spcBef>
                <a:spcPts val="1700"/>
              </a:spcBef>
              <a:defRPr sz="2628"/>
            </a:pPr>
            <a:r>
              <a:t>Firms and the unemployed make their decisions rationally, maximizing the expected present value of their profits and income.</a:t>
            </a:r>
          </a:p>
          <a:p>
            <a:pPr defTabSz="426466">
              <a:spcBef>
                <a:spcPts val="1700"/>
              </a:spcBef>
              <a:defRPr sz="2628"/>
            </a:pPr>
            <a:r>
              <a:t>Firms create new vacancies as long as the expected profits from the investment required to create a vacancy are positive. The condition for a vacancy to be filled, and for a new job to be created is that the real wage should be equal to labor productivity minus the cost of creating and maintaining a vacancy. By filling a vacancy, a firm must in equilibrium cover both the wage costs and the costs of its investment in the creation of the vacancy. </a:t>
            </a:r>
          </a:p>
          <a:p>
            <a:pPr defTabSz="426466">
              <a:spcBef>
                <a:spcPts val="1700"/>
              </a:spcBef>
              <a:defRPr sz="2628"/>
            </a:pPr>
            <a:r>
              <a:t>The job creation condition implies a negative relationship between the wage that the firm is willing to pay and labor market tightness. The higher is labor market tightness, the lower is the probability of filling a vacancy and the greater the total cost of maintaining a vacancy, since vacancies remain unfilled for longer.</a:t>
            </a:r>
          </a:p>
        </p:txBody>
      </p:sp>
      <p:sp>
        <p:nvSpPr>
          <p:cNvPr id="16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Behavior of Unemployed Job Seekers and the Determination of Real Wages"/>
          <p:cNvSpPr txBox="1"/>
          <p:nvPr>
            <p:ph type="title"/>
          </p:nvPr>
        </p:nvSpPr>
        <p:spPr>
          <a:prstGeom prst="rect">
            <a:avLst/>
          </a:prstGeom>
        </p:spPr>
        <p:txBody>
          <a:bodyPr/>
          <a:lstStyle>
            <a:lvl1pPr defTabSz="321310">
              <a:spcBef>
                <a:spcPts val="800"/>
              </a:spcBef>
              <a:defRPr sz="3850"/>
            </a:lvl1pPr>
          </a:lstStyle>
          <a:p>
            <a:pPr/>
            <a:r>
              <a:t>The Behavior of Unemployed Job Seekers and the Determination of Real Wages</a:t>
            </a:r>
          </a:p>
        </p:txBody>
      </p:sp>
      <p:sp>
        <p:nvSpPr>
          <p:cNvPr id="172" name="An unemployed job seeker will agree to get a job if the expected present value of income of an employed worker is greater than the expected present value of income of an unemployed job seeker. This condition is satisfied in this model, as long as the rea"/>
          <p:cNvSpPr txBox="1"/>
          <p:nvPr>
            <p:ph type="body" idx="1"/>
          </p:nvPr>
        </p:nvSpPr>
        <p:spPr>
          <a:prstGeom prst="rect">
            <a:avLst/>
          </a:prstGeom>
        </p:spPr>
        <p:txBody>
          <a:bodyPr/>
          <a:lstStyle/>
          <a:p>
            <a:pPr defTabSz="403097">
              <a:spcBef>
                <a:spcPts val="1600"/>
              </a:spcBef>
              <a:defRPr sz="2484"/>
            </a:pPr>
            <a:r>
              <a:t>An unemployed job seeker will agree to get a job if the expected present value of income of an employed worker is greater than the expected present value of income of an unemployed job seeker. This condition is satisfied in this model, as long as the real wage is higher than unemployment benefits.</a:t>
            </a:r>
          </a:p>
          <a:p>
            <a:pPr defTabSz="403097">
              <a:spcBef>
                <a:spcPts val="1600"/>
              </a:spcBef>
              <a:defRPr sz="2484"/>
            </a:pPr>
            <a:r>
              <a:t>Real wages are determined in equilibrium by decentralized bargaining between firms that have vacancies and unemployed job seekers. The equilibrium real wage is the result of this negotiation, and depends positively on the relative bargaining power of the unemployed, the level of unemployment benefits, labor productivity, the cost of maintaining a vacancy and labor market tightness. </a:t>
            </a:r>
          </a:p>
          <a:p>
            <a:pPr defTabSz="403097">
              <a:spcBef>
                <a:spcPts val="1600"/>
              </a:spcBef>
              <a:defRPr sz="2484"/>
            </a:pPr>
            <a:r>
              <a:t>The equilibrium real wage depends positively on labor market tightness, as this increases the average recruitment cost per unemployed person, thereby increasing the “threat” point of prospective employees versus prospective employers, and weakening the effective bargaining position of prospective employers.</a:t>
            </a:r>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Equilibrium Real Wages and Unemployment"/>
          <p:cNvSpPr txBox="1"/>
          <p:nvPr>
            <p:ph type="title"/>
          </p:nvPr>
        </p:nvSpPr>
        <p:spPr>
          <a:prstGeom prst="rect">
            <a:avLst/>
          </a:prstGeom>
        </p:spPr>
        <p:txBody>
          <a:bodyPr/>
          <a:lstStyle>
            <a:lvl1pPr defTabSz="467359">
              <a:spcBef>
                <a:spcPts val="1200"/>
              </a:spcBef>
              <a:defRPr sz="5600"/>
            </a:lvl1pPr>
          </a:lstStyle>
          <a:p>
            <a:pPr/>
            <a:r>
              <a:t>Equilibrium Real Wages and Unemployment</a:t>
            </a:r>
          </a:p>
        </p:txBody>
      </p:sp>
      <p:sp>
        <p:nvSpPr>
          <p:cNvPr id="176" name="The positive relationship between real wages and labor market tightness, resulting from the negotiation between firms with vacancies and the unemployed, and the negative relationship between real wages and and labor market tightness implied by the job cr"/>
          <p:cNvSpPr txBox="1"/>
          <p:nvPr>
            <p:ph type="body" idx="1"/>
          </p:nvPr>
        </p:nvSpPr>
        <p:spPr>
          <a:prstGeom prst="rect">
            <a:avLst/>
          </a:prstGeom>
        </p:spPr>
        <p:txBody>
          <a:bodyPr/>
          <a:lstStyle/>
          <a:p>
            <a:pPr defTabSz="438150">
              <a:spcBef>
                <a:spcPts val="1800"/>
              </a:spcBef>
              <a:defRPr sz="2700"/>
            </a:pPr>
            <a:r>
              <a:t>The positive relationship between real wages and labor market tightness, resulting from the negotiation between firms with vacancies and the unemployed, and the negative relationship between real wages and and labor market tightness implied by the job creation condition for firms, jointly determine the equilibrium real wage and equilibrium labor market tightness. </a:t>
            </a:r>
          </a:p>
          <a:p>
            <a:pPr defTabSz="438150">
              <a:spcBef>
                <a:spcPts val="1800"/>
              </a:spcBef>
              <a:defRPr sz="2700"/>
            </a:pPr>
            <a:r>
              <a:t>For given equilibrium labor market tightness, the equilibrium unemployment rate is then determined through the Beveridge curve, which implies a negative relationship between the unemployment and vacancy rates.</a:t>
            </a:r>
          </a:p>
          <a:p>
            <a:pPr defTabSz="438150">
              <a:spcBef>
                <a:spcPts val="1800"/>
              </a:spcBef>
              <a:defRPr sz="2700"/>
            </a:pPr>
            <a:r>
              <a:t>In the equilibrium of this model, the unemployed are worse off than the employed. Consequently unemployment is an undesirable and involuntary condition, and not the result of choice by the unemployed, as in competitive models of the labor market without frictions.</a:t>
            </a:r>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he Matching Function"/>
          <p:cNvSpPr txBox="1"/>
          <p:nvPr>
            <p:ph type="title"/>
          </p:nvPr>
        </p:nvSpPr>
        <p:spPr>
          <a:prstGeom prst="rect">
            <a:avLst/>
          </a:prstGeom>
        </p:spPr>
        <p:txBody>
          <a:bodyPr/>
          <a:lstStyle/>
          <a:p>
            <a:pPr/>
            <a:r>
              <a:t>The Matching Function</a:t>
            </a:r>
          </a:p>
        </p:txBody>
      </p:sp>
      <p:sp>
        <p:nvSpPr>
          <p:cNvPr id="180" name="A key assumption of this class of models is that the number of jobs created at each moment is a positive function of the number of firms looking for employees and the number of unemployed job seekers. The outcome of this process is described by the so-ca"/>
          <p:cNvSpPr txBox="1"/>
          <p:nvPr>
            <p:ph type="body" idx="1"/>
          </p:nvPr>
        </p:nvSpPr>
        <p:spPr>
          <a:prstGeom prst="rect">
            <a:avLst/>
          </a:prstGeom>
        </p:spPr>
        <p:txBody>
          <a:bodyPr/>
          <a:lstStyle/>
          <a:p>
            <a:pPr defTabSz="379729">
              <a:spcBef>
                <a:spcPts val="1500"/>
              </a:spcBef>
              <a:defRPr sz="2340"/>
            </a:pPr>
            <a:r>
              <a:t>A key assumption of this class of models is that the number of jobs created at each moment is a positive function of the number of firms looking for employees and the number of unemployed job seekers. The outcome of this process is described by the so-called matching function, determining the number of jobs created at each moment in time. The matching function is assumed to be increasing in every one of its arguments, concave and linearly homogeneous. Thus, it is characterized by constant returns to scale.</a:t>
            </a:r>
          </a:p>
          <a:p>
            <a:pPr defTabSz="379729">
              <a:spcBef>
                <a:spcPts val="1500"/>
              </a:spcBef>
              <a:defRPr sz="2340"/>
            </a:pPr>
            <a:r>
              <a:t>                                                                </a:t>
            </a:r>
            <a14:m>
              <m:oMath>
                <m:r>
                  <a:rPr xmlns:a="http://schemas.openxmlformats.org/drawingml/2006/main" sz="2600" i="1">
                    <a:solidFill>
                      <a:srgbClr val="414040"/>
                    </a:solidFill>
                    <a:latin typeface="Cambria Math" panose="02040503050406030204" pitchFamily="18" charset="0"/>
                  </a:rPr>
                  <m:t>m</m:t>
                </m:r>
                <m:r>
                  <a:rPr xmlns:a="http://schemas.openxmlformats.org/drawingml/2006/main" sz="2600" i="1">
                    <a:solidFill>
                      <a:srgbClr val="414040"/>
                    </a:solidFill>
                    <a:latin typeface="Cambria Math" panose="02040503050406030204" pitchFamily="18" charset="0"/>
                  </a:rPr>
                  <m:t>L</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u</m:t>
                </m:r>
                <m:r>
                  <a:rPr xmlns:a="http://schemas.openxmlformats.org/drawingml/2006/main" sz="2600" i="1">
                    <a:solidFill>
                      <a:srgbClr val="414040"/>
                    </a:solidFill>
                    <a:latin typeface="Cambria Math" panose="02040503050406030204" pitchFamily="18" charset="0"/>
                  </a:rPr>
                  <m:t>L</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v</m:t>
                </m:r>
                <m:r>
                  <a:rPr xmlns:a="http://schemas.openxmlformats.org/drawingml/2006/main" sz="2600" i="1">
                    <a:solidFill>
                      <a:srgbClr val="414040"/>
                    </a:solidFill>
                    <a:latin typeface="Cambria Math" panose="02040503050406030204" pitchFamily="18" charset="0"/>
                  </a:rPr>
                  <m:t>L</m:t>
                </m:r>
                <m:r>
                  <a:rPr xmlns:a="http://schemas.openxmlformats.org/drawingml/2006/main" sz="2600" i="1">
                    <a:solidFill>
                      <a:srgbClr val="414040"/>
                    </a:solidFill>
                    <a:latin typeface="Cambria Math" panose="02040503050406030204" pitchFamily="18" charset="0"/>
                  </a:rPr>
                  <m:t>)</m:t>
                </m:r>
              </m:oMath>
            </a14:m>
          </a:p>
          <a:p>
            <a:pPr defTabSz="379729">
              <a:spcBef>
                <a:spcPts val="1500"/>
              </a:spcBef>
              <a:defRPr sz="2340"/>
            </a:pPr>
            <a:r>
              <a:t>where,</a:t>
            </a:r>
          </a:p>
          <a:p>
            <a:pPr defTabSz="379729">
              <a:spcBef>
                <a:spcPts val="1500"/>
              </a:spcBef>
              <a:defRPr sz="2340"/>
            </a:pPr>
            <a14:m>
              <m:oMath>
                <m:r>
                  <a:rPr xmlns:a="http://schemas.openxmlformats.org/drawingml/2006/main" sz="2500" i="1">
                    <a:solidFill>
                      <a:srgbClr val="414040"/>
                    </a:solidFill>
                    <a:latin typeface="Cambria Math" panose="02040503050406030204" pitchFamily="18" charset="0"/>
                  </a:rPr>
                  <m:t>L</m:t>
                </m:r>
              </m:oMath>
            </a14:m>
            <a:r>
              <a:t> size of the labor force</a:t>
            </a:r>
          </a:p>
          <a:p>
            <a:pPr defTabSz="379729">
              <a:spcBef>
                <a:spcPts val="1500"/>
              </a:spcBef>
              <a:defRPr sz="2340"/>
            </a:pPr>
            <a14:m>
              <m:oMath>
                <m:r>
                  <a:rPr xmlns:a="http://schemas.openxmlformats.org/drawingml/2006/main" sz="2950" i="1">
                    <a:solidFill>
                      <a:srgbClr val="414040"/>
                    </a:solidFill>
                    <a:latin typeface="Cambria Math" panose="02040503050406030204" pitchFamily="18" charset="0"/>
                  </a:rPr>
                  <m:t>u</m:t>
                </m:r>
              </m:oMath>
            </a14:m>
            <a:r>
              <a:t> unemployment rate (unemployed as a proportion of the labor force)</a:t>
            </a:r>
          </a:p>
          <a:p>
            <a:pPr defTabSz="379729">
              <a:spcBef>
                <a:spcPts val="1500"/>
              </a:spcBef>
              <a:defRPr sz="2340"/>
            </a:pPr>
            <a14:m>
              <m:oMath>
                <m:r>
                  <a:rPr xmlns:a="http://schemas.openxmlformats.org/drawingml/2006/main" sz="2800" i="1">
                    <a:solidFill>
                      <a:srgbClr val="414040"/>
                    </a:solidFill>
                    <a:latin typeface="Cambria Math" panose="02040503050406030204" pitchFamily="18" charset="0"/>
                  </a:rPr>
                  <m:t>v</m:t>
                </m:r>
              </m:oMath>
            </a14:m>
            <a:r>
              <a:t> vacancy rate (vacancies as a proportion of the labor force) </a:t>
            </a:r>
          </a:p>
          <a:p>
            <a:pPr defTabSz="379729">
              <a:spcBef>
                <a:spcPts val="1500"/>
              </a:spcBef>
              <a:defRPr sz="2340"/>
            </a:pPr>
            <a14:m>
              <m:oMath>
                <m:r>
                  <a:rPr xmlns:a="http://schemas.openxmlformats.org/drawingml/2006/main" sz="2650" i="1">
                    <a:solidFill>
                      <a:srgbClr val="414040"/>
                    </a:solidFill>
                    <a:latin typeface="Cambria Math" panose="02040503050406030204" pitchFamily="18" charset="0"/>
                  </a:rPr>
                  <m:t>m</m:t>
                </m:r>
              </m:oMath>
            </a14:m>
            <a:r>
              <a:t> the job creation rate (new jobs as a share of the labor force)</a:t>
            </a:r>
            <a:endParaRPr sz="3600"/>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he Probability of Filling a Vacancy and Labor Market Tightness"/>
          <p:cNvSpPr txBox="1"/>
          <p:nvPr>
            <p:ph type="title"/>
          </p:nvPr>
        </p:nvSpPr>
        <p:spPr>
          <a:prstGeom prst="rect">
            <a:avLst/>
          </a:prstGeom>
        </p:spPr>
        <p:txBody>
          <a:bodyPr/>
          <a:lstStyle>
            <a:lvl1pPr defTabSz="321310">
              <a:spcBef>
                <a:spcPts val="800"/>
              </a:spcBef>
              <a:defRPr sz="3850"/>
            </a:lvl1pPr>
          </a:lstStyle>
          <a:p>
            <a:pPr/>
            <a:r>
              <a:t>The Probability of Filling a Vacancy and Labor Market Tightness</a:t>
            </a:r>
          </a:p>
        </p:txBody>
      </p:sp>
      <p:sp>
        <p:nvSpPr>
          <p:cNvPr id="184" name="Assuming that all vacancies have the same probability of being filled, and that all the unemployed have the same probability of being employed, the probability of filling a vacancy shall be equal to the ratio of the number of new jobs created over all ex"/>
          <p:cNvSpPr txBox="1"/>
          <p:nvPr>
            <p:ph type="body" idx="1"/>
          </p:nvPr>
        </p:nvSpPr>
        <p:spPr>
          <a:prstGeom prst="rect">
            <a:avLst/>
          </a:prstGeom>
        </p:spPr>
        <p:txBody>
          <a:bodyPr/>
          <a:lstStyle/>
          <a:p>
            <a:pPr defTabSz="245363">
              <a:spcBef>
                <a:spcPts val="1000"/>
              </a:spcBef>
              <a:defRPr sz="1512"/>
            </a:pPr>
            <a:r>
              <a:t>Assuming that all vacancies have the same probability of being filled, and that all the unemployed have the same probability of being employed, the probability of filling a vacancy shall be equal to the ratio of the number of new jobs created over all existing vacancies. If we define this probability as </a:t>
            </a:r>
            <a14:m>
              <m:oMath>
                <m:r>
                  <a:rPr xmlns:a="http://schemas.openxmlformats.org/drawingml/2006/main" sz="1800" i="1">
                    <a:solidFill>
                      <a:srgbClr val="414040"/>
                    </a:solidFill>
                    <a:latin typeface="Cambria Math" panose="02040503050406030204" pitchFamily="18" charset="0"/>
                  </a:rPr>
                  <m:t>q</m:t>
                </m:r>
              </m:oMath>
            </a14:m>
            <a:r>
              <a:t>, then the probability of filling a vacancy is defined by,</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m</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v</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num>
                  <m:den>
                    <m:r>
                      <a:rPr xmlns:a="http://schemas.openxmlformats.org/drawingml/2006/main" sz="1650" i="1">
                        <a:solidFill>
                          <a:srgbClr val="414040"/>
                        </a:solidFill>
                        <a:latin typeface="Cambria Math" panose="02040503050406030204" pitchFamily="18" charset="0"/>
                      </a:rPr>
                      <m:t>v</m:t>
                    </m:r>
                    <m:r>
                      <a:rPr xmlns:a="http://schemas.openxmlformats.org/drawingml/2006/main" sz="1650" i="1">
                        <a:solidFill>
                          <a:srgbClr val="414040"/>
                        </a:solidFill>
                        <a:latin typeface="Cambria Math" panose="02040503050406030204" pitchFamily="18" charset="0"/>
                      </a:rPr>
                      <m:t>L</m:t>
                    </m:r>
                  </m:den>
                </m:f>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m:t>
                </m:r>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u</m:t>
                        </m:r>
                      </m:num>
                      <m:den>
                        <m:r>
                          <a:rPr xmlns:a="http://schemas.openxmlformats.org/drawingml/2006/main" sz="1650" i="1">
                            <a:solidFill>
                              <a:srgbClr val="414040"/>
                            </a:solidFill>
                            <a:latin typeface="Cambria Math" panose="02040503050406030204" pitchFamily="18" charset="0"/>
                          </a:rPr>
                          <m:t>v</m:t>
                        </m:r>
                      </m:den>
                    </m:f>
                    <m:r>
                      <a:rPr xmlns:a="http://schemas.openxmlformats.org/drawingml/2006/main" sz="1650" i="1">
                        <a:solidFill>
                          <a:srgbClr val="414040"/>
                        </a:solidFill>
                        <a:latin typeface="Cambria Math" panose="02040503050406030204" pitchFamily="18" charset="0"/>
                      </a:rPr>
                      <m:t>,1</m:t>
                    </m:r>
                  </m:e>
                </m:d>
              </m:oMath>
            </a14:m>
            <a:r>
              <a:t>  </a:t>
            </a:r>
          </a:p>
          <a:p>
            <a:pPr defTabSz="245363">
              <a:spcBef>
                <a:spcPts val="1000"/>
              </a:spcBef>
              <a:defRPr sz="1512"/>
            </a:pPr>
            <a:r>
              <a:t>We have assumed that every unemployed job seeker has the same probability of finding a job, and that every vacancy has the same probability of being filled. We have thus assumed a </a:t>
            </a:r>
            <a:r>
              <a:rPr i="1"/>
              <a:t>Poisson frequency distribution</a:t>
            </a:r>
            <a:r>
              <a:t>. </a:t>
            </a:r>
          </a:p>
          <a:p>
            <a:pPr defTabSz="245363">
              <a:spcBef>
                <a:spcPts val="1000"/>
              </a:spcBef>
              <a:defRPr sz="1512"/>
            </a:pPr>
            <a:r>
              <a:t>From the properties of the matching function, the probability of filling a vacancy is a function only of the ratio of the unemployed to job vacancies. This is due to the assumption that the matching function is linearly homogeneous. The more the unemployed per vacancy, the greater will be the likelihood of filling any particular vacancy.</a:t>
            </a:r>
          </a:p>
          <a:p>
            <a:pPr defTabSz="245363">
              <a:spcBef>
                <a:spcPts val="1000"/>
              </a:spcBef>
              <a:defRPr sz="1512"/>
            </a:pPr>
            <a:r>
              <a:t>We define as </a:t>
            </a:r>
            <a14:m>
              <m:oMath>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v</m:t>
                    </m:r>
                  </m:num>
                  <m:den>
                    <m:r>
                      <a:rPr xmlns:a="http://schemas.openxmlformats.org/drawingml/2006/main" sz="1650" i="1">
                        <a:solidFill>
                          <a:srgbClr val="414040"/>
                        </a:solidFill>
                        <a:latin typeface="Cambria Math" panose="02040503050406030204" pitchFamily="18" charset="0"/>
                      </a:rPr>
                      <m:t>u</m:t>
                    </m:r>
                  </m:den>
                </m:f>
              </m:oMath>
            </a14:m>
            <a:r>
              <a:t>, the ratio of vacancies to the unemployed. </a:t>
            </a:r>
            <a14:m>
              <m:oMath>
                <m:r>
                  <a:rPr xmlns:a="http://schemas.openxmlformats.org/drawingml/2006/main" sz="1700" i="1">
                    <a:solidFill>
                      <a:srgbClr val="414040"/>
                    </a:solidFill>
                    <a:latin typeface="Cambria Math" panose="02040503050406030204" pitchFamily="18" charset="0"/>
                  </a:rPr>
                  <m:t>θ</m:t>
                </m:r>
              </m:oMath>
            </a14:m>
            <a:r>
              <a:t> measures the degree of tightness in the labor market. </a:t>
            </a:r>
          </a:p>
          <a:p>
            <a:pPr defTabSz="245363">
              <a:spcBef>
                <a:spcPts val="1000"/>
              </a:spcBef>
              <a:defRPr sz="1512"/>
            </a:pPr>
            <a:r>
              <a:t>The higher the number of vacancies relative to the unemployed, the greater the tightness of the labor market. We can thus express the probability of filling a vacancy as a function of labor market tightness,</a:t>
            </a:r>
          </a:p>
          <a:p>
            <a:pPr defTabSz="245363">
              <a:spcBef>
                <a:spcPts val="1000"/>
              </a:spcBef>
              <a:defRPr sz="1512"/>
            </a:pPr>
            <a:r>
              <a:t>                                                                                                              </a:t>
            </a:r>
            <a14:m>
              <m:oMath>
                <m:r>
                  <a:rPr xmlns:a="http://schemas.openxmlformats.org/drawingml/2006/main" sz="1750" i="1">
                    <a:solidFill>
                      <a:srgbClr val="414040"/>
                    </a:solidFill>
                    <a:latin typeface="Cambria Math" panose="02040503050406030204" pitchFamily="18" charset="0"/>
                  </a:rPr>
                  <m:t>q</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q</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From the properties of the matching function, it follows that, </a:t>
            </a:r>
            <a14:m>
              <m:oMath>
                <m:sSup>
                  <m:e>
                    <m:r>
                      <a:rPr xmlns:a="http://schemas.openxmlformats.org/drawingml/2006/main" sz="1700" i="1">
                        <a:solidFill>
                          <a:srgbClr val="414040"/>
                        </a:solidFill>
                        <a:latin typeface="Cambria Math" panose="02040503050406030204" pitchFamily="18" charset="0"/>
                      </a:rPr>
                      <m:t>q</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oMath>
            </a14:m>
            <a:r>
              <a:t> and that, </a:t>
            </a:r>
            <a14:m>
              <m:oMath>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η</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θ</m:t>
                    </m:r>
                    <m:sSup>
                      <m:e>
                        <m:r>
                          <a:rPr xmlns:a="http://schemas.openxmlformats.org/drawingml/2006/main" sz="1650" i="1">
                            <a:solidFill>
                              <a:srgbClr val="414040"/>
                            </a:solidFill>
                            <a:latin typeface="Cambria Math" panose="02040503050406030204" pitchFamily="18" charset="0"/>
                          </a:rPr>
                          <m:t>q</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num>
                  <m:den>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den>
                </m:f>
                <m:r>
                  <a:rPr xmlns:a="http://schemas.openxmlformats.org/drawingml/2006/main" sz="1650" i="1">
                    <a:solidFill>
                      <a:srgbClr val="414040"/>
                    </a:solidFill>
                    <a:latin typeface="Cambria Math" panose="02040503050406030204" pitchFamily="18" charset="0"/>
                  </a:rPr>
                  <m:t>&lt;</m:t>
                </m:r>
                <m:r>
                  <a:rPr xmlns:a="http://schemas.openxmlformats.org/drawingml/2006/main" sz="1650" i="1">
                    <a:solidFill>
                      <a:srgbClr val="414040"/>
                    </a:solidFill>
                    <a:latin typeface="Cambria Math" panose="02040503050406030204" pitchFamily="18" charset="0"/>
                  </a:rPr>
                  <m:t>0</m:t>
                </m:r>
              </m:oMath>
            </a14:m>
            <a:r>
              <a:t>, where </a:t>
            </a:r>
            <a14:m>
              <m:oMath>
                <m:r>
                  <a:rPr xmlns:a="http://schemas.openxmlformats.org/drawingml/2006/main" sz="1800" i="1">
                    <a:solidFill>
                      <a:srgbClr val="414040"/>
                    </a:solidFill>
                    <a:latin typeface="Cambria Math" panose="02040503050406030204" pitchFamily="18" charset="0"/>
                  </a:rPr>
                  <m:t>η</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θ</m:t>
                </m:r>
                <m:r>
                  <a:rPr xmlns:a="http://schemas.openxmlformats.org/drawingml/2006/main" sz="1800" i="1">
                    <a:solidFill>
                      <a:srgbClr val="414040"/>
                    </a:solidFill>
                    <a:latin typeface="Cambria Math" panose="02040503050406030204" pitchFamily="18" charset="0"/>
                  </a:rPr>
                  <m:t>)</m:t>
                </m:r>
              </m:oMath>
            </a14:m>
            <a:r>
              <a:t> is the elasticity of </a:t>
            </a:r>
            <a14:m>
              <m:oMath>
                <m:r>
                  <a:rPr xmlns:a="http://schemas.openxmlformats.org/drawingml/2006/main" sz="1800" i="1">
                    <a:solidFill>
                      <a:srgbClr val="414040"/>
                    </a:solidFill>
                    <a:latin typeface="Cambria Math" panose="02040503050406030204" pitchFamily="18" charset="0"/>
                  </a:rPr>
                  <m:t>q</m:t>
                </m:r>
              </m:oMath>
            </a14:m>
            <a:r>
              <a:t> with respect to </a:t>
            </a:r>
            <a14:m>
              <m:oMath>
                <m:r>
                  <a:rPr xmlns:a="http://schemas.openxmlformats.org/drawingml/2006/main" sz="1700" i="1">
                    <a:solidFill>
                      <a:srgbClr val="414040"/>
                    </a:solidFill>
                    <a:latin typeface="Cambria Math" panose="02040503050406030204" pitchFamily="18" charset="0"/>
                  </a:rPr>
                  <m:t>θ</m:t>
                </m:r>
              </m:oMath>
            </a14:m>
            <a:r>
              <a:t>. Higher tightness in the labor market implies a lower probability of filling a vacancy.</a:t>
            </a:r>
          </a:p>
          <a:p>
            <a:pPr defTabSz="245363">
              <a:spcBef>
                <a:spcPts val="1000"/>
              </a:spcBef>
              <a:defRPr sz="1512"/>
            </a:pPr>
            <a:r>
              <a:t>It is also worth noting, that, because of the assumption of a Poisson density function, the </a:t>
            </a:r>
            <a:r>
              <a:rPr i="1"/>
              <a:t>average expected duration of a vacancy</a:t>
            </a:r>
            <a:r>
              <a:t> is equal to the inverse of </a:t>
            </a:r>
            <a14:m>
              <m:oMath>
                <m:r>
                  <a:rPr xmlns:a="http://schemas.openxmlformats.org/drawingml/2006/main" sz="1800" i="1">
                    <a:solidFill>
                      <a:srgbClr val="414040"/>
                    </a:solidFill>
                    <a:latin typeface="Cambria Math" panose="02040503050406030204" pitchFamily="18" charset="0"/>
                  </a:rPr>
                  <m:t>q</m:t>
                </m:r>
              </m:oMath>
            </a14:m>
            <a:r>
              <a:t>, and is thus a positive function of </a:t>
            </a:r>
            <a14:m>
              <m:oMath>
                <m:r>
                  <a:rPr xmlns:a="http://schemas.openxmlformats.org/drawingml/2006/main" sz="1700" i="1">
                    <a:solidFill>
                      <a:srgbClr val="414040"/>
                    </a:solidFill>
                    <a:latin typeface="Cambria Math" panose="02040503050406030204" pitchFamily="18" charset="0"/>
                  </a:rPr>
                  <m:t>θ</m:t>
                </m:r>
              </m:oMath>
            </a14:m>
            <a:r>
              <a:t>.</a:t>
            </a:r>
            <a:endParaRPr sz="3600"/>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he Probability of Finding a Job by the Unemployed"/>
          <p:cNvSpPr txBox="1"/>
          <p:nvPr>
            <p:ph type="title"/>
          </p:nvPr>
        </p:nvSpPr>
        <p:spPr>
          <a:prstGeom prst="rect">
            <a:avLst/>
          </a:prstGeom>
        </p:spPr>
        <p:txBody>
          <a:bodyPr/>
          <a:lstStyle>
            <a:lvl1pPr defTabSz="403097">
              <a:spcBef>
                <a:spcPts val="1100"/>
              </a:spcBef>
              <a:defRPr sz="4830"/>
            </a:lvl1pPr>
          </a:lstStyle>
          <a:p>
            <a:pPr/>
            <a:r>
              <a:t>The Probability of Finding a Job by the Unemployed</a:t>
            </a:r>
          </a:p>
        </p:txBody>
      </p:sp>
      <p:sp>
        <p:nvSpPr>
          <p:cNvPr id="188" name="The probability of finding a job, by an unemployed job seeker, is correspondingly equal to,…"/>
          <p:cNvSpPr txBox="1"/>
          <p:nvPr>
            <p:ph type="body" idx="1"/>
          </p:nvPr>
        </p:nvSpPr>
        <p:spPr>
          <a:prstGeom prst="rect">
            <a:avLst/>
          </a:prstGeom>
        </p:spPr>
        <p:txBody>
          <a:bodyPr/>
          <a:lstStyle/>
          <a:p>
            <a:pPr defTabSz="321310">
              <a:spcBef>
                <a:spcPts val="1300"/>
              </a:spcBef>
              <a:defRPr sz="1980"/>
            </a:pPr>
            <a:r>
              <a:t>The probability of finding a job, by an unemployed job seeker, is correspondingly equal to,</a:t>
            </a:r>
          </a:p>
          <a:p>
            <a:pPr defTabSz="321310">
              <a:spcBef>
                <a:spcPts val="1300"/>
              </a:spcBef>
              <a:defRPr sz="1980"/>
            </a:pPr>
            <a:r>
              <a:t>                                                              </a:t>
            </a:r>
            <a14:m>
              <m:oMath>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m</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u</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v</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num>
                  <m:den>
                    <m:r>
                      <a:rPr xmlns:a="http://schemas.openxmlformats.org/drawingml/2006/main" sz="2150" i="1">
                        <a:solidFill>
                          <a:srgbClr val="414040"/>
                        </a:solidFill>
                        <a:latin typeface="Cambria Math" panose="02040503050406030204" pitchFamily="18" charset="0"/>
                      </a:rPr>
                      <m:t>u</m:t>
                    </m:r>
                    <m:r>
                      <a:rPr xmlns:a="http://schemas.openxmlformats.org/drawingml/2006/main" sz="2150" i="1">
                        <a:solidFill>
                          <a:srgbClr val="414040"/>
                        </a:solidFill>
                        <a:latin typeface="Cambria Math" panose="02040503050406030204" pitchFamily="18" charset="0"/>
                      </a:rPr>
                      <m:t>L</m:t>
                    </m:r>
                  </m:den>
                </m:f>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v</m:t>
                    </m:r>
                  </m:num>
                  <m:den>
                    <m:r>
                      <a:rPr xmlns:a="http://schemas.openxmlformats.org/drawingml/2006/main" sz="2150" i="1">
                        <a:solidFill>
                          <a:srgbClr val="414040"/>
                        </a:solidFill>
                        <a:latin typeface="Cambria Math" panose="02040503050406030204" pitchFamily="18" charset="0"/>
                      </a:rPr>
                      <m:t>u</m:t>
                    </m:r>
                  </m:den>
                </m:f>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m</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u</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v</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num>
                  <m:den>
                    <m:r>
                      <a:rPr xmlns:a="http://schemas.openxmlformats.org/drawingml/2006/main" sz="2150" i="1">
                        <a:solidFill>
                          <a:srgbClr val="414040"/>
                        </a:solidFill>
                        <a:latin typeface="Cambria Math" panose="02040503050406030204" pitchFamily="18" charset="0"/>
                      </a:rPr>
                      <m:t>v</m:t>
                    </m:r>
                    <m:r>
                      <a:rPr xmlns:a="http://schemas.openxmlformats.org/drawingml/2006/main" sz="2150" i="1">
                        <a:solidFill>
                          <a:srgbClr val="414040"/>
                        </a:solidFill>
                        <a:latin typeface="Cambria Math" panose="02040503050406030204" pitchFamily="18" charset="0"/>
                      </a:rPr>
                      <m:t>L</m:t>
                    </m:r>
                  </m:den>
                </m:f>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q</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The elasticity of the probability of finding a job with respect to </a:t>
            </a:r>
            <a14:m>
              <m:oMath>
                <m:r>
                  <a:rPr xmlns:a="http://schemas.openxmlformats.org/drawingml/2006/main" sz="2200" i="1">
                    <a:solidFill>
                      <a:srgbClr val="414040"/>
                    </a:solidFill>
                    <a:latin typeface="Cambria Math" panose="02040503050406030204" pitchFamily="18" charset="0"/>
                  </a:rPr>
                  <m:t>θ</m:t>
                </m:r>
              </m:oMath>
            </a14:m>
            <a:r>
              <a:t>, is given by,</a:t>
            </a:r>
          </a:p>
          <a:p>
            <a:pPr defTabSz="321310">
              <a:spcBef>
                <a:spcPts val="1300"/>
              </a:spcBef>
              <a:defRPr sz="1980"/>
            </a:pPr>
            <a:r>
              <a:t>                                                                                </a:t>
            </a:r>
            <a14:m>
              <m:oMath>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η</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θ</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&gt;</m:t>
                </m:r>
                <m:r>
                  <a:rPr xmlns:a="http://schemas.openxmlformats.org/drawingml/2006/main" sz="2250" i="1">
                    <a:solidFill>
                      <a:srgbClr val="414040"/>
                    </a:solidFill>
                    <a:latin typeface="Cambria Math" panose="02040503050406030204" pitchFamily="18" charset="0"/>
                  </a:rPr>
                  <m:t>0</m:t>
                </m:r>
              </m:oMath>
            </a14:m>
          </a:p>
          <a:p>
            <a:pPr defTabSz="321310">
              <a:spcBef>
                <a:spcPts val="1300"/>
              </a:spcBef>
              <a:defRPr sz="1980"/>
            </a:pPr>
            <a:r>
              <a:t>Therefore, the higher the tightness in the labor market (a higher </a:t>
            </a:r>
            <a14:m>
              <m:oMath>
                <m:r>
                  <a:rPr xmlns:a="http://schemas.openxmlformats.org/drawingml/2006/main" sz="2200" i="1">
                    <a:solidFill>
                      <a:srgbClr val="414040"/>
                    </a:solidFill>
                    <a:latin typeface="Cambria Math" panose="02040503050406030204" pitchFamily="18" charset="0"/>
                  </a:rPr>
                  <m:t>θ</m:t>
                </m:r>
              </m:oMath>
            </a14:m>
            <a:r>
              <a:t>), the higher the probability of an unemployed job seeker to find a job.</a:t>
            </a:r>
          </a:p>
          <a:p>
            <a:pPr defTabSz="321310">
              <a:spcBef>
                <a:spcPts val="1300"/>
              </a:spcBef>
              <a:defRPr sz="1980"/>
            </a:pPr>
            <a:r>
              <a:t>The average expected duration of unemployment is given by </a:t>
            </a:r>
            <a14:m>
              <m:oMath>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θ</m:t>
                </m:r>
                <m:r>
                  <a:rPr xmlns:a="http://schemas.openxmlformats.org/drawingml/2006/main" sz="2300" i="1">
                    <a:solidFill>
                      <a:srgbClr val="414040"/>
                    </a:solidFill>
                    <a:latin typeface="Cambria Math" panose="02040503050406030204" pitchFamily="18" charset="0"/>
                  </a:rPr>
                  <m:t>q</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θ</m:t>
                </m:r>
                <m:r>
                  <a:rPr xmlns:a="http://schemas.openxmlformats.org/drawingml/2006/main" sz="2300" i="1">
                    <a:solidFill>
                      <a:srgbClr val="414040"/>
                    </a:solidFill>
                    <a:latin typeface="Cambria Math" panose="02040503050406030204" pitchFamily="18" charset="0"/>
                  </a:rPr>
                  <m:t>)</m:t>
                </m:r>
              </m:oMath>
            </a14:m>
            <a:r>
              <a:t> and is a negative function of </a:t>
            </a:r>
            <a14:m>
              <m:oMath>
                <m:r>
                  <a:rPr xmlns:a="http://schemas.openxmlformats.org/drawingml/2006/main" sz="2200" i="1">
                    <a:solidFill>
                      <a:srgbClr val="414040"/>
                    </a:solidFill>
                    <a:latin typeface="Cambria Math" panose="02040503050406030204" pitchFamily="18" charset="0"/>
                  </a:rPr>
                  <m:t>θ</m:t>
                </m:r>
              </m:oMath>
            </a14:m>
            <a:r>
              <a:t>.</a:t>
            </a:r>
          </a:p>
          <a:p>
            <a:pPr defTabSz="321310">
              <a:spcBef>
                <a:spcPts val="1300"/>
              </a:spcBef>
              <a:defRPr sz="1980"/>
            </a:pPr>
            <a:r>
              <a:t>It is worth noting that, in models of this type, the price mechanism cannot lead the probability of filling a vacancy or the probability of finding a job to unity, as the labor market does not function only via the price mechanism, but also via the degree of tightness of the labor market, which determines the probabilities of firms to fill their vacancies or of the unemployed to find jobs in any particular instance. </a:t>
            </a:r>
          </a:p>
          <a:p>
            <a:pPr defTabSz="321310">
              <a:spcBef>
                <a:spcPts val="1300"/>
              </a:spcBef>
              <a:defRPr sz="1980"/>
            </a:pPr>
            <a:r>
              <a:t>The dependence of the probability of filling a vacancy and the probability of finding a job on the relative number of vacancies to the unemployed (tightness) is an example of a </a:t>
            </a:r>
            <a:r>
              <a:rPr i="1"/>
              <a:t>trading externality</a:t>
            </a:r>
            <a:r>
              <a:t>. These search externalities are important for the properties of equilibrium unemployment in this  model.</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Flows Into and Out of Employment, Equilibrium Unemployment and the Beveridge Curve"/>
          <p:cNvSpPr txBox="1"/>
          <p:nvPr>
            <p:ph type="title"/>
          </p:nvPr>
        </p:nvSpPr>
        <p:spPr>
          <a:prstGeom prst="rect">
            <a:avLst/>
          </a:prstGeom>
        </p:spPr>
        <p:txBody>
          <a:bodyPr/>
          <a:lstStyle>
            <a:lvl1pPr defTabSz="321310">
              <a:spcBef>
                <a:spcPts val="800"/>
              </a:spcBef>
              <a:defRPr sz="3850"/>
            </a:lvl1pPr>
          </a:lstStyle>
          <a:p>
            <a:pPr/>
            <a:r>
              <a:t>Flows Into and Out of Employment, Equilibrium Unemployment and the Beveridge Curve</a:t>
            </a:r>
          </a:p>
        </p:txBody>
      </p:sp>
      <p:sp>
        <p:nvSpPr>
          <p:cNvPr id="192" name="The model assumes that a proportion of existing jobs are terminated in every instant. The destruction of jobs and the flow from employment to unemployment, is due to either cyclical or structural real disturbances that make them unprofitable. It is assum"/>
          <p:cNvSpPr txBox="1"/>
          <p:nvPr>
            <p:ph type="body" idx="1"/>
          </p:nvPr>
        </p:nvSpPr>
        <p:spPr>
          <a:prstGeom prst="rect">
            <a:avLst/>
          </a:prstGeom>
        </p:spPr>
        <p:txBody>
          <a:bodyPr/>
          <a:lstStyle/>
          <a:p>
            <a:pPr defTabSz="233679">
              <a:spcBef>
                <a:spcPts val="900"/>
              </a:spcBef>
              <a:defRPr sz="1440"/>
            </a:pPr>
            <a:r>
              <a:t>The model assumes that a proportion of existing jobs are terminated in every instant. The </a:t>
            </a:r>
            <a:r>
              <a:rPr i="1"/>
              <a:t>destruction of jobs</a:t>
            </a:r>
            <a:r>
              <a:t> and the flow from employment to unemployment, is due to either cyclical or structural real disturbances that make them unprofitable. It is assumed that at any instant the probability of destruction of any job is equal to </a:t>
            </a:r>
            <a14:m>
              <m:oMath>
                <m:r>
                  <a:rPr xmlns:a="http://schemas.openxmlformats.org/drawingml/2006/main" sz="1600" i="1">
                    <a:solidFill>
                      <a:srgbClr val="414040"/>
                    </a:solidFill>
                    <a:latin typeface="Cambria Math" panose="02040503050406030204" pitchFamily="18" charset="0"/>
                  </a:rPr>
                  <m:t>λ</m:t>
                </m:r>
              </m:oMath>
            </a14:m>
            <a:r>
              <a:t>, an exogenous parameter.</a:t>
            </a:r>
          </a:p>
          <a:p>
            <a:pPr defTabSz="233679">
              <a:spcBef>
                <a:spcPts val="900"/>
              </a:spcBef>
              <a:defRPr sz="1440"/>
            </a:pPr>
            <a:r>
              <a:t>On the other hand,</a:t>
            </a:r>
            <a:r>
              <a:rPr i="1"/>
              <a:t> job creation</a:t>
            </a:r>
            <a:r>
              <a:t> occurs when a firm and an employee agree to sign a contract with a wage which is the result of a bilateral negotiation. This leads to a flow out of unemployment.</a:t>
            </a:r>
          </a:p>
          <a:p>
            <a:pPr defTabSz="233679">
              <a:spcBef>
                <a:spcPts val="900"/>
              </a:spcBef>
              <a:defRPr sz="1440"/>
            </a:pPr>
            <a:r>
              <a:t>Therefore, at any given moment there are </a:t>
            </a:r>
            <a:r>
              <a:rPr i="1"/>
              <a:t>two flows in the labor market</a:t>
            </a:r>
            <a:r>
              <a:t>. One flow is from existing jobs into unemployment, because of job terminations, and the other from unemployment to newly created jobs. The change of the unemployment rate is thus described by,</a:t>
            </a:r>
          </a:p>
          <a:p>
            <a:pPr defTabSz="233679">
              <a:spcBef>
                <a:spcPts val="900"/>
              </a:spcBef>
              <a:defRPr sz="1440"/>
            </a:pPr>
            <a:r>
              <a:t>                                                                                                           </a:t>
            </a:r>
            <a14:m>
              <m:oMath>
                <m:limUpp>
                  <m:e>
                    <m:r>
                      <a:rPr xmlns:a="http://schemas.openxmlformats.org/drawingml/2006/main" sz="1600" i="1">
                        <a:solidFill>
                          <a:srgbClr val="414040"/>
                        </a:solidFill>
                        <a:latin typeface="Cambria Math" panose="02040503050406030204" pitchFamily="18" charset="0"/>
                      </a:rPr>
                      <m:t>u</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u</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q</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u</m:t>
                </m:r>
              </m:oMath>
            </a14:m>
          </a:p>
          <a:p>
            <a:pPr defTabSz="233679">
              <a:spcBef>
                <a:spcPts val="900"/>
              </a:spcBef>
              <a:defRPr sz="1440"/>
            </a:pPr>
            <a:r>
              <a:t>The change in the unemployment rate at each point in time depends on the difference in the proportion of jobs destroyed from the proportion of new jobs created, the proportions being defined relative to the labor force.</a:t>
            </a:r>
          </a:p>
          <a:p>
            <a:pPr defTabSz="233679">
              <a:spcBef>
                <a:spcPts val="900"/>
              </a:spcBef>
              <a:defRPr sz="1440"/>
            </a:pPr>
            <a:r>
              <a:t>In the steady state, the unemployment rate will be constant. Consequently, the equilibrium unemployment rate is determined by the condition,</a:t>
            </a:r>
          </a:p>
          <a:p>
            <a:pPr defTabSz="233679">
              <a:spcBef>
                <a:spcPts val="900"/>
              </a:spcBef>
              <a:defRPr sz="1440"/>
            </a:pPr>
            <a:r>
              <a:t>                                                                                                               </a:t>
            </a:r>
            <a14:m>
              <m:oMath>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u</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q</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u</m:t>
                </m:r>
              </m:oMath>
            </a14:m>
          </a:p>
          <a:p>
            <a:pPr defTabSz="233679">
              <a:spcBef>
                <a:spcPts val="900"/>
              </a:spcBef>
              <a:defRPr sz="1440"/>
            </a:pPr>
            <a:r>
              <a:t>which implies that,</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u</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λ</m:t>
                    </m:r>
                  </m:num>
                  <m:den>
                    <m:r>
                      <a:rPr xmlns:a="http://schemas.openxmlformats.org/drawingml/2006/main" sz="1550" i="1">
                        <a:solidFill>
                          <a:srgbClr val="414040"/>
                        </a:solidFill>
                        <a:latin typeface="Cambria Math" panose="02040503050406030204" pitchFamily="18" charset="0"/>
                      </a:rPr>
                      <m:t>λ</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r>
                      <a:rPr xmlns:a="http://schemas.openxmlformats.org/drawingml/2006/main" sz="1550" i="1">
                        <a:solidFill>
                          <a:srgbClr val="414040"/>
                        </a:solidFill>
                        <a:latin typeface="Cambria Math" panose="02040503050406030204" pitchFamily="18" charset="0"/>
                      </a:rPr>
                      <m:t>q</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r>
                      <a:rPr xmlns:a="http://schemas.openxmlformats.org/drawingml/2006/main" sz="1550" i="1">
                        <a:solidFill>
                          <a:srgbClr val="414040"/>
                        </a:solidFill>
                        <a:latin typeface="Cambria Math" panose="02040503050406030204" pitchFamily="18" charset="0"/>
                      </a:rPr>
                      <m:t>)</m:t>
                    </m:r>
                  </m:den>
                </m:f>
              </m:oMath>
            </a14:m>
          </a:p>
          <a:p>
            <a:pPr defTabSz="233679">
              <a:spcBef>
                <a:spcPts val="900"/>
              </a:spcBef>
              <a:defRPr sz="1440"/>
            </a:pPr>
            <a:r>
              <a:t>This is the first key equation of this model. The equilibrium unemployment rate depends positively on </a:t>
            </a:r>
            <a14:m>
              <m:oMath>
                <m:r>
                  <a:rPr xmlns:a="http://schemas.openxmlformats.org/drawingml/2006/main" sz="1600" i="1">
                    <a:solidFill>
                      <a:srgbClr val="414040"/>
                    </a:solidFill>
                    <a:latin typeface="Cambria Math" panose="02040503050406030204" pitchFamily="18" charset="0"/>
                  </a:rPr>
                  <m:t>λ</m:t>
                </m:r>
              </m:oMath>
            </a14:m>
            <a:r>
              <a:t>, the exogenous rate of job destruction, and negatively on labor market tightness </a:t>
            </a:r>
            <a14:m>
              <m:oMath>
                <m:r>
                  <a:rPr xmlns:a="http://schemas.openxmlformats.org/drawingml/2006/main" sz="1600" i="1">
                    <a:solidFill>
                      <a:srgbClr val="414040"/>
                    </a:solidFill>
                    <a:latin typeface="Cambria Math" panose="02040503050406030204" pitchFamily="18" charset="0"/>
                  </a:rPr>
                  <m:t>θ</m:t>
                </m:r>
              </m:oMath>
            </a14:m>
            <a:r>
              <a:t>. Labor market tightness is an endogenous variable in this model, and is determined in the labor market.</a:t>
            </a:r>
          </a:p>
          <a:p>
            <a:pPr defTabSz="233679">
              <a:spcBef>
                <a:spcPts val="900"/>
              </a:spcBef>
              <a:defRPr sz="1440"/>
            </a:pPr>
            <a:r>
              <a:t>The negative relationship that this equation implies between the unemployment rate and labor market tightness </a:t>
            </a:r>
            <a14:m>
              <m:oMath>
                <m:r>
                  <a:rPr xmlns:a="http://schemas.openxmlformats.org/drawingml/2006/main" sz="1600" i="1">
                    <a:solidFill>
                      <a:srgbClr val="414040"/>
                    </a:solidFill>
                    <a:latin typeface="Cambria Math" panose="02040503050406030204" pitchFamily="18" charset="0"/>
                  </a:rPr>
                  <m:t>θ</m:t>
                </m:r>
              </m:oMath>
            </a14:m>
            <a:r>
              <a:t>, or, equivalently, between the unemployment rate and the vacancy rate, is usually called the </a:t>
            </a:r>
            <a:r>
              <a:rPr i="1"/>
              <a:t>Beveridge curve</a:t>
            </a:r>
            <a:r>
              <a:t>.</a:t>
            </a:r>
            <a:endParaRPr sz="3600"/>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Beveridge Curve and Equilibrium Unemployment"/>
          <p:cNvSpPr txBox="1"/>
          <p:nvPr>
            <p:ph type="title"/>
          </p:nvPr>
        </p:nvSpPr>
        <p:spPr>
          <a:prstGeom prst="rect">
            <a:avLst/>
          </a:prstGeom>
        </p:spPr>
        <p:txBody>
          <a:bodyPr/>
          <a:lstStyle>
            <a:lvl1pPr defTabSz="385572">
              <a:spcBef>
                <a:spcPts val="1000"/>
              </a:spcBef>
              <a:defRPr sz="4620"/>
            </a:lvl1pPr>
          </a:lstStyle>
          <a:p>
            <a:pPr/>
            <a:r>
              <a:t>The Beveridge Curve and Equilibrium Unemployment</a:t>
            </a:r>
          </a:p>
        </p:txBody>
      </p:sp>
      <p:sp>
        <p:nvSpPr>
          <p:cNvPr id="196" name="The Beveridge curve defines just a negative relation between vacancies and unemployment. In order for unemployment to be determined, one needs to determine labor market tightness, which is one of the endogenous variables in this model. Once labor market "/>
          <p:cNvSpPr txBox="1"/>
          <p:nvPr>
            <p:ph type="body" sz="quarter" idx="1"/>
          </p:nvPr>
        </p:nvSpPr>
        <p:spPr>
          <a:xfrm>
            <a:off x="8655418" y="2628900"/>
            <a:ext cx="3841383" cy="6096000"/>
          </a:xfrm>
          <a:prstGeom prst="rect">
            <a:avLst/>
          </a:prstGeom>
        </p:spPr>
        <p:txBody>
          <a:bodyPr/>
          <a:lstStyle/>
          <a:p>
            <a:pPr defTabSz="321310">
              <a:spcBef>
                <a:spcPts val="1300"/>
              </a:spcBef>
              <a:defRPr sz="1980"/>
            </a:pPr>
            <a:r>
              <a:t>The Beveridge curve defines just a negative relation between vacancies and unemployment. In order for unemployment to be determined, one needs to determine labor market tightness, which is one of the endogenous variables in this model. Once labor market tightness is determined, then equilibrium unemployment is determined on the Beveridge curve. For example, assume that labor market tightness is equal to </a:t>
            </a:r>
            <a14:m>
              <m:oMath>
                <m:sSub>
                  <m:e>
                    <m:r>
                      <a:rPr xmlns:a="http://schemas.openxmlformats.org/drawingml/2006/main" sz="2200" i="1">
                        <a:solidFill>
                          <a:srgbClr val="414040"/>
                        </a:solidFill>
                        <a:latin typeface="Cambria Math" panose="02040503050406030204" pitchFamily="18" charset="0"/>
                      </a:rPr>
                      <m:t>θ</m:t>
                    </m:r>
                  </m:e>
                  <m:sub>
                    <m:r>
                      <a:rPr xmlns:a="http://schemas.openxmlformats.org/drawingml/2006/main" sz="2200" i="1">
                        <a:solidFill>
                          <a:srgbClr val="414040"/>
                        </a:solidFill>
                        <a:latin typeface="Cambria Math" panose="02040503050406030204" pitchFamily="18" charset="0"/>
                      </a:rPr>
                      <m:t>E</m:t>
                    </m:r>
                  </m:sub>
                </m:sSub>
              </m:oMath>
            </a14:m>
            <a:r>
              <a:t>. Then the equilibrium unemployment rate would be determined at </a:t>
            </a:r>
            <a14:m>
              <m:oMath>
                <m:sSub>
                  <m:e>
                    <m:r>
                      <a:rPr xmlns:a="http://schemas.openxmlformats.org/drawingml/2006/main" sz="2200" i="1">
                        <a:solidFill>
                          <a:srgbClr val="414040"/>
                        </a:solidFill>
                        <a:latin typeface="Cambria Math" panose="02040503050406030204" pitchFamily="18" charset="0"/>
                      </a:rPr>
                      <m:t>u</m:t>
                    </m:r>
                  </m:e>
                  <m:sub>
                    <m:r>
                      <a:rPr xmlns:a="http://schemas.openxmlformats.org/drawingml/2006/main" sz="2200" i="1">
                        <a:solidFill>
                          <a:srgbClr val="414040"/>
                        </a:solidFill>
                        <a:latin typeface="Cambria Math" panose="02040503050406030204" pitchFamily="18" charset="0"/>
                      </a:rPr>
                      <m:t>E</m:t>
                    </m:r>
                  </m:sub>
                </m:sSub>
              </m:oMath>
            </a14:m>
            <a:r>
              <a:t>, as in the Figure </a:t>
            </a:r>
            <a:endParaRPr sz="3600"/>
          </a:p>
        </p:txBody>
      </p:sp>
      <p:sp>
        <p:nvSpPr>
          <p:cNvPr id="1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8" name="Figure1801.pdf" descr="Figure1801.pdf"/>
          <p:cNvPicPr>
            <a:picLocks noChangeAspect="1"/>
          </p:cNvPicPr>
          <p:nvPr/>
        </p:nvPicPr>
        <p:blipFill>
          <a:blip r:embed="rId2">
            <a:extLst/>
          </a:blip>
          <a:stretch>
            <a:fillRect/>
          </a:stretch>
        </p:blipFill>
        <p:spPr>
          <a:xfrm>
            <a:off x="616623" y="2611268"/>
            <a:ext cx="7678198" cy="5947114"/>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Firms and the Creation of Vacancies"/>
          <p:cNvSpPr txBox="1"/>
          <p:nvPr>
            <p:ph type="title"/>
          </p:nvPr>
        </p:nvSpPr>
        <p:spPr>
          <a:prstGeom prst="rect">
            <a:avLst/>
          </a:prstGeom>
        </p:spPr>
        <p:txBody>
          <a:bodyPr/>
          <a:lstStyle>
            <a:lvl1pPr defTabSz="572516">
              <a:spcBef>
                <a:spcPts val="1500"/>
              </a:spcBef>
              <a:defRPr sz="6860"/>
            </a:lvl1pPr>
          </a:lstStyle>
          <a:p>
            <a:pPr/>
            <a:r>
              <a:t>Firms and the Creation of Vacancies</a:t>
            </a:r>
          </a:p>
        </p:txBody>
      </p:sp>
      <p:sp>
        <p:nvSpPr>
          <p:cNvPr id="201" name="We have the creation of a new job when a prospective employer and a prospective employee get together and agree to an employment contract. Of course, before this happens, the potential employer has to create a vacancy and search for an employee and the p"/>
          <p:cNvSpPr txBox="1"/>
          <p:nvPr>
            <p:ph type="body" idx="1"/>
          </p:nvPr>
        </p:nvSpPr>
        <p:spPr>
          <a:prstGeom prst="rect">
            <a:avLst/>
          </a:prstGeom>
        </p:spPr>
        <p:txBody>
          <a:bodyPr/>
          <a:lstStyle/>
          <a:p>
            <a:pPr defTabSz="403097">
              <a:spcBef>
                <a:spcPts val="1600"/>
              </a:spcBef>
              <a:defRPr sz="2484"/>
            </a:pPr>
            <a:r>
              <a:t>We have the creation of a new job when a prospective employer and a prospective employee get together and agree to an employment contract. Of course, before this happens, the potential employer has to create a vacancy and search for an employee and the prospective employee has to be unemployed and looking for a new job. All this involves time and costs and is described by the matching function.</a:t>
            </a:r>
          </a:p>
          <a:p>
            <a:pPr defTabSz="403097">
              <a:spcBef>
                <a:spcPts val="1600"/>
              </a:spcBef>
              <a:defRPr sz="2484"/>
            </a:pPr>
            <a:r>
              <a:t>We assume that the instantaneous value of the product of a job is constant and equal to </a:t>
            </a:r>
            <a14:m>
              <m:oMath>
                <m:r>
                  <a:rPr xmlns:a="http://schemas.openxmlformats.org/drawingml/2006/main" sz="2650" i="1">
                    <a:solidFill>
                      <a:srgbClr val="414040"/>
                    </a:solidFill>
                    <a:latin typeface="Cambria Math" panose="02040503050406030204" pitchFamily="18" charset="0"/>
                  </a:rPr>
                  <m:t>p</m:t>
                </m:r>
                <m:r>
                  <a:rPr xmlns:a="http://schemas.openxmlformats.org/drawingml/2006/main" sz="2650" i="1">
                    <a:solidFill>
                      <a:srgbClr val="414040"/>
                    </a:solidFill>
                    <a:latin typeface="Cambria Math" panose="02040503050406030204" pitchFamily="18" charset="0"/>
                  </a:rPr>
                  <m:t>&gt;</m:t>
                </m:r>
                <m:r>
                  <a:rPr xmlns:a="http://schemas.openxmlformats.org/drawingml/2006/main" sz="2650" i="1">
                    <a:solidFill>
                      <a:srgbClr val="414040"/>
                    </a:solidFill>
                    <a:latin typeface="Cambria Math" panose="02040503050406030204" pitchFamily="18" charset="0"/>
                  </a:rPr>
                  <m:t>0</m:t>
                </m:r>
              </m:oMath>
            </a14:m>
            <a:r>
              <a:t>. The instantaneous cost of a vacant post to a prospective employer is equal to </a:t>
            </a:r>
            <a14:m>
              <m:oMath>
                <m:r>
                  <a:rPr xmlns:a="http://schemas.openxmlformats.org/drawingml/2006/main" sz="2550" i="1">
                    <a:solidFill>
                      <a:srgbClr val="414040"/>
                    </a:solidFill>
                    <a:latin typeface="Cambria Math" panose="02040503050406030204" pitchFamily="18" charset="0"/>
                  </a:rPr>
                  <m:t>p</m:t>
                </m:r>
                <m:r>
                  <a:rPr xmlns:a="http://schemas.openxmlformats.org/drawingml/2006/main" sz="2550" i="1">
                    <a:solidFill>
                      <a:srgbClr val="414040"/>
                    </a:solidFill>
                    <a:latin typeface="Cambria Math" panose="02040503050406030204" pitchFamily="18" charset="0"/>
                  </a:rPr>
                  <m:t>c</m:t>
                </m:r>
              </m:oMath>
            </a14:m>
            <a:r>
              <a:t>, where </a:t>
            </a:r>
            <a14:m>
              <m:oMath>
                <m:r>
                  <a:rPr xmlns:a="http://schemas.openxmlformats.org/drawingml/2006/main" sz="2800" i="1">
                    <a:solidFill>
                      <a:srgbClr val="414040"/>
                    </a:solidFill>
                    <a:latin typeface="Cambria Math" panose="02040503050406030204" pitchFamily="18" charset="0"/>
                  </a:rPr>
                  <m:t>0</m:t>
                </m:r>
                <m:r>
                  <a:rPr xmlns:a="http://schemas.openxmlformats.org/drawingml/2006/main" sz="2800" i="1">
                    <a:solidFill>
                      <a:srgbClr val="414040"/>
                    </a:solidFill>
                    <a:latin typeface="Cambria Math" panose="02040503050406030204" pitchFamily="18" charset="0"/>
                  </a:rPr>
                  <m:t>&lt;</m:t>
                </m:r>
                <m:r>
                  <a:rPr xmlns:a="http://schemas.openxmlformats.org/drawingml/2006/main" sz="2800" i="1">
                    <a:solidFill>
                      <a:srgbClr val="414040"/>
                    </a:solidFill>
                    <a:latin typeface="Cambria Math" panose="02040503050406030204" pitchFamily="18" charset="0"/>
                  </a:rPr>
                  <m:t>c</m:t>
                </m:r>
                <m:r>
                  <a:rPr xmlns:a="http://schemas.openxmlformats.org/drawingml/2006/main" sz="2800" i="1">
                    <a:solidFill>
                      <a:srgbClr val="414040"/>
                    </a:solidFill>
                    <a:latin typeface="Cambria Math" panose="02040503050406030204" pitchFamily="18" charset="0"/>
                  </a:rPr>
                  <m:t>&lt;</m:t>
                </m:r>
                <m:r>
                  <a:rPr xmlns:a="http://schemas.openxmlformats.org/drawingml/2006/main" sz="2800" i="1">
                    <a:solidFill>
                      <a:srgbClr val="414040"/>
                    </a:solidFill>
                    <a:latin typeface="Cambria Math" panose="02040503050406030204" pitchFamily="18" charset="0"/>
                  </a:rPr>
                  <m:t>1</m:t>
                </m:r>
              </m:oMath>
            </a14:m>
            <a:r>
              <a:t>. During the period of search, the employer faces a probability </a:t>
            </a:r>
            <a14:m>
              <m:oMath>
                <m:r>
                  <a:rPr xmlns:a="http://schemas.openxmlformats.org/drawingml/2006/main" sz="2850" i="1">
                    <a:solidFill>
                      <a:srgbClr val="414040"/>
                    </a:solidFill>
                    <a:latin typeface="Cambria Math" panose="02040503050406030204" pitchFamily="18" charset="0"/>
                  </a:rPr>
                  <m:t>q</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θ</m:t>
                </m:r>
                <m:r>
                  <a:rPr xmlns:a="http://schemas.openxmlformats.org/drawingml/2006/main" sz="2850" i="1">
                    <a:solidFill>
                      <a:srgbClr val="414040"/>
                    </a:solidFill>
                    <a:latin typeface="Cambria Math" panose="02040503050406030204" pitchFamily="18" charset="0"/>
                  </a:rPr>
                  <m:t>)</m:t>
                </m:r>
              </m:oMath>
            </a14:m>
            <a:r>
              <a:t> of finding a a suitable employee, which is independent of her actions.</a:t>
            </a:r>
          </a:p>
          <a:p>
            <a:pPr defTabSz="403097">
              <a:spcBef>
                <a:spcPts val="1600"/>
              </a:spcBef>
              <a:defRPr sz="2484"/>
            </a:pPr>
            <a:r>
              <a:t>The number of vacancies is endogenous and is determined by profit maximization. Any firm can create a vacancy and search for employees. Profit maximization with free entry means that the expected profit from the marginal vacancy should be equal to zero. Otherwise, firms will continue to create vacancies.</a:t>
            </a:r>
          </a:p>
        </p:txBody>
      </p:sp>
      <p:sp>
        <p:nvSpPr>
          <p:cNvPr id="2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The Present Value of Net Expected Profits from an Existing Job"/>
          <p:cNvSpPr txBox="1"/>
          <p:nvPr>
            <p:ph type="title"/>
          </p:nvPr>
        </p:nvSpPr>
        <p:spPr>
          <a:prstGeom prst="rect">
            <a:avLst/>
          </a:prstGeom>
        </p:spPr>
        <p:txBody>
          <a:bodyPr/>
          <a:lstStyle>
            <a:lvl1pPr defTabSz="327152">
              <a:spcBef>
                <a:spcPts val="800"/>
              </a:spcBef>
              <a:defRPr sz="3920"/>
            </a:lvl1pPr>
          </a:lstStyle>
          <a:p>
            <a:pPr/>
            <a:r>
              <a:t>The Present Value of Net Expected Profits from an Existing Job</a:t>
            </a:r>
          </a:p>
        </p:txBody>
      </p:sp>
      <p:sp>
        <p:nvSpPr>
          <p:cNvPr id="205" name="We denote by   the present value of net expected profits from an existing job. The instantaneous gross profit from a job for a firm is equal to the difference  , where  is the real wage. However, in every instant, there is an exogenous constant probabili"/>
          <p:cNvSpPr txBox="1"/>
          <p:nvPr>
            <p:ph type="body" idx="1"/>
          </p:nvPr>
        </p:nvSpPr>
        <p:spPr>
          <a:prstGeom prst="rect">
            <a:avLst/>
          </a:prstGeom>
        </p:spPr>
        <p:txBody>
          <a:bodyPr/>
          <a:lstStyle/>
          <a:p>
            <a:pPr defTabSz="262889">
              <a:spcBef>
                <a:spcPts val="1000"/>
              </a:spcBef>
              <a:defRPr sz="1619"/>
            </a:pPr>
            <a:r>
              <a:t>We denote by </a:t>
            </a:r>
            <a14:m>
              <m:oMath>
                <m:r>
                  <a:rPr xmlns:a="http://schemas.openxmlformats.org/drawingml/2006/main" sz="1550" i="1">
                    <a:solidFill>
                      <a:srgbClr val="414040"/>
                    </a:solidFill>
                    <a:latin typeface="Cambria Math" panose="02040503050406030204" pitchFamily="18" charset="0"/>
                  </a:rPr>
                  <m:t>J</m:t>
                </m:r>
              </m:oMath>
            </a14:m>
            <a:r>
              <a:t> the present value of net expected profits from an existing job. The instantaneous gross profit from a job for a firm is equal to the difference </a:t>
            </a:r>
            <a14:m>
              <m:oMath>
                <m:r>
                  <a:rPr xmlns:a="http://schemas.openxmlformats.org/drawingml/2006/main" sz="1750" i="1">
                    <a:solidFill>
                      <a:srgbClr val="414040"/>
                    </a:solidFill>
                    <a:latin typeface="Cambria Math" panose="02040503050406030204" pitchFamily="18" charset="0"/>
                  </a:rPr>
                  <m:t>p</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oMath>
            </a14:m>
            <a:r>
              <a:t>, where</a:t>
            </a:r>
            <a14:m>
              <m:oMath>
                <m:r>
                  <a:rPr xmlns:a="http://schemas.openxmlformats.org/drawingml/2006/main" sz="1850" i="1">
                    <a:solidFill>
                      <a:srgbClr val="414040"/>
                    </a:solidFill>
                    <a:latin typeface="Cambria Math" panose="02040503050406030204" pitchFamily="18" charset="0"/>
                  </a:rPr>
                  <m:t>w</m:t>
                </m:r>
              </m:oMath>
            </a14:m>
            <a:r>
              <a:t> is the real wage. However, in every instant, there is an exogenous constant probability </a:t>
            </a:r>
            <a14:m>
              <m:oMath>
                <m:r>
                  <a:rPr xmlns:a="http://schemas.openxmlformats.org/drawingml/2006/main" sz="1800" i="1">
                    <a:solidFill>
                      <a:srgbClr val="414040"/>
                    </a:solidFill>
                    <a:latin typeface="Cambria Math" panose="02040503050406030204" pitchFamily="18" charset="0"/>
                  </a:rPr>
                  <m:t>λ</m:t>
                </m:r>
              </m:oMath>
            </a14:m>
            <a:r>
              <a:t> of the job ending, and the firm losing the present value of net expected profits from the job.</a:t>
            </a:r>
          </a:p>
          <a:p>
            <a:pPr defTabSz="262889">
              <a:spcBef>
                <a:spcPts val="1000"/>
              </a:spcBef>
              <a:defRPr sz="1619"/>
            </a:pPr>
            <a:r>
              <a:t>Thus, the instantaneous expected net profit from a job is equal to,</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p</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J</m:t>
                </m:r>
              </m:oMath>
            </a14:m>
          </a:p>
          <a:p>
            <a:pPr defTabSz="262889">
              <a:spcBef>
                <a:spcPts val="1000"/>
              </a:spcBef>
              <a:defRPr sz="1619"/>
            </a:pPr>
            <a:r>
              <a:t>Assuming a perfect capital market and an infinite horizon, the present value of this expected net profit is equal to,</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t</m:t>
                    </m:r>
                  </m:sup>
                </m:sSup>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p</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J</m:t>
                    </m:r>
                  </m:e>
                </m:d>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p</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J</m:t>
                    </m:r>
                  </m:num>
                  <m:den>
                    <m:r>
                      <a:rPr xmlns:a="http://schemas.openxmlformats.org/drawingml/2006/main" sz="1750" i="1">
                        <a:solidFill>
                          <a:srgbClr val="414040"/>
                        </a:solidFill>
                        <a:latin typeface="Cambria Math" panose="02040503050406030204" pitchFamily="18" charset="0"/>
                      </a:rPr>
                      <m:t>r</m:t>
                    </m:r>
                  </m:den>
                </m:f>
              </m:oMath>
            </a14:m>
          </a:p>
          <a:p>
            <a:pPr defTabSz="262889">
              <a:spcBef>
                <a:spcPts val="1000"/>
              </a:spcBef>
              <a:defRPr sz="1619"/>
            </a:pPr>
            <a14:m>
              <m:oMath>
                <m:r>
                  <a:rPr xmlns:a="http://schemas.openxmlformats.org/drawingml/2006/main" sz="1850" i="1">
                    <a:solidFill>
                      <a:srgbClr val="414040"/>
                    </a:solidFill>
                    <a:latin typeface="Cambria Math" panose="02040503050406030204" pitchFamily="18" charset="0"/>
                  </a:rPr>
                  <m:t>r</m:t>
                </m:r>
              </m:oMath>
            </a14:m>
            <a:r>
              <a:t> is the real interest rate, which is assumed exogenous and constant.</a:t>
            </a:r>
          </a:p>
          <a:p>
            <a:pPr defTabSz="262889">
              <a:spcBef>
                <a:spcPts val="1000"/>
              </a:spcBef>
              <a:defRPr sz="1619"/>
            </a:pPr>
            <a:r>
              <a:t>Thus, the present value </a:t>
            </a:r>
            <a14:m>
              <m:oMath>
                <m:r>
                  <a:rPr xmlns:a="http://schemas.openxmlformats.org/drawingml/2006/main" sz="1550" i="1">
                    <a:solidFill>
                      <a:srgbClr val="414040"/>
                    </a:solidFill>
                    <a:latin typeface="Cambria Math" panose="02040503050406030204" pitchFamily="18" charset="0"/>
                  </a:rPr>
                  <m:t>J</m:t>
                </m:r>
              </m:oMath>
            </a14:m>
            <a:r>
              <a:t> of a job for the employer must satisfy the Bellman equation,</a:t>
            </a:r>
          </a:p>
          <a:p>
            <a:pPr defTabSz="262889">
              <a:spcBef>
                <a:spcPts val="1000"/>
              </a:spcBef>
              <a:defRPr sz="1619"/>
            </a:pPr>
            <a:r>
              <a:t>                                                                                              </a:t>
            </a:r>
            <a14:m>
              <m:oMath>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J</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p</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J</m:t>
                </m:r>
              </m:oMath>
            </a14:m>
          </a:p>
          <a:p>
            <a:pPr defTabSz="262889">
              <a:spcBef>
                <a:spcPts val="1000"/>
              </a:spcBef>
              <a:defRPr sz="1619"/>
            </a:pPr>
            <a:r>
              <a:t>The instantaneous net opportunity cost of a job </a:t>
            </a:r>
            <a14:m>
              <m:oMath>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J</m:t>
                </m:r>
              </m:oMath>
            </a14:m>
            <a:r>
              <a:t> must be equal to the instantaneous net expected profit from the job. This implies the condition,</a:t>
            </a:r>
          </a:p>
          <a:p>
            <a:pPr defTabSz="262889">
              <a:spcBef>
                <a:spcPts val="1000"/>
              </a:spcBef>
              <a:defRPr sz="1619"/>
            </a:pPr>
            <a:r>
              <a:t>                                                                                             </a:t>
            </a:r>
            <a14:m>
              <m:oMath>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p</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J</m:t>
                </m:r>
              </m:oMath>
            </a14:m>
          </a:p>
          <a:p>
            <a:pPr defTabSz="262889">
              <a:spcBef>
                <a:spcPts val="1000"/>
              </a:spcBef>
              <a:defRPr sz="1619"/>
            </a:pPr>
            <a:r>
              <a:t>For a positive net present value of expected profits from an existing job, the real wage will be less than productivity, both because of the interest costs of maintaining a job, and the positive probability of termination of the job. Thus, the wedge between productivity and the real wage must reflect these </a:t>
            </a:r>
            <a:r>
              <a:rPr i="1"/>
              <a:t>capital</a:t>
            </a:r>
            <a:r>
              <a:t> and </a:t>
            </a:r>
            <a:r>
              <a:rPr i="1"/>
              <a:t>insurance</a:t>
            </a:r>
            <a:r>
              <a:t> costs.</a:t>
            </a:r>
          </a:p>
        </p:txBody>
      </p:sp>
      <p:sp>
        <p:nvSpPr>
          <p:cNvPr id="2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The Present Value of Net Expected Profits from a Vacancy and the Creation of Vacancies"/>
          <p:cNvSpPr txBox="1"/>
          <p:nvPr>
            <p:ph type="title"/>
          </p:nvPr>
        </p:nvSpPr>
        <p:spPr>
          <a:prstGeom prst="rect">
            <a:avLst/>
          </a:prstGeom>
        </p:spPr>
        <p:txBody>
          <a:bodyPr/>
          <a:lstStyle>
            <a:lvl1pPr defTabSz="321310">
              <a:spcBef>
                <a:spcPts val="800"/>
              </a:spcBef>
              <a:defRPr sz="3850"/>
            </a:lvl1pPr>
          </a:lstStyle>
          <a:p>
            <a:pPr/>
            <a:r>
              <a:t>The Present Value of Net Expected Profits from a Vacancy and the Creation of Vacancies</a:t>
            </a:r>
          </a:p>
        </p:txBody>
      </p:sp>
      <p:sp>
        <p:nvSpPr>
          <p:cNvPr id="209" name="We denote by   the present value of expected profits from a job vacancy.…"/>
          <p:cNvSpPr txBox="1"/>
          <p:nvPr>
            <p:ph type="body" idx="1"/>
          </p:nvPr>
        </p:nvSpPr>
        <p:spPr>
          <a:prstGeom prst="rect">
            <a:avLst/>
          </a:prstGeom>
        </p:spPr>
        <p:txBody>
          <a:bodyPr/>
          <a:lstStyle/>
          <a:p>
            <a:pPr defTabSz="344677">
              <a:spcBef>
                <a:spcPts val="1400"/>
              </a:spcBef>
              <a:defRPr sz="2124"/>
            </a:pPr>
            <a:r>
              <a:t>We denote by </a:t>
            </a:r>
            <a14:m>
              <m:oMath>
                <m:r>
                  <a:rPr xmlns:a="http://schemas.openxmlformats.org/drawingml/2006/main" sz="2300" i="1">
                    <a:solidFill>
                      <a:srgbClr val="414040"/>
                    </a:solidFill>
                    <a:latin typeface="Cambria Math" panose="02040503050406030204" pitchFamily="18" charset="0"/>
                  </a:rPr>
                  <m:t>V</m:t>
                </m:r>
              </m:oMath>
            </a14:m>
            <a:r>
              <a:t> the present value of expected profits from a job vacancy.</a:t>
            </a:r>
          </a:p>
          <a:p>
            <a:pPr defTabSz="344677">
              <a:spcBef>
                <a:spcPts val="1400"/>
              </a:spcBef>
              <a:defRPr sz="2124"/>
            </a:pPr>
            <a:r>
              <a:t>The instantaneous net expected profit from a vacancy is equal to the probability of filling the vacancy, and earning the difference between the present value of a job and the present value of the vacancy, minus the instantaneous maintenance cost of the vacancy </a:t>
            </a:r>
            <a14:m>
              <m:oMath>
                <m:r>
                  <a:rPr xmlns:a="http://schemas.openxmlformats.org/drawingml/2006/main" sz="2200" i="1">
                    <a:solidFill>
                      <a:srgbClr val="414040"/>
                    </a:solidFill>
                    <a:latin typeface="Cambria Math" panose="02040503050406030204" pitchFamily="18" charset="0"/>
                  </a:rPr>
                  <m:t>p</m:t>
                </m:r>
                <m:r>
                  <a:rPr xmlns:a="http://schemas.openxmlformats.org/drawingml/2006/main" sz="2200" i="1">
                    <a:solidFill>
                      <a:srgbClr val="414040"/>
                    </a:solidFill>
                    <a:latin typeface="Cambria Math" panose="02040503050406030204" pitchFamily="18" charset="0"/>
                  </a:rPr>
                  <m:t>c</m:t>
                </m:r>
              </m:oMath>
            </a14:m>
            <a:r>
              <a:t>. It is defined by,</a:t>
            </a:r>
          </a:p>
          <a:p>
            <a:pPr defTabSz="344677">
              <a:spcBef>
                <a:spcPts val="1400"/>
              </a:spcBef>
              <a:defRPr sz="2124"/>
            </a:pPr>
            <a:r>
              <a:t>                                                                      </a:t>
            </a:r>
            <a14:m>
              <m:oMath>
                <m:r>
                  <a:rPr xmlns:a="http://schemas.openxmlformats.org/drawingml/2006/main" sz="2350" i="1">
                    <a:solidFill>
                      <a:srgbClr val="414040"/>
                    </a:solidFill>
                    <a:latin typeface="Cambria Math" panose="02040503050406030204" pitchFamily="18" charset="0"/>
                  </a:rPr>
                  <m:t>q</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θ</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J</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V</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p</m:t>
                </m:r>
                <m:r>
                  <a:rPr xmlns:a="http://schemas.openxmlformats.org/drawingml/2006/main" sz="2350" i="1">
                    <a:solidFill>
                      <a:srgbClr val="414040"/>
                    </a:solidFill>
                    <a:latin typeface="Cambria Math" panose="02040503050406030204" pitchFamily="18" charset="0"/>
                  </a:rPr>
                  <m:t>c</m:t>
                </m:r>
              </m:oMath>
            </a14:m>
          </a:p>
          <a:p>
            <a:pPr defTabSz="344677">
              <a:spcBef>
                <a:spcPts val="1400"/>
              </a:spcBef>
              <a:defRPr sz="2124"/>
            </a:pPr>
            <a:r>
              <a:t>Assuming a perfect capital market and an infinite time horizon, the present value of expected net profits from a vacancy </a:t>
            </a:r>
            <a14:m>
              <m:oMath>
                <m:r>
                  <a:rPr xmlns:a="http://schemas.openxmlformats.org/drawingml/2006/main" sz="2300" i="1">
                    <a:solidFill>
                      <a:srgbClr val="414040"/>
                    </a:solidFill>
                    <a:latin typeface="Cambria Math" panose="02040503050406030204" pitchFamily="18" charset="0"/>
                  </a:rPr>
                  <m:t>V</m:t>
                </m:r>
              </m:oMath>
            </a14:m>
            <a:r>
              <a:t> is defined by,</a:t>
            </a:r>
          </a:p>
          <a:p>
            <a:pPr defTabSz="344677">
              <a:spcBef>
                <a:spcPts val="1400"/>
              </a:spcBef>
              <a:defRPr sz="2124"/>
            </a:pPr>
            <a:r>
              <a:t>                               </a:t>
            </a:r>
            <a14:m>
              <m:oMath>
                <m:r>
                  <a:rPr xmlns:a="http://schemas.openxmlformats.org/drawingml/2006/main" sz="2300" i="1">
                    <a:solidFill>
                      <a:srgbClr val="414040"/>
                    </a:solidFill>
                    <a:latin typeface="Cambria Math" panose="02040503050406030204" pitchFamily="18" charset="0"/>
                  </a:rPr>
                  <m:t>V</m:t>
                </m:r>
                <m:r>
                  <a:rPr xmlns:a="http://schemas.openxmlformats.org/drawingml/2006/main" sz="2300" i="1">
                    <a:solidFill>
                      <a:srgbClr val="414040"/>
                    </a:solidFill>
                    <a:latin typeface="Cambria Math" panose="02040503050406030204" pitchFamily="18" charset="0"/>
                  </a:rPr>
                  <m:t>=</m:t>
                </m:r>
                <m:sSubSup>
                  <m:e>
                    <m:r>
                      <a:rPr xmlns:a="http://schemas.openxmlformats.org/drawingml/2006/main" sz="2300" i="1">
                        <a:solidFill>
                          <a:srgbClr val="414040"/>
                        </a:solidFill>
                        <a:latin typeface="Cambria Math" panose="02040503050406030204" pitchFamily="18" charset="0"/>
                      </a:rPr>
                      <m:t>∫</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0</m:t>
                    </m:r>
                  </m:sub>
                  <m:sup>
                    <m:r>
                      <m:rPr>
                        <m:sty m:val="p"/>
                      </m:rPr>
                      <a:rPr xmlns:a="http://schemas.openxmlformats.org/drawingml/2006/main" sz="2300" i="1">
                        <a:solidFill>
                          <a:srgbClr val="414040"/>
                        </a:solidFill>
                        <a:latin typeface="Cambria Math" panose="02040503050406030204" pitchFamily="18" charset="0"/>
                      </a:rPr>
                      <m:t>∞</m:t>
                    </m:r>
                  </m:sup>
                </m:sSubSup>
                <m:sSup>
                  <m:e>
                    <m:r>
                      <a:rPr xmlns:a="http://schemas.openxmlformats.org/drawingml/2006/main" sz="2300" i="1">
                        <a:solidFill>
                          <a:srgbClr val="414040"/>
                        </a:solidFill>
                        <a:latin typeface="Cambria Math" panose="02040503050406030204" pitchFamily="18" charset="0"/>
                      </a:rPr>
                      <m:t>e</m:t>
                    </m:r>
                  </m:e>
                  <m:su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r</m:t>
                    </m:r>
                    <m:r>
                      <a:rPr xmlns:a="http://schemas.openxmlformats.org/drawingml/2006/main" sz="2300" i="1">
                        <a:solidFill>
                          <a:srgbClr val="414040"/>
                        </a:solidFill>
                        <a:latin typeface="Cambria Math" panose="02040503050406030204" pitchFamily="18" charset="0"/>
                      </a:rPr>
                      <m:t>t</m:t>
                    </m:r>
                  </m:sup>
                </m:sSup>
                <m:d>
                  <m:dPr>
                    <m:ctrlPr>
                      <a:rPr xmlns:a="http://schemas.openxmlformats.org/drawingml/2006/main" sz="2300" i="1">
                        <a:solidFill>
                          <a:srgbClr val="414040"/>
                        </a:solidFill>
                        <a:latin typeface="Cambria Math" panose="02040503050406030204" pitchFamily="18" charset="0"/>
                      </a:rPr>
                    </m:ctrlPr>
                  </m:dPr>
                  <m:e>
                    <m:r>
                      <a:rPr xmlns:a="http://schemas.openxmlformats.org/drawingml/2006/main" sz="2300" i="1">
                        <a:solidFill>
                          <a:srgbClr val="414040"/>
                        </a:solidFill>
                        <a:latin typeface="Cambria Math" panose="02040503050406030204" pitchFamily="18" charset="0"/>
                      </a:rPr>
                      <m:t>q</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θ</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J</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V</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p</m:t>
                    </m:r>
                    <m:r>
                      <a:rPr xmlns:a="http://schemas.openxmlformats.org/drawingml/2006/main" sz="2300" i="1">
                        <a:solidFill>
                          <a:srgbClr val="414040"/>
                        </a:solidFill>
                        <a:latin typeface="Cambria Math" panose="02040503050406030204" pitchFamily="18" charset="0"/>
                      </a:rPr>
                      <m:t>c</m:t>
                    </m:r>
                  </m:e>
                </m:d>
                <m:r>
                  <a:rPr xmlns:a="http://schemas.openxmlformats.org/drawingml/2006/main" sz="2300" i="1">
                    <a:solidFill>
                      <a:srgbClr val="414040"/>
                    </a:solidFill>
                    <a:latin typeface="Cambria Math" panose="02040503050406030204" pitchFamily="18" charset="0"/>
                  </a:rPr>
                  <m:t>d</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q</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θ</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J</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V</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p</m:t>
                    </m:r>
                    <m:r>
                      <a:rPr xmlns:a="http://schemas.openxmlformats.org/drawingml/2006/main" sz="2300" i="1">
                        <a:solidFill>
                          <a:srgbClr val="414040"/>
                        </a:solidFill>
                        <a:latin typeface="Cambria Math" panose="02040503050406030204" pitchFamily="18" charset="0"/>
                      </a:rPr>
                      <m:t>c</m:t>
                    </m:r>
                  </m:num>
                  <m:den>
                    <m:r>
                      <a:rPr xmlns:a="http://schemas.openxmlformats.org/drawingml/2006/main" sz="2300" i="1">
                        <a:solidFill>
                          <a:srgbClr val="414040"/>
                        </a:solidFill>
                        <a:latin typeface="Cambria Math" panose="02040503050406030204" pitchFamily="18" charset="0"/>
                      </a:rPr>
                      <m:t>r</m:t>
                    </m:r>
                  </m:den>
                </m:f>
              </m:oMath>
            </a14:m>
          </a:p>
          <a:p>
            <a:pPr defTabSz="344677">
              <a:spcBef>
                <a:spcPts val="1400"/>
              </a:spcBef>
              <a:defRPr sz="2124"/>
            </a:pPr>
            <a:r>
              <a:t>Thus, </a:t>
            </a:r>
            <a14:m>
              <m:oMath>
                <m:r>
                  <a:rPr xmlns:a="http://schemas.openxmlformats.org/drawingml/2006/main" sz="2300" i="1">
                    <a:solidFill>
                      <a:srgbClr val="414040"/>
                    </a:solidFill>
                    <a:latin typeface="Cambria Math" panose="02040503050406030204" pitchFamily="18" charset="0"/>
                  </a:rPr>
                  <m:t>V</m:t>
                </m:r>
              </m:oMath>
            </a14:m>
            <a:r>
              <a:t> must satisfy the Bellman equation,</a:t>
            </a:r>
          </a:p>
          <a:p>
            <a:pPr defTabSz="344677">
              <a:spcBef>
                <a:spcPts val="1400"/>
              </a:spcBef>
              <a:defRPr sz="2124"/>
            </a:pPr>
            <a:r>
              <a:t>                                                              </a:t>
            </a:r>
            <a14:m>
              <m:oMath>
                <m:r>
                  <a:rPr xmlns:a="http://schemas.openxmlformats.org/drawingml/2006/main" sz="2350" i="1">
                    <a:solidFill>
                      <a:srgbClr val="414040"/>
                    </a:solidFill>
                    <a:latin typeface="Cambria Math" panose="02040503050406030204" pitchFamily="18" charset="0"/>
                  </a:rPr>
                  <m:t>r</m:t>
                </m:r>
                <m:r>
                  <a:rPr xmlns:a="http://schemas.openxmlformats.org/drawingml/2006/main" sz="2350" i="1">
                    <a:solidFill>
                      <a:srgbClr val="414040"/>
                    </a:solidFill>
                    <a:latin typeface="Cambria Math" panose="02040503050406030204" pitchFamily="18" charset="0"/>
                  </a:rPr>
                  <m:t>V</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p</m:t>
                </m:r>
                <m:r>
                  <a:rPr xmlns:a="http://schemas.openxmlformats.org/drawingml/2006/main" sz="2350" i="1">
                    <a:solidFill>
                      <a:srgbClr val="414040"/>
                    </a:solidFill>
                    <a:latin typeface="Cambria Math" panose="02040503050406030204" pitchFamily="18" charset="0"/>
                  </a:rPr>
                  <m:t>c</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q</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θ</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J</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V</m:t>
                </m:r>
                <m:r>
                  <a:rPr xmlns:a="http://schemas.openxmlformats.org/drawingml/2006/main" sz="2350" i="1">
                    <a:solidFill>
                      <a:srgbClr val="414040"/>
                    </a:solidFill>
                    <a:latin typeface="Cambria Math" panose="02040503050406030204" pitchFamily="18" charset="0"/>
                  </a:rPr>
                  <m:t>)</m:t>
                </m:r>
              </m:oMath>
            </a14:m>
          </a:p>
          <a:p>
            <a:pPr defTabSz="344677">
              <a:spcBef>
                <a:spcPts val="1400"/>
              </a:spcBef>
              <a:defRPr sz="2124"/>
            </a:pPr>
            <a:r>
              <a:t>A vacancy is an asset for the firm. In a perfect capital market, the instantaneous expected net yield of this asset, </a:t>
            </a:r>
            <a14:m>
              <m:oMath>
                <m:r>
                  <a:rPr xmlns:a="http://schemas.openxmlformats.org/drawingml/2006/main" sz="2350" i="1">
                    <a:solidFill>
                      <a:srgbClr val="414040"/>
                    </a:solidFill>
                    <a:latin typeface="Cambria Math" panose="02040503050406030204" pitchFamily="18" charset="0"/>
                  </a:rPr>
                  <m:t>q</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J</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V</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p</m:t>
                </m:r>
                <m:r>
                  <a:rPr xmlns:a="http://schemas.openxmlformats.org/drawingml/2006/main" sz="2350" i="1">
                    <a:solidFill>
                      <a:srgbClr val="414040"/>
                    </a:solidFill>
                    <a:latin typeface="Cambria Math" panose="02040503050406030204" pitchFamily="18" charset="0"/>
                  </a:rPr>
                  <m:t>c</m:t>
                </m:r>
              </m:oMath>
            </a14:m>
            <a:r>
              <a:t>, will be equal to its expected opportunity cost, which is equal to </a:t>
            </a:r>
            <a14:m>
              <m:oMath>
                <m:r>
                  <a:rPr xmlns:a="http://schemas.openxmlformats.org/drawingml/2006/main" sz="2250" i="1">
                    <a:solidFill>
                      <a:srgbClr val="414040"/>
                    </a:solidFill>
                    <a:latin typeface="Cambria Math" panose="02040503050406030204" pitchFamily="18" charset="0"/>
                  </a:rPr>
                  <m:t>r</m:t>
                </m:r>
                <m:r>
                  <a:rPr xmlns:a="http://schemas.openxmlformats.org/drawingml/2006/main" sz="2250" i="1">
                    <a:solidFill>
                      <a:srgbClr val="414040"/>
                    </a:solidFill>
                    <a:latin typeface="Cambria Math" panose="02040503050406030204" pitchFamily="18" charset="0"/>
                  </a:rPr>
                  <m:t>V</m:t>
                </m:r>
              </m:oMath>
            </a14:m>
            <a:r>
              <a:t>.</a:t>
            </a:r>
            <a:endParaRPr sz="3600"/>
          </a:p>
        </p:txBody>
      </p:sp>
      <p:sp>
        <p:nvSpPr>
          <p:cNvPr id="2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Free Entry and the Job Creation Condition"/>
          <p:cNvSpPr txBox="1"/>
          <p:nvPr>
            <p:ph type="title"/>
          </p:nvPr>
        </p:nvSpPr>
        <p:spPr>
          <a:prstGeom prst="rect">
            <a:avLst/>
          </a:prstGeom>
        </p:spPr>
        <p:txBody>
          <a:bodyPr/>
          <a:lstStyle>
            <a:lvl1pPr defTabSz="484886">
              <a:spcBef>
                <a:spcPts val="1300"/>
              </a:spcBef>
              <a:defRPr sz="5810"/>
            </a:lvl1pPr>
          </a:lstStyle>
          <a:p>
            <a:pPr/>
            <a:r>
              <a:t>Free Entry and the Job Creation Condition</a:t>
            </a:r>
          </a:p>
        </p:txBody>
      </p:sp>
      <p:sp>
        <p:nvSpPr>
          <p:cNvPr id="213" name="In equilibrium with free creation of vacancies (free entry), all profit opportunities by creating new vacancies will be exploited, and the expected profits from the creation of an additional vacancy will be equal to zero. So in equilibrium with free entr"/>
          <p:cNvSpPr txBox="1"/>
          <p:nvPr>
            <p:ph type="body" idx="1"/>
          </p:nvPr>
        </p:nvSpPr>
        <p:spPr>
          <a:prstGeom prst="rect">
            <a:avLst/>
          </a:prstGeom>
        </p:spPr>
        <p:txBody>
          <a:bodyPr/>
          <a:lstStyle/>
          <a:p>
            <a:pPr defTabSz="245363">
              <a:spcBef>
                <a:spcPts val="1000"/>
              </a:spcBef>
              <a:defRPr sz="1512"/>
            </a:pPr>
            <a:r>
              <a:t>In equilibrium with free creation of vacancies (free entry), all profit opportunities by creating new vacancies will be exploited, and the expected profits from the creation of an additional vacancy will be equal to zero. So in equilibrium with free entry, </a:t>
            </a:r>
            <a14:m>
              <m:oMath>
                <m:r>
                  <a:rPr xmlns:a="http://schemas.openxmlformats.org/drawingml/2006/main" sz="1700" i="1">
                    <a:solidFill>
                      <a:srgbClr val="414040"/>
                    </a:solidFill>
                    <a:latin typeface="Cambria Math" panose="02040503050406030204" pitchFamily="18" charset="0"/>
                  </a:rPr>
                  <m:t>V</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oMath>
            </a14:m>
            <a:r>
              <a:t>. This, from the condition for creating a vacancy implies that,</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J</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c</m:t>
                    </m:r>
                  </m:num>
                  <m:den>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den>
                </m:f>
              </m:oMath>
            </a14:m>
          </a:p>
          <a:p>
            <a:pPr defTabSz="245363">
              <a:spcBef>
                <a:spcPts val="1000"/>
              </a:spcBef>
              <a:defRPr sz="1512"/>
            </a:pPr>
            <a:r>
              <a:t>This is an important prediction of this model. In equilibrium with free entry, the present value of a job will be equal to the expected cost of hiring an employee. This is equal to the instantaneous cost </a:t>
            </a:r>
            <a14:m>
              <m:oMath>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c</m:t>
                </m:r>
              </m:oMath>
            </a14:m>
            <a:r>
              <a:t> of maintaining a vacancy, times the expected duration of the vacancy </a:t>
            </a:r>
            <a14:m>
              <m:oMath>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q</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θ</m:t>
                </m:r>
                <m:r>
                  <a:rPr xmlns:a="http://schemas.openxmlformats.org/drawingml/2006/main" sz="1800" i="1">
                    <a:solidFill>
                      <a:srgbClr val="414040"/>
                    </a:solidFill>
                    <a:latin typeface="Cambria Math" panose="02040503050406030204" pitchFamily="18" charset="0"/>
                  </a:rPr>
                  <m:t>)</m:t>
                </m:r>
              </m:oMath>
            </a14:m>
            <a:r>
              <a:t>. Thus, competition for the creation of vacancies and free entry reduces the present value of profits from a job to the level of the expected cost of hiring a worker.</a:t>
            </a:r>
          </a:p>
          <a:p>
            <a:pPr defTabSz="245363">
              <a:spcBef>
                <a:spcPts val="1000"/>
              </a:spcBef>
              <a:defRPr sz="1512"/>
            </a:pPr>
            <a:r>
              <a:t>Thus, using the previously derived condition </a:t>
            </a:r>
            <a14:m>
              <m:oMath>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J</m:t>
                </m:r>
              </m:oMath>
            </a14:m>
            <a:r>
              <a:t>, the marginal job must satisfy,</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c</m:t>
                    </m:r>
                  </m:num>
                  <m:den>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den>
                </m:f>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num>
                      <m:den>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den>
                    </m:f>
                  </m:e>
                </m:d>
                <m:r>
                  <a:rPr xmlns:a="http://schemas.openxmlformats.org/drawingml/2006/main" sz="1650" i="1">
                    <a:solidFill>
                      <a:srgbClr val="414040"/>
                    </a:solidFill>
                    <a:latin typeface="Cambria Math" panose="02040503050406030204" pitchFamily="18" charset="0"/>
                  </a:rPr>
                  <m:t>p</m:t>
                </m:r>
              </m:oMath>
            </a14:m>
          </a:p>
          <a:p>
            <a:pPr defTabSz="245363">
              <a:spcBef>
                <a:spcPts val="1000"/>
              </a:spcBef>
              <a:defRPr sz="1512"/>
            </a:pPr>
            <a:r>
              <a:t>This is the second key equation of this model, and can be called the </a:t>
            </a:r>
            <a:r>
              <a:rPr i="1"/>
              <a:t>job creation condition</a:t>
            </a:r>
            <a:r>
              <a:t>. The firm will only hire a worker and create a new job if the real wage is smaller than or equal to the productivity of the worker, minus the marginal hiring cost, which is defined as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c</m:t>
                    </m:r>
                  </m:num>
                  <m:den>
                    <m:r>
                      <a:rPr xmlns:a="http://schemas.openxmlformats.org/drawingml/2006/main" sz="1650" i="1">
                        <a:solidFill>
                          <a:srgbClr val="414040"/>
                        </a:solidFill>
                        <a:latin typeface="Cambria Math" panose="02040503050406030204" pitchFamily="18" charset="0"/>
                      </a:rPr>
                      <m:t>q</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den>
                </m:f>
              </m:oMath>
            </a14:m>
            <a:r>
              <a:t>.</a:t>
            </a:r>
          </a:p>
          <a:p>
            <a:pPr defTabSz="245363">
              <a:spcBef>
                <a:spcPts val="1000"/>
              </a:spcBef>
              <a:defRPr sz="1512"/>
            </a:pPr>
            <a:r>
              <a:t>The marginal hiring cost is equal to the gross opportunity cost of maintaining a job. It is the opportunity cost of the expected net present value of profits from the job, which, because of free entry, is equal to the expected cost of hiring an employee. The higher is labor market tightness $\theta$, and the higher is $c$, the higher the marginal hiring cost, as the expected duration and the cost of a vacancy, is higher.</a:t>
            </a:r>
          </a:p>
          <a:p>
            <a:pPr defTabSz="245363">
              <a:spcBef>
                <a:spcPts val="1000"/>
              </a:spcBef>
              <a:defRPr sz="1512"/>
            </a:pPr>
            <a:r>
              <a:t>The job creation condition is the equivalent for this model of the usual condition for hiring in competitive models without hiring costs, which is non other that the real wage must be equal to (marginal) productivity. The firm will only hire a new worker if the marginal cost of maintaining the vacancy is also recouped.</a:t>
            </a:r>
          </a:p>
        </p:txBody>
      </p:sp>
      <p:sp>
        <p:nvSpPr>
          <p:cNvPr id="2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The Job Creation Condition"/>
          <p:cNvSpPr txBox="1"/>
          <p:nvPr>
            <p:ph type="title"/>
          </p:nvPr>
        </p:nvSpPr>
        <p:spPr>
          <a:prstGeom prst="rect">
            <a:avLst/>
          </a:prstGeom>
        </p:spPr>
        <p:txBody>
          <a:bodyPr/>
          <a:lstStyle/>
          <a:p>
            <a:pPr/>
            <a:r>
              <a:t>The Job Creation Condition</a:t>
            </a:r>
          </a:p>
        </p:txBody>
      </p:sp>
      <p:sp>
        <p:nvSpPr>
          <p:cNvPr id="217" name="The job creation condition implies a negative relation between labor market tightness and the real wage. The higher is labor market tightness, the higher the expected duration of a vacancy, and the higher the marginal cost of maintaining a vacancy. Thus,"/>
          <p:cNvSpPr txBox="1"/>
          <p:nvPr>
            <p:ph type="body" sz="quarter" idx="1"/>
          </p:nvPr>
        </p:nvSpPr>
        <p:spPr>
          <a:xfrm>
            <a:off x="8925456" y="2628900"/>
            <a:ext cx="3571345" cy="6096000"/>
          </a:xfrm>
          <a:prstGeom prst="rect">
            <a:avLst/>
          </a:prstGeom>
        </p:spPr>
        <p:txBody>
          <a:bodyPr/>
          <a:lstStyle>
            <a:lvl1pPr defTabSz="309625">
              <a:spcBef>
                <a:spcPts val="1200"/>
              </a:spcBef>
              <a:defRPr sz="1907"/>
            </a:lvl1pPr>
          </a:lstStyle>
          <a:p>
            <a:pPr/>
            <a:r>
              <a:t>The job creation condition implies a negative relation between labor market tightness and the real wage. The higher is labor market tightness, the higher the expected duration of a vacancy, and the higher the marginal cost of maintaining a vacancy. Thus, the real wage that the firm would be prepared to pay, relative to productivity, will be lower. The job creation condition is depicted diagrammatically in the Figure. It is negatively sloped and convex to the origin, because of the properties of the matching function.</a:t>
            </a:r>
          </a:p>
        </p:txBody>
      </p:sp>
      <p:sp>
        <p:nvSpPr>
          <p:cNvPr id="2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9" name="Figure1802.pdf" descr="Figure1802.pdf"/>
          <p:cNvPicPr>
            <a:picLocks noChangeAspect="1"/>
          </p:cNvPicPr>
          <p:nvPr/>
        </p:nvPicPr>
        <p:blipFill>
          <a:blip r:embed="rId2">
            <a:extLst/>
          </a:blip>
          <a:stretch>
            <a:fillRect/>
          </a:stretch>
        </p:blipFill>
        <p:spPr>
          <a:xfrm>
            <a:off x="847177" y="2738474"/>
            <a:ext cx="7587485" cy="5876852"/>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The Behaviour of Unemployed Job Seekers"/>
          <p:cNvSpPr txBox="1"/>
          <p:nvPr>
            <p:ph type="title"/>
          </p:nvPr>
        </p:nvSpPr>
        <p:spPr>
          <a:prstGeom prst="rect">
            <a:avLst/>
          </a:prstGeom>
        </p:spPr>
        <p:txBody>
          <a:bodyPr/>
          <a:lstStyle>
            <a:lvl1pPr defTabSz="484886">
              <a:spcBef>
                <a:spcPts val="1300"/>
              </a:spcBef>
              <a:defRPr sz="5810"/>
            </a:lvl1pPr>
          </a:lstStyle>
          <a:p>
            <a:pPr/>
            <a:r>
              <a:t>The Behaviour of Unemployed Job Seekers</a:t>
            </a:r>
          </a:p>
        </p:txBody>
      </p:sp>
      <p:sp>
        <p:nvSpPr>
          <p:cNvPr id="222" name="The typical worker earns a real wage   when employed, and is looking for a job when unemployed. For the duration of search, she has an instantaneous real income  , which depends on unemployment benefits and any other income or benefit from the use of fre"/>
          <p:cNvSpPr txBox="1"/>
          <p:nvPr>
            <p:ph type="body" idx="1"/>
          </p:nvPr>
        </p:nvSpPr>
        <p:spPr>
          <a:prstGeom prst="rect">
            <a:avLst/>
          </a:prstGeom>
        </p:spPr>
        <p:txBody>
          <a:bodyPr/>
          <a:lstStyle/>
          <a:p>
            <a:pPr/>
            <a:r>
              <a:t>The typical worker earns a real wage </a:t>
            </a:r>
            <a14:m>
              <m:oMath>
                <m:r>
                  <a:rPr xmlns:a="http://schemas.openxmlformats.org/drawingml/2006/main" sz="4150" i="1">
                    <a:solidFill>
                      <a:srgbClr val="414040"/>
                    </a:solidFill>
                    <a:latin typeface="Cambria Math" panose="02040503050406030204" pitchFamily="18" charset="0"/>
                  </a:rPr>
                  <m:t>w</m:t>
                </m:r>
              </m:oMath>
            </a14:m>
            <a:r>
              <a:t> when employed, and is looking for a job when unemployed. For the duration of search, she has an instantaneous real income </a:t>
            </a:r>
            <a14:m>
              <m:oMath>
                <m:r>
                  <a:rPr xmlns:a="http://schemas.openxmlformats.org/drawingml/2006/main" sz="4000" i="1">
                    <a:solidFill>
                      <a:srgbClr val="414040"/>
                    </a:solidFill>
                    <a:latin typeface="Cambria Math" panose="02040503050406030204" pitchFamily="18" charset="0"/>
                  </a:rPr>
                  <m:t>z</m:t>
                </m:r>
              </m:oMath>
            </a14:m>
            <a:r>
              <a:t>, which depends on unemployment benefits and any other income or benefit from the use of free time. For simplicity we shall call </a:t>
            </a:r>
            <a14:m>
              <m:oMath>
                <m:r>
                  <a:rPr xmlns:a="http://schemas.openxmlformats.org/drawingml/2006/main" sz="4000" i="1">
                    <a:solidFill>
                      <a:srgbClr val="414040"/>
                    </a:solidFill>
                    <a:latin typeface="Cambria Math" panose="02040503050406030204" pitchFamily="18" charset="0"/>
                  </a:rPr>
                  <m:t>z</m:t>
                </m:r>
              </m:oMath>
            </a14:m>
            <a:r>
              <a:t> the </a:t>
            </a:r>
            <a:r>
              <a:rPr i="1"/>
              <a:t>unemployment benefit</a:t>
            </a:r>
            <a:r>
              <a:t>.</a:t>
            </a:r>
          </a:p>
          <a:p>
            <a:pPr/>
            <a:r>
              <a:t>We define as </a:t>
            </a:r>
            <a14:m>
              <m:oMath>
                <m:r>
                  <a:rPr xmlns:a="http://schemas.openxmlformats.org/drawingml/2006/main" sz="4300" i="1">
                    <a:solidFill>
                      <a:srgbClr val="414040"/>
                    </a:solidFill>
                    <a:latin typeface="Cambria Math" panose="02040503050406030204" pitchFamily="18" charset="0"/>
                  </a:rPr>
                  <m:t>U</m:t>
                </m:r>
              </m:oMath>
            </a14:m>
            <a:r>
              <a:t> and </a:t>
            </a:r>
            <a14:m>
              <m:oMath>
                <m:r>
                  <a:rPr xmlns:a="http://schemas.openxmlformats.org/drawingml/2006/main" sz="3900" i="1">
                    <a:solidFill>
                      <a:srgbClr val="414040"/>
                    </a:solidFill>
                    <a:latin typeface="Cambria Math" panose="02040503050406030204" pitchFamily="18" charset="0"/>
                  </a:rPr>
                  <m:t>W</m:t>
                </m:r>
              </m:oMath>
            </a14:m>
            <a:r>
              <a:t> the corresponding present values of expected income for an unemployed job seeker and an employed worker.</a:t>
            </a:r>
          </a:p>
        </p:txBody>
      </p:sp>
      <p:sp>
        <p:nvSpPr>
          <p:cNvPr id="2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he Permanent Income of an Unemployed Job Seeker"/>
          <p:cNvSpPr txBox="1"/>
          <p:nvPr>
            <p:ph type="title"/>
          </p:nvPr>
        </p:nvSpPr>
        <p:spPr>
          <a:prstGeom prst="rect">
            <a:avLst/>
          </a:prstGeom>
        </p:spPr>
        <p:txBody>
          <a:bodyPr/>
          <a:lstStyle>
            <a:lvl1pPr defTabSz="385572">
              <a:spcBef>
                <a:spcPts val="1000"/>
              </a:spcBef>
              <a:defRPr sz="4620"/>
            </a:lvl1pPr>
          </a:lstStyle>
          <a:p>
            <a:pPr/>
            <a:r>
              <a:t>The Permanent Income of an Unemployed Job Seeker</a:t>
            </a:r>
          </a:p>
        </p:txBody>
      </p:sp>
      <p:sp>
        <p:nvSpPr>
          <p:cNvPr id="226" name="An unemployed job seeker has an instantaneous real income equal to   and an instantaneous probability of finding a job equal to  . As a result, the expected instantaneous income of an unemployed job seeker is equal to,…"/>
          <p:cNvSpPr txBox="1"/>
          <p:nvPr>
            <p:ph type="body" idx="1"/>
          </p:nvPr>
        </p:nvSpPr>
        <p:spPr>
          <a:prstGeom prst="rect">
            <a:avLst/>
          </a:prstGeom>
        </p:spPr>
        <p:txBody>
          <a:bodyPr/>
          <a:lstStyle/>
          <a:p>
            <a:pPr defTabSz="455675">
              <a:spcBef>
                <a:spcPts val="1800"/>
              </a:spcBef>
              <a:defRPr sz="2807"/>
            </a:pPr>
            <a:r>
              <a:t>An unemployed job seeker has an instantaneous real income equal to </a:t>
            </a:r>
            <a14:m>
              <m:oMath>
                <m:r>
                  <a:rPr xmlns:a="http://schemas.openxmlformats.org/drawingml/2006/main" sz="3100" i="1">
                    <a:solidFill>
                      <a:srgbClr val="414040"/>
                    </a:solidFill>
                    <a:latin typeface="Cambria Math" panose="02040503050406030204" pitchFamily="18" charset="0"/>
                  </a:rPr>
                  <m:t>z</m:t>
                </m:r>
              </m:oMath>
            </a14:m>
            <a:r>
              <a:t> and an instantaneous probability of finding a job equal to </a:t>
            </a:r>
            <a14:m>
              <m:oMath>
                <m:r>
                  <a:rPr xmlns:a="http://schemas.openxmlformats.org/drawingml/2006/main" sz="3200" i="1">
                    <a:solidFill>
                      <a:srgbClr val="414040"/>
                    </a:solidFill>
                    <a:latin typeface="Cambria Math" panose="02040503050406030204" pitchFamily="18" charset="0"/>
                  </a:rPr>
                  <m:t>θ</m:t>
                </m:r>
                <m:r>
                  <a:rPr xmlns:a="http://schemas.openxmlformats.org/drawingml/2006/main" sz="3200" i="1">
                    <a:solidFill>
                      <a:srgbClr val="414040"/>
                    </a:solidFill>
                    <a:latin typeface="Cambria Math" panose="02040503050406030204" pitchFamily="18" charset="0"/>
                  </a:rPr>
                  <m:t>q</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θ</m:t>
                </m:r>
                <m:r>
                  <a:rPr xmlns:a="http://schemas.openxmlformats.org/drawingml/2006/main" sz="3200" i="1">
                    <a:solidFill>
                      <a:srgbClr val="414040"/>
                    </a:solidFill>
                    <a:latin typeface="Cambria Math" panose="02040503050406030204" pitchFamily="18" charset="0"/>
                  </a:rPr>
                  <m:t>)</m:t>
                </m:r>
              </m:oMath>
            </a14:m>
            <a:r>
              <a:t>. As a result, the expected instantaneous income of an unemployed job seeker is equal to,</a:t>
            </a:r>
          </a:p>
          <a:p>
            <a:pPr defTabSz="455675">
              <a:spcBef>
                <a:spcPts val="1800"/>
              </a:spcBef>
              <a:defRPr sz="2807"/>
            </a:pPr>
            <a:r>
              <a:t>                                                      </a:t>
            </a:r>
            <a14:m>
              <m:oMath>
                <m:r>
                  <a:rPr xmlns:a="http://schemas.openxmlformats.org/drawingml/2006/main" sz="3100" i="1">
                    <a:solidFill>
                      <a:srgbClr val="414040"/>
                    </a:solidFill>
                    <a:latin typeface="Cambria Math" panose="02040503050406030204" pitchFamily="18" charset="0"/>
                  </a:rPr>
                  <m:t>z</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θ</m:t>
                </m:r>
                <m:r>
                  <a:rPr xmlns:a="http://schemas.openxmlformats.org/drawingml/2006/main" sz="3100" i="1">
                    <a:solidFill>
                      <a:srgbClr val="414040"/>
                    </a:solidFill>
                    <a:latin typeface="Cambria Math" panose="02040503050406030204" pitchFamily="18" charset="0"/>
                  </a:rPr>
                  <m:t>q</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θ</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W</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U</m:t>
                </m:r>
                <m:r>
                  <a:rPr xmlns:a="http://schemas.openxmlformats.org/drawingml/2006/main" sz="3100" i="1">
                    <a:solidFill>
                      <a:srgbClr val="414040"/>
                    </a:solidFill>
                    <a:latin typeface="Cambria Math" panose="02040503050406030204" pitchFamily="18" charset="0"/>
                  </a:rPr>
                  <m:t>)</m:t>
                </m:r>
              </m:oMath>
            </a14:m>
          </a:p>
          <a:p>
            <a:pPr defTabSz="455675">
              <a:spcBef>
                <a:spcPts val="1800"/>
              </a:spcBef>
              <a:defRPr sz="2807"/>
            </a:pPr>
            <a:r>
              <a:t>The present value of the expected instantaneous income of an unemployed job seeker is defined by,</a:t>
            </a:r>
          </a:p>
          <a:p>
            <a:pPr defTabSz="455675">
              <a:spcBef>
                <a:spcPts val="1800"/>
              </a:spcBef>
              <a:defRPr sz="2807"/>
            </a:pPr>
            <a:r>
              <a:t>                 </a:t>
            </a:r>
            <a14:m>
              <m:oMath>
                <m:r>
                  <a:rPr xmlns:a="http://schemas.openxmlformats.org/drawingml/2006/main" sz="3050" i="1">
                    <a:solidFill>
                      <a:srgbClr val="414040"/>
                    </a:solidFill>
                    <a:latin typeface="Cambria Math" panose="02040503050406030204" pitchFamily="18" charset="0"/>
                  </a:rPr>
                  <m:t>U</m:t>
                </m:r>
                <m:r>
                  <a:rPr xmlns:a="http://schemas.openxmlformats.org/drawingml/2006/main" sz="3050" i="1">
                    <a:solidFill>
                      <a:srgbClr val="414040"/>
                    </a:solidFill>
                    <a:latin typeface="Cambria Math" panose="02040503050406030204" pitchFamily="18" charset="0"/>
                  </a:rPr>
                  <m:t>=</m:t>
                </m:r>
                <m:sSubSup>
                  <m:e>
                    <m:r>
                      <a:rPr xmlns:a="http://schemas.openxmlformats.org/drawingml/2006/main" sz="3050" i="1">
                        <a:solidFill>
                          <a:srgbClr val="414040"/>
                        </a:solidFill>
                        <a:latin typeface="Cambria Math" panose="02040503050406030204" pitchFamily="18" charset="0"/>
                      </a:rPr>
                      <m:t>∫</m:t>
                    </m:r>
                  </m:e>
                  <m:sub>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0</m:t>
                    </m:r>
                  </m:sub>
                  <m:sup>
                    <m:r>
                      <m:rPr>
                        <m:sty m:val="p"/>
                      </m:rPr>
                      <a:rPr xmlns:a="http://schemas.openxmlformats.org/drawingml/2006/main" sz="3050" i="1">
                        <a:solidFill>
                          <a:srgbClr val="414040"/>
                        </a:solidFill>
                        <a:latin typeface="Cambria Math" panose="02040503050406030204" pitchFamily="18" charset="0"/>
                      </a:rPr>
                      <m:t>∞</m:t>
                    </m:r>
                  </m:sup>
                </m:sSubSup>
                <m:sSup>
                  <m:e>
                    <m:r>
                      <a:rPr xmlns:a="http://schemas.openxmlformats.org/drawingml/2006/main" sz="3050" i="1">
                        <a:solidFill>
                          <a:srgbClr val="414040"/>
                        </a:solidFill>
                        <a:latin typeface="Cambria Math" panose="02040503050406030204" pitchFamily="18" charset="0"/>
                      </a:rPr>
                      <m:t>e</m:t>
                    </m:r>
                  </m:e>
                  <m:sup>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r</m:t>
                    </m:r>
                    <m:r>
                      <a:rPr xmlns:a="http://schemas.openxmlformats.org/drawingml/2006/main" sz="3050" i="1">
                        <a:solidFill>
                          <a:srgbClr val="414040"/>
                        </a:solidFill>
                        <a:latin typeface="Cambria Math" panose="02040503050406030204" pitchFamily="18" charset="0"/>
                      </a:rPr>
                      <m:t>t</m:t>
                    </m:r>
                  </m:sup>
                </m:sSup>
                <m:d>
                  <m:dPr>
                    <m:ctrlPr>
                      <a:rPr xmlns:a="http://schemas.openxmlformats.org/drawingml/2006/main" sz="3050" i="1">
                        <a:solidFill>
                          <a:srgbClr val="414040"/>
                        </a:solidFill>
                        <a:latin typeface="Cambria Math" panose="02040503050406030204" pitchFamily="18" charset="0"/>
                      </a:rPr>
                    </m:ctrlPr>
                  </m:dPr>
                  <m:e>
                    <m:r>
                      <a:rPr xmlns:a="http://schemas.openxmlformats.org/drawingml/2006/main" sz="3050" i="1">
                        <a:solidFill>
                          <a:srgbClr val="414040"/>
                        </a:solidFill>
                        <a:latin typeface="Cambria Math" panose="02040503050406030204" pitchFamily="18" charset="0"/>
                      </a:rPr>
                      <m:t>z</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θ</m:t>
                    </m:r>
                    <m:r>
                      <a:rPr xmlns:a="http://schemas.openxmlformats.org/drawingml/2006/main" sz="3050" i="1">
                        <a:solidFill>
                          <a:srgbClr val="414040"/>
                        </a:solidFill>
                        <a:latin typeface="Cambria Math" panose="02040503050406030204" pitchFamily="18" charset="0"/>
                      </a:rPr>
                      <m:t>q</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θ</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W</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U</m:t>
                    </m:r>
                    <m:r>
                      <a:rPr xmlns:a="http://schemas.openxmlformats.org/drawingml/2006/main" sz="3050" i="1">
                        <a:solidFill>
                          <a:srgbClr val="414040"/>
                        </a:solidFill>
                        <a:latin typeface="Cambria Math" panose="02040503050406030204" pitchFamily="18" charset="0"/>
                      </a:rPr>
                      <m:t>)</m:t>
                    </m:r>
                  </m:e>
                </m:d>
                <m:r>
                  <a:rPr xmlns:a="http://schemas.openxmlformats.org/drawingml/2006/main" sz="3050" i="1">
                    <a:solidFill>
                      <a:srgbClr val="414040"/>
                    </a:solidFill>
                    <a:latin typeface="Cambria Math" panose="02040503050406030204" pitchFamily="18" charset="0"/>
                  </a:rPr>
                  <m:t>d</m:t>
                </m:r>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f>
                  <m:fPr>
                    <m:ctrlPr>
                      <a:rPr xmlns:a="http://schemas.openxmlformats.org/drawingml/2006/main" sz="3050" i="1">
                        <a:solidFill>
                          <a:srgbClr val="414040"/>
                        </a:solidFill>
                        <a:latin typeface="Cambria Math" panose="02040503050406030204" pitchFamily="18" charset="0"/>
                      </a:rPr>
                    </m:ctrlPr>
                    <m:type m:val="bar"/>
                  </m:fPr>
                  <m:num>
                    <m:r>
                      <a:rPr xmlns:a="http://schemas.openxmlformats.org/drawingml/2006/main" sz="3050" i="1">
                        <a:solidFill>
                          <a:srgbClr val="414040"/>
                        </a:solidFill>
                        <a:latin typeface="Cambria Math" panose="02040503050406030204" pitchFamily="18" charset="0"/>
                      </a:rPr>
                      <m:t>z</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θ</m:t>
                    </m:r>
                    <m:r>
                      <a:rPr xmlns:a="http://schemas.openxmlformats.org/drawingml/2006/main" sz="3050" i="1">
                        <a:solidFill>
                          <a:srgbClr val="414040"/>
                        </a:solidFill>
                        <a:latin typeface="Cambria Math" panose="02040503050406030204" pitchFamily="18" charset="0"/>
                      </a:rPr>
                      <m:t>q</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θ</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W</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U</m:t>
                    </m:r>
                    <m:r>
                      <a:rPr xmlns:a="http://schemas.openxmlformats.org/drawingml/2006/main" sz="3050" i="1">
                        <a:solidFill>
                          <a:srgbClr val="414040"/>
                        </a:solidFill>
                        <a:latin typeface="Cambria Math" panose="02040503050406030204" pitchFamily="18" charset="0"/>
                      </a:rPr>
                      <m:t>)</m:t>
                    </m:r>
                  </m:num>
                  <m:den>
                    <m:r>
                      <a:rPr xmlns:a="http://schemas.openxmlformats.org/drawingml/2006/main" sz="3050" i="1">
                        <a:solidFill>
                          <a:srgbClr val="414040"/>
                        </a:solidFill>
                        <a:latin typeface="Cambria Math" panose="02040503050406030204" pitchFamily="18" charset="0"/>
                      </a:rPr>
                      <m:t>r</m:t>
                    </m:r>
                  </m:den>
                </m:f>
              </m:oMath>
            </a14:m>
          </a:p>
          <a:p>
            <a:pPr defTabSz="455675">
              <a:spcBef>
                <a:spcPts val="1800"/>
              </a:spcBef>
              <a:defRPr sz="2807"/>
            </a:pPr>
            <a:r>
              <a:t>The permanent income of an unemployed job seeker is thus given by,</a:t>
            </a:r>
          </a:p>
          <a:p>
            <a:pPr defTabSz="455675">
              <a:spcBef>
                <a:spcPts val="1800"/>
              </a:spcBef>
              <a:defRPr sz="2807"/>
            </a:pPr>
            <a:r>
              <a:t>                                                </a:t>
            </a:r>
            <a14:m>
              <m:oMath>
                <m:r>
                  <a:rPr xmlns:a="http://schemas.openxmlformats.org/drawingml/2006/main" sz="3100" i="1">
                    <a:solidFill>
                      <a:srgbClr val="414040"/>
                    </a:solidFill>
                    <a:latin typeface="Cambria Math" panose="02040503050406030204" pitchFamily="18" charset="0"/>
                  </a:rPr>
                  <m:t>r</m:t>
                </m:r>
                <m:r>
                  <a:rPr xmlns:a="http://schemas.openxmlformats.org/drawingml/2006/main" sz="3100" i="1">
                    <a:solidFill>
                      <a:srgbClr val="414040"/>
                    </a:solidFill>
                    <a:latin typeface="Cambria Math" panose="02040503050406030204" pitchFamily="18" charset="0"/>
                  </a:rPr>
                  <m:t>U</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z</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θ</m:t>
                </m:r>
                <m:r>
                  <a:rPr xmlns:a="http://schemas.openxmlformats.org/drawingml/2006/main" sz="3100" i="1">
                    <a:solidFill>
                      <a:srgbClr val="414040"/>
                    </a:solidFill>
                    <a:latin typeface="Cambria Math" panose="02040503050406030204" pitchFamily="18" charset="0"/>
                  </a:rPr>
                  <m:t>q</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θ</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W</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U</m:t>
                </m:r>
                <m:r>
                  <a:rPr xmlns:a="http://schemas.openxmlformats.org/drawingml/2006/main" sz="3100" i="1">
                    <a:solidFill>
                      <a:srgbClr val="414040"/>
                    </a:solidFill>
                    <a:latin typeface="Cambria Math" panose="02040503050406030204" pitchFamily="18" charset="0"/>
                  </a:rPr>
                  <m:t>)</m:t>
                </m:r>
              </m:oMath>
            </a14:m>
            <a:endParaRPr sz="3600"/>
          </a:p>
        </p:txBody>
      </p:sp>
      <p:sp>
        <p:nvSpPr>
          <p:cNvPr id="2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The Permanent Income of an Employed Worker"/>
          <p:cNvSpPr txBox="1"/>
          <p:nvPr>
            <p:ph type="title"/>
          </p:nvPr>
        </p:nvSpPr>
        <p:spPr>
          <a:xfrm>
            <a:off x="508000" y="793750"/>
            <a:ext cx="11988800" cy="1219200"/>
          </a:xfrm>
          <a:prstGeom prst="rect">
            <a:avLst/>
          </a:prstGeom>
        </p:spPr>
        <p:txBody>
          <a:bodyPr/>
          <a:lstStyle>
            <a:lvl1pPr defTabSz="432308">
              <a:spcBef>
                <a:spcPts val="1100"/>
              </a:spcBef>
              <a:defRPr sz="5180"/>
            </a:lvl1pPr>
          </a:lstStyle>
          <a:p>
            <a:pPr/>
            <a:r>
              <a:t>The Permanent Income of an Employed Worker</a:t>
            </a:r>
          </a:p>
        </p:txBody>
      </p:sp>
      <p:sp>
        <p:nvSpPr>
          <p:cNvPr id="230" name="One the other hand, an employed worker has an instantaneous real income  , the real wage, but at each instant also faces the risk of losing her job, with probability  .…"/>
          <p:cNvSpPr txBox="1"/>
          <p:nvPr>
            <p:ph type="body" idx="1"/>
          </p:nvPr>
        </p:nvSpPr>
        <p:spPr>
          <a:prstGeom prst="rect">
            <a:avLst/>
          </a:prstGeom>
        </p:spPr>
        <p:txBody>
          <a:bodyPr/>
          <a:lstStyle/>
          <a:p>
            <a:pPr defTabSz="414781">
              <a:spcBef>
                <a:spcPts val="1700"/>
              </a:spcBef>
              <a:defRPr sz="2556"/>
            </a:pPr>
            <a:r>
              <a:t>One the other hand, an employed worker has an instantaneous real income </a:t>
            </a:r>
            <a14:m>
              <m:oMath>
                <m:r>
                  <a:rPr xmlns:a="http://schemas.openxmlformats.org/drawingml/2006/main" sz="2950" i="1">
                    <a:solidFill>
                      <a:srgbClr val="414040"/>
                    </a:solidFill>
                    <a:latin typeface="Cambria Math" panose="02040503050406030204" pitchFamily="18" charset="0"/>
                  </a:rPr>
                  <m:t>w</m:t>
                </m:r>
              </m:oMath>
            </a14:m>
            <a:r>
              <a:t>, the real wage, but at each instant also faces the risk of losing her job, with probability </a:t>
            </a:r>
            <a14:m>
              <m:oMath>
                <m:r>
                  <a:rPr xmlns:a="http://schemas.openxmlformats.org/drawingml/2006/main" sz="2900" i="1">
                    <a:solidFill>
                      <a:srgbClr val="414040"/>
                    </a:solidFill>
                    <a:latin typeface="Cambria Math" panose="02040503050406030204" pitchFamily="18" charset="0"/>
                  </a:rPr>
                  <m:t>λ</m:t>
                </m:r>
              </m:oMath>
            </a14:m>
            <a:r>
              <a:t>. </a:t>
            </a:r>
          </a:p>
          <a:p>
            <a:pPr defTabSz="414781">
              <a:spcBef>
                <a:spcPts val="1700"/>
              </a:spcBef>
              <a:defRPr sz="2556"/>
            </a:pPr>
            <a:r>
              <a:t>The instantaneous expected income of an employed worker is thus determined by,</a:t>
            </a:r>
          </a:p>
          <a:p>
            <a:pPr defTabSz="414781">
              <a:spcBef>
                <a:spcPts val="1700"/>
              </a:spcBef>
              <a:defRPr sz="2556"/>
            </a:pPr>
            <a:r>
              <a:t>                                                            </a:t>
            </a:r>
            <a14:m>
              <m:oMath>
                <m:r>
                  <a:rPr xmlns:a="http://schemas.openxmlformats.org/drawingml/2006/main" sz="2850" i="1">
                    <a:solidFill>
                      <a:srgbClr val="414040"/>
                    </a:solidFill>
                    <a:latin typeface="Cambria Math" panose="02040503050406030204" pitchFamily="18" charset="0"/>
                  </a:rPr>
                  <m:t>w</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λ</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U</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W</m:t>
                </m:r>
                <m:r>
                  <a:rPr xmlns:a="http://schemas.openxmlformats.org/drawingml/2006/main" sz="2850" i="1">
                    <a:solidFill>
                      <a:srgbClr val="414040"/>
                    </a:solidFill>
                    <a:latin typeface="Cambria Math" panose="02040503050406030204" pitchFamily="18" charset="0"/>
                  </a:rPr>
                  <m:t>)</m:t>
                </m:r>
              </m:oMath>
            </a14:m>
          </a:p>
          <a:p>
            <a:pPr defTabSz="414781">
              <a:spcBef>
                <a:spcPts val="1700"/>
              </a:spcBef>
              <a:defRPr sz="2556"/>
            </a:pPr>
            <a:r>
              <a:t>The present value of her expected income </a:t>
            </a:r>
            <a14:m>
              <m:oMath>
                <m:r>
                  <a:rPr xmlns:a="http://schemas.openxmlformats.org/drawingml/2006/main" sz="2800" i="1">
                    <a:solidFill>
                      <a:srgbClr val="414040"/>
                    </a:solidFill>
                    <a:latin typeface="Cambria Math" panose="02040503050406030204" pitchFamily="18" charset="0"/>
                  </a:rPr>
                  <m:t>W</m:t>
                </m:r>
              </m:oMath>
            </a14:m>
            <a:r>
              <a:t> is therefore equal to,</a:t>
            </a:r>
          </a:p>
          <a:p>
            <a:pPr defTabSz="414781">
              <a:spcBef>
                <a:spcPts val="1700"/>
              </a:spcBef>
              <a:defRPr sz="2556"/>
            </a:pPr>
            <a:r>
              <a:t>                         </a:t>
            </a:r>
            <a14:m>
              <m:oMath>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sSubSup>
                  <m:e>
                    <m:r>
                      <a:rPr xmlns:a="http://schemas.openxmlformats.org/drawingml/2006/main" sz="2800" i="1">
                        <a:solidFill>
                          <a:srgbClr val="414040"/>
                        </a:solidFill>
                        <a:latin typeface="Cambria Math" panose="02040503050406030204" pitchFamily="18" charset="0"/>
                      </a:rPr>
                      <m:t>∫</m:t>
                    </m:r>
                  </m:e>
                  <m:sub>
                    <m:r>
                      <a:rPr xmlns:a="http://schemas.openxmlformats.org/drawingml/2006/main" sz="2800" i="1">
                        <a:solidFill>
                          <a:srgbClr val="414040"/>
                        </a:solidFill>
                        <a:latin typeface="Cambria Math" panose="02040503050406030204" pitchFamily="18" charset="0"/>
                      </a:rPr>
                      <m:t>t</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0</m:t>
                    </m:r>
                  </m:sub>
                  <m:sup>
                    <m:r>
                      <m:rPr>
                        <m:sty m:val="p"/>
                      </m:rPr>
                      <a:rPr xmlns:a="http://schemas.openxmlformats.org/drawingml/2006/main" sz="2800" i="1">
                        <a:solidFill>
                          <a:srgbClr val="414040"/>
                        </a:solidFill>
                        <a:latin typeface="Cambria Math" panose="02040503050406030204" pitchFamily="18" charset="0"/>
                      </a:rPr>
                      <m:t>∞</m:t>
                    </m:r>
                  </m:sup>
                </m:sSubSup>
                <m:sSup>
                  <m:e>
                    <m:r>
                      <a:rPr xmlns:a="http://schemas.openxmlformats.org/drawingml/2006/main" sz="2800" i="1">
                        <a:solidFill>
                          <a:srgbClr val="414040"/>
                        </a:solidFill>
                        <a:latin typeface="Cambria Math" panose="02040503050406030204" pitchFamily="18" charset="0"/>
                      </a:rPr>
                      <m:t>e</m:t>
                    </m:r>
                  </m:e>
                  <m:sup>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r</m:t>
                    </m:r>
                    <m:r>
                      <a:rPr xmlns:a="http://schemas.openxmlformats.org/drawingml/2006/main" sz="2800" i="1">
                        <a:solidFill>
                          <a:srgbClr val="414040"/>
                        </a:solidFill>
                        <a:latin typeface="Cambria Math" panose="02040503050406030204" pitchFamily="18" charset="0"/>
                      </a:rPr>
                      <m:t>t</m:t>
                    </m:r>
                  </m:sup>
                </m:sSup>
                <m:d>
                  <m:dPr>
                    <m:ctrlPr>
                      <a:rPr xmlns:a="http://schemas.openxmlformats.org/drawingml/2006/main" sz="2800" i="1">
                        <a:solidFill>
                          <a:srgbClr val="414040"/>
                        </a:solidFill>
                        <a:latin typeface="Cambria Math" panose="02040503050406030204" pitchFamily="18" charset="0"/>
                      </a:rPr>
                    </m:ctrlPr>
                  </m:dPr>
                  <m:e>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λ</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U</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e>
                </m:d>
                <m:r>
                  <a:rPr xmlns:a="http://schemas.openxmlformats.org/drawingml/2006/main" sz="2800" i="1">
                    <a:solidFill>
                      <a:srgbClr val="414040"/>
                    </a:solidFill>
                    <a:latin typeface="Cambria Math" panose="02040503050406030204" pitchFamily="18" charset="0"/>
                  </a:rPr>
                  <m:t>d</m:t>
                </m:r>
                <m:r>
                  <a:rPr xmlns:a="http://schemas.openxmlformats.org/drawingml/2006/main" sz="2800" i="1">
                    <a:solidFill>
                      <a:srgbClr val="414040"/>
                    </a:solidFill>
                    <a:latin typeface="Cambria Math" panose="02040503050406030204" pitchFamily="18" charset="0"/>
                  </a:rPr>
                  <m:t>t</m:t>
                </m:r>
                <m:r>
                  <a:rPr xmlns:a="http://schemas.openxmlformats.org/drawingml/2006/main" sz="2800" i="1">
                    <a:solidFill>
                      <a:srgbClr val="414040"/>
                    </a:solidFill>
                    <a:latin typeface="Cambria Math" panose="02040503050406030204" pitchFamily="18" charset="0"/>
                  </a:rPr>
                  <m:t>=</m:t>
                </m:r>
                <m:f>
                  <m:fPr>
                    <m:ctrlPr>
                      <a:rPr xmlns:a="http://schemas.openxmlformats.org/drawingml/2006/main" sz="2800" i="1">
                        <a:solidFill>
                          <a:srgbClr val="414040"/>
                        </a:solidFill>
                        <a:latin typeface="Cambria Math" panose="02040503050406030204" pitchFamily="18" charset="0"/>
                      </a:rPr>
                    </m:ctrlPr>
                    <m:type m:val="bar"/>
                  </m:fPr>
                  <m:num>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λ</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U</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num>
                  <m:den>
                    <m:r>
                      <a:rPr xmlns:a="http://schemas.openxmlformats.org/drawingml/2006/main" sz="2800" i="1">
                        <a:solidFill>
                          <a:srgbClr val="414040"/>
                        </a:solidFill>
                        <a:latin typeface="Cambria Math" panose="02040503050406030204" pitchFamily="18" charset="0"/>
                      </a:rPr>
                      <m:t>r</m:t>
                    </m:r>
                  </m:den>
                </m:f>
              </m:oMath>
            </a14:m>
          </a:p>
          <a:p>
            <a:pPr defTabSz="414781">
              <a:spcBef>
                <a:spcPts val="1700"/>
              </a:spcBef>
              <a:defRPr sz="2556"/>
            </a:pPr>
            <a:r>
              <a:t>The permanent income of an employed worker is thus equal to,</a:t>
            </a:r>
          </a:p>
          <a:p>
            <a:pPr defTabSz="414781">
              <a:spcBef>
                <a:spcPts val="1700"/>
              </a:spcBef>
              <a:defRPr sz="2556"/>
            </a:pPr>
            <a:r>
              <a:t>                                                      </a:t>
            </a:r>
            <a14:m>
              <m:oMath>
                <m:r>
                  <a:rPr xmlns:a="http://schemas.openxmlformats.org/drawingml/2006/main" sz="2850" i="1">
                    <a:solidFill>
                      <a:srgbClr val="414040"/>
                    </a:solidFill>
                    <a:latin typeface="Cambria Math" panose="02040503050406030204" pitchFamily="18" charset="0"/>
                  </a:rPr>
                  <m:t>r</m:t>
                </m:r>
                <m:r>
                  <a:rPr xmlns:a="http://schemas.openxmlformats.org/drawingml/2006/main" sz="2850" i="1">
                    <a:solidFill>
                      <a:srgbClr val="414040"/>
                    </a:solidFill>
                    <a:latin typeface="Cambria Math" panose="02040503050406030204" pitchFamily="18" charset="0"/>
                  </a:rPr>
                  <m:t>W</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w</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λ</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U</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W</m:t>
                </m:r>
                <m:r>
                  <a:rPr xmlns:a="http://schemas.openxmlformats.org/drawingml/2006/main" sz="2850" i="1">
                    <a:solidFill>
                      <a:srgbClr val="414040"/>
                    </a:solidFill>
                    <a:latin typeface="Cambria Math" panose="02040503050406030204" pitchFamily="18" charset="0"/>
                  </a:rPr>
                  <m:t>)</m:t>
                </m:r>
              </m:oMath>
            </a14:m>
            <a:endParaRPr sz="3600"/>
          </a:p>
        </p:txBody>
      </p:sp>
      <p:sp>
        <p:nvSpPr>
          <p:cNvPr id="2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Comparing the Permanent Income of the Employed and the Unemployed"/>
          <p:cNvSpPr txBox="1"/>
          <p:nvPr>
            <p:ph type="title"/>
          </p:nvPr>
        </p:nvSpPr>
        <p:spPr>
          <a:prstGeom prst="rect">
            <a:avLst/>
          </a:prstGeom>
        </p:spPr>
        <p:txBody>
          <a:bodyPr/>
          <a:lstStyle>
            <a:lvl1pPr defTabSz="321310">
              <a:spcBef>
                <a:spcPts val="800"/>
              </a:spcBef>
              <a:defRPr sz="3850"/>
            </a:lvl1pPr>
          </a:lstStyle>
          <a:p>
            <a:pPr/>
            <a:r>
              <a:t>Comparing the Permanent Income of the Employed and the Unemployed</a:t>
            </a:r>
          </a:p>
        </p:txBody>
      </p:sp>
      <p:sp>
        <p:nvSpPr>
          <p:cNvPr id="234" name="We can solve the equations for the permanent income of the unemployed and the employed as,…"/>
          <p:cNvSpPr txBox="1"/>
          <p:nvPr>
            <p:ph type="body" idx="1"/>
          </p:nvPr>
        </p:nvSpPr>
        <p:spPr>
          <a:prstGeom prst="rect">
            <a:avLst/>
          </a:prstGeom>
        </p:spPr>
        <p:txBody>
          <a:bodyPr/>
          <a:lstStyle/>
          <a:p>
            <a:pPr defTabSz="321310">
              <a:spcBef>
                <a:spcPts val="1300"/>
              </a:spcBef>
              <a:defRPr sz="1980"/>
            </a:pPr>
            <a:r>
              <a:t>We can solve the equations for the permanent income of the unemployed and the employed as,</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U</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z</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q</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w</m:t>
                    </m:r>
                  </m:num>
                  <m:den>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q</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m:t>
                    </m:r>
                  </m:den>
                </m:f>
              </m:oMath>
            </a14:m>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z</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q</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w</m:t>
                    </m:r>
                  </m:num>
                  <m:den>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q</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m:t>
                    </m:r>
                  </m:den>
                </m:f>
              </m:oMath>
            </a14:m>
          </a:p>
          <a:p>
            <a:pPr defTabSz="321310">
              <a:spcBef>
                <a:spcPts val="1300"/>
              </a:spcBef>
              <a:defRPr sz="1980"/>
            </a:pPr>
            <a:r>
              <a:t>It is straightforward to see that if </a:t>
            </a:r>
            <a14:m>
              <m:oMath>
                <m:r>
                  <a:rPr xmlns:a="http://schemas.openxmlformats.org/drawingml/2006/main" sz="2200" i="1">
                    <a:solidFill>
                      <a:srgbClr val="414040"/>
                    </a:solidFill>
                    <a:latin typeface="Cambria Math" panose="02040503050406030204" pitchFamily="18" charset="0"/>
                  </a:rPr>
                  <m:t>w</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z</m:t>
                </m:r>
              </m:oMath>
            </a14:m>
            <a:r>
              <a:t>, then </a:t>
            </a:r>
            <a14:m>
              <m:oMath>
                <m:r>
                  <a:rPr xmlns:a="http://schemas.openxmlformats.org/drawingml/2006/main" sz="2200" i="1">
                    <a:solidFill>
                      <a:srgbClr val="414040"/>
                    </a:solidFill>
                    <a:latin typeface="Cambria Math" panose="02040503050406030204" pitchFamily="18" charset="0"/>
                  </a:rPr>
                  <m:t>W</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U</m:t>
                </m:r>
              </m:oMath>
            </a14:m>
            <a:r>
              <a:t>, and the permanent income of an employed worker cannot be lower than the permanent income of an unemployed job seeker. In what follows, we shall assume that </a:t>
            </a:r>
            <a14:m>
              <m:oMath>
                <m:r>
                  <a:rPr xmlns:a="http://schemas.openxmlformats.org/drawingml/2006/main" sz="2250" i="1">
                    <a:solidFill>
                      <a:srgbClr val="414040"/>
                    </a:solidFill>
                    <a:latin typeface="Cambria Math" panose="02040503050406030204" pitchFamily="18" charset="0"/>
                  </a:rPr>
                  <m:t>w</m:t>
                </m:r>
              </m:oMath>
            </a14:m>
            <a:r>
              <a:t> exceeds </a:t>
            </a:r>
            <a14:m>
              <m:oMath>
                <m:r>
                  <a:rPr xmlns:a="http://schemas.openxmlformats.org/drawingml/2006/main" sz="2200" i="1">
                    <a:solidFill>
                      <a:srgbClr val="414040"/>
                    </a:solidFill>
                    <a:latin typeface="Cambria Math" panose="02040503050406030204" pitchFamily="18" charset="0"/>
                  </a:rPr>
                  <m:t>z</m:t>
                </m:r>
              </m:oMath>
            </a14:m>
            <a:r>
              <a:t>, which indeed turns out to be the case in equilibrium.</a:t>
            </a:r>
          </a:p>
          <a:p>
            <a:pPr defTabSz="321310">
              <a:spcBef>
                <a:spcPts val="1300"/>
              </a:spcBef>
              <a:defRPr sz="1980"/>
            </a:pPr>
            <a:r>
              <a:t>If </a:t>
            </a:r>
            <a14:m>
              <m:oMath>
                <m:r>
                  <a:rPr xmlns:a="http://schemas.openxmlformats.org/drawingml/2006/main" sz="2250" i="1">
                    <a:solidFill>
                      <a:srgbClr val="414040"/>
                    </a:solidFill>
                    <a:latin typeface="Cambria Math" panose="02040503050406030204" pitchFamily="18" charset="0"/>
                  </a:rPr>
                  <m:t>w</m:t>
                </m:r>
              </m:oMath>
            </a14:m>
            <a:r>
              <a:t> exceeds </a:t>
            </a:r>
            <a14:m>
              <m:oMath>
                <m:r>
                  <a:rPr xmlns:a="http://schemas.openxmlformats.org/drawingml/2006/main" sz="2200" i="1">
                    <a:solidFill>
                      <a:srgbClr val="414040"/>
                    </a:solidFill>
                    <a:latin typeface="Cambria Math" panose="02040503050406030204" pitchFamily="18" charset="0"/>
                  </a:rPr>
                  <m:t>z</m:t>
                </m:r>
              </m:oMath>
            </a14:m>
            <a:r>
              <a:t>, no employed worker has an incentive to leave their job voluntarily and become unemployed, while all the unemployed workers would accept any job offer at the prevailing real wage. If the condition </a:t>
            </a:r>
            <a14:m>
              <m:oMath>
                <m:r>
                  <a:rPr xmlns:a="http://schemas.openxmlformats.org/drawingml/2006/main" sz="2200" i="1">
                    <a:solidFill>
                      <a:srgbClr val="414040"/>
                    </a:solidFill>
                    <a:latin typeface="Cambria Math" panose="02040503050406030204" pitchFamily="18" charset="0"/>
                  </a:rPr>
                  <m:t>w</m:t>
                </m:r>
                <m:r>
                  <a:rPr xmlns:a="http://schemas.openxmlformats.org/drawingml/2006/main" sz="2200" i="1">
                    <a:solidFill>
                      <a:srgbClr val="414040"/>
                    </a:solidFill>
                    <a:latin typeface="Cambria Math" panose="02040503050406030204" pitchFamily="18" charset="0"/>
                  </a:rPr>
                  <m:t>&gt;</m:t>
                </m:r>
                <m:r>
                  <a:rPr xmlns:a="http://schemas.openxmlformats.org/drawingml/2006/main" sz="2200" i="1">
                    <a:solidFill>
                      <a:srgbClr val="414040"/>
                    </a:solidFill>
                    <a:latin typeface="Cambria Math" panose="02040503050406030204" pitchFamily="18" charset="0"/>
                  </a:rPr>
                  <m:t>z</m:t>
                </m:r>
              </m:oMath>
            </a14:m>
            <a:r>
              <a:t> is satisfied, unemployment is </a:t>
            </a:r>
            <a:r>
              <a:rPr i="1"/>
              <a:t>involuntary</a:t>
            </a:r>
            <a:r>
              <a:t>. The present value of the expected income of an unemployed job seeker is lower that the present value of the expected income of an employed worker. This holds, despite the fact that even the workers who are employed may, with some probability, lose their jobs and become unemployed in the future. Thus, unlike the competitive real business cycle model, unemployment is involuntary in this model, and the unemployed are worse off than the employed.</a:t>
            </a:r>
            <a:endParaRPr sz="3600"/>
          </a:p>
        </p:txBody>
      </p:sp>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Wage Bargaining and the Wage Equation"/>
          <p:cNvSpPr txBox="1"/>
          <p:nvPr>
            <p:ph type="title"/>
          </p:nvPr>
        </p:nvSpPr>
        <p:spPr>
          <a:prstGeom prst="rect">
            <a:avLst/>
          </a:prstGeom>
        </p:spPr>
        <p:txBody>
          <a:bodyPr/>
          <a:lstStyle>
            <a:lvl1pPr defTabSz="502412">
              <a:spcBef>
                <a:spcPts val="1300"/>
              </a:spcBef>
              <a:defRPr sz="6020"/>
            </a:lvl1pPr>
          </a:lstStyle>
          <a:p>
            <a:pPr/>
            <a:r>
              <a:t>Wage Bargaining and the Wage Equation</a:t>
            </a:r>
          </a:p>
        </p:txBody>
      </p:sp>
      <p:sp>
        <p:nvSpPr>
          <p:cNvPr id="238" name="An unfilled vacancy implies a lower expected net present value of profits than a job, despite the fact that, with some probability, a job may disappear. Unemployment implies a lower permanent income for those who experience it, than for employed workers,"/>
          <p:cNvSpPr txBox="1"/>
          <p:nvPr>
            <p:ph type="body" idx="1"/>
          </p:nvPr>
        </p:nvSpPr>
        <p:spPr>
          <a:prstGeom prst="rect">
            <a:avLst/>
          </a:prstGeom>
        </p:spPr>
        <p:txBody>
          <a:bodyPr/>
          <a:lstStyle/>
          <a:p>
            <a:pPr defTabSz="245363">
              <a:spcBef>
                <a:spcPts val="1000"/>
              </a:spcBef>
              <a:defRPr sz="1512"/>
            </a:pPr>
            <a:r>
              <a:t>An unfilled vacancy implies a lower expected net present value of profits than a job, despite the fact that, with some probability, a job may disappear. Unemployment implies a lower permanent income for those who experience it, than for employed workers, despite the fact that the workers who are employed may, with some probability, lose their jobs and become unemployed in the future.</a:t>
            </a:r>
          </a:p>
          <a:p>
            <a:pPr defTabSz="245363">
              <a:spcBef>
                <a:spcPts val="1000"/>
              </a:spcBef>
              <a:defRPr sz="1512"/>
            </a:pPr>
            <a:r>
              <a:t>A firm with a vacancy will hire an unemployed job seeker if the job creation condition is satisfied (i.e., if the real wage is lower than or equal to productivity minus the marginal hiring cost). An unemployed job seeker will accept a job offer if the real wage is higher than the unemployment benefit.</a:t>
            </a:r>
          </a:p>
          <a:p>
            <a:pPr defTabSz="245363">
              <a:spcBef>
                <a:spcPts val="1000"/>
              </a:spcBef>
              <a:defRPr sz="1512"/>
            </a:pPr>
            <a:r>
              <a:t>The real wage for a particular job is determined by a negotiation between a prospective employer, a firm with a vacancy, and a prospective employee, an unemployed job seeker. Because all jobs are equally productive and all the unemployed receive the same unemployment benefit, the real wage that is determined by an individual negotiation will be the same as the real wage that prevails in the rest of the economy.</a:t>
            </a:r>
          </a:p>
          <a:p>
            <a:pPr defTabSz="245363">
              <a:spcBef>
                <a:spcPts val="1000"/>
              </a:spcBef>
              <a:defRPr sz="1512"/>
            </a:pPr>
            <a:r>
              <a:t>From the assumptions that we have made about productivity and aggregate disturbances, any one employer and any one worker, when they get together through the matching process, will certainly agree to an employment contract and create a job. Otherwise they must continue searching, with additional costs for both sides.</a:t>
            </a:r>
          </a:p>
          <a:p>
            <a:pPr defTabSz="245363">
              <a:spcBef>
                <a:spcPts val="1000"/>
              </a:spcBef>
              <a:defRPr sz="1512"/>
            </a:pPr>
            <a:r>
              <a:t>An employment contract between an employer and an employee is defined by a real wage and the provision that employment will be terminated if there is a disturbance that makes the job untenable.</a:t>
            </a:r>
          </a:p>
          <a:p>
            <a:pPr defTabSz="245363">
              <a:spcBef>
                <a:spcPts val="1000"/>
              </a:spcBef>
              <a:defRPr sz="1512"/>
            </a:pPr>
            <a:r>
              <a:t>For a real wage </a:t>
            </a:r>
            <a14:m>
              <m:oMath>
                <m:sSub>
                  <m:e>
                    <m:r>
                      <a:rPr xmlns:a="http://schemas.openxmlformats.org/drawingml/2006/main" sz="1700" i="1">
                        <a:solidFill>
                          <a:srgbClr val="414040"/>
                        </a:solidFill>
                        <a:latin typeface="Cambria Math" panose="02040503050406030204" pitchFamily="18" charset="0"/>
                      </a:rPr>
                      <m:t>w</m:t>
                    </m:r>
                  </m:e>
                  <m:sub>
                    <m:r>
                      <a:rPr xmlns:a="http://schemas.openxmlformats.org/drawingml/2006/main" sz="1700" i="1">
                        <a:solidFill>
                          <a:srgbClr val="414040"/>
                        </a:solidFill>
                        <a:latin typeface="Cambria Math" panose="02040503050406030204" pitchFamily="18" charset="0"/>
                      </a:rPr>
                      <m:t>i</m:t>
                    </m:r>
                  </m:sub>
                </m:sSub>
              </m:oMath>
            </a14:m>
            <a:r>
              <a:t>, the expected return for a prospective employer and a prospective employee are given by,</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r</m:t>
                </m:r>
                <m:sSub>
                  <m:e>
                    <m:r>
                      <a:rPr xmlns:a="http://schemas.openxmlformats.org/drawingml/2006/main" sz="1700" i="1">
                        <a:solidFill>
                          <a:srgbClr val="414040"/>
                        </a:solidFill>
                        <a:latin typeface="Cambria Math" panose="02040503050406030204" pitchFamily="18" charset="0"/>
                      </a:rPr>
                      <m:t>J</m:t>
                    </m:r>
                  </m:e>
                  <m:sub>
                    <m:r>
                      <a:rPr xmlns:a="http://schemas.openxmlformats.org/drawingml/2006/main" sz="1700" i="1">
                        <a:solidFill>
                          <a:srgbClr val="414040"/>
                        </a:solidFill>
                        <a:latin typeface="Cambria Math" panose="02040503050406030204" pitchFamily="18" charset="0"/>
                      </a:rPr>
                      <m:t>i</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p</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w</m:t>
                    </m:r>
                  </m:e>
                  <m:sub>
                    <m:r>
                      <a:rPr xmlns:a="http://schemas.openxmlformats.org/drawingml/2006/main" sz="1700" i="1">
                        <a:solidFill>
                          <a:srgbClr val="414040"/>
                        </a:solidFill>
                        <a:latin typeface="Cambria Math" panose="02040503050406030204" pitchFamily="18" charset="0"/>
                      </a:rPr>
                      <m:t>i</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λ</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J</m:t>
                    </m:r>
                  </m:e>
                  <m:sub>
                    <m:r>
                      <a:rPr xmlns:a="http://schemas.openxmlformats.org/drawingml/2006/main" sz="1700" i="1">
                        <a:solidFill>
                          <a:srgbClr val="414040"/>
                        </a:solidFill>
                        <a:latin typeface="Cambria Math" panose="02040503050406030204" pitchFamily="18" charset="0"/>
                      </a:rPr>
                      <m:t>i</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V</m:t>
                </m:r>
                <m:r>
                  <a:rPr xmlns:a="http://schemas.openxmlformats.org/drawingml/2006/main" sz="1700" i="1">
                    <a:solidFill>
                      <a:srgbClr val="414040"/>
                    </a:solidFill>
                    <a:latin typeface="Cambria Math" panose="02040503050406030204" pitchFamily="18" charset="0"/>
                  </a:rPr>
                  <m:t>)</m:t>
                </m:r>
              </m:oMath>
            </a14:m>
            <a:r>
              <a:t>, </a:t>
            </a:r>
            <a14:m>
              <m:oMath>
                <m:r>
                  <a:rPr xmlns:a="http://schemas.openxmlformats.org/drawingml/2006/main" sz="1650" i="1">
                    <a:solidFill>
                      <a:srgbClr val="414040"/>
                    </a:solidFill>
                    <a:latin typeface="Cambria Math" panose="02040503050406030204" pitchFamily="18" charset="0"/>
                  </a:rPr>
                  <m:t>r</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i</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i</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i</m:t>
                    </m:r>
                  </m:sub>
                </m:sSub>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We have not made use of the assumption that competition has reduced the expected present value of a vacancy </a:t>
            </a:r>
            <a14:m>
              <m:oMath>
                <m:r>
                  <a:rPr xmlns:a="http://schemas.openxmlformats.org/drawingml/2006/main" sz="1650" i="1">
                    <a:solidFill>
                      <a:srgbClr val="414040"/>
                    </a:solidFill>
                    <a:latin typeface="Cambria Math" panose="02040503050406030204" pitchFamily="18" charset="0"/>
                  </a:rPr>
                  <m:t>V</m:t>
                </m:r>
              </m:oMath>
            </a14:m>
            <a:r>
              <a:t> to zero. We have assumed though, as it appropriate, that the expected present value of a vacancy, and of the income of the unemployed </a:t>
            </a:r>
            <a14:m>
              <m:oMath>
                <m:r>
                  <a:rPr xmlns:a="http://schemas.openxmlformats.org/drawingml/2006/main" sz="1800" i="1">
                    <a:solidFill>
                      <a:srgbClr val="414040"/>
                    </a:solidFill>
                    <a:latin typeface="Cambria Math" panose="02040503050406030204" pitchFamily="18" charset="0"/>
                  </a:rPr>
                  <m:t>U</m:t>
                </m:r>
              </m:oMath>
            </a14:m>
            <a:r>
              <a:t> depends on real wages in the rest of the economy, and is thus independent of </a:t>
            </a:r>
            <a14:m>
              <m:oMath>
                <m:r>
                  <a:rPr xmlns:a="http://schemas.openxmlformats.org/drawingml/2006/main" sz="2100" i="1">
                    <a:solidFill>
                      <a:srgbClr val="414040"/>
                    </a:solidFill>
                    <a:latin typeface="Cambria Math" panose="02040503050406030204" pitchFamily="18" charset="0"/>
                  </a:rPr>
                  <m:t>i</m:t>
                </m:r>
              </m:oMath>
            </a14:m>
            <a:r>
              <a:t>.</a:t>
            </a:r>
            <a:endParaRPr sz="3600"/>
          </a:p>
        </p:txBody>
      </p:sp>
      <p:sp>
        <p:nvSpPr>
          <p:cNvPr id="2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The Generalized Nash Bargain"/>
          <p:cNvSpPr txBox="1"/>
          <p:nvPr>
            <p:ph type="title"/>
          </p:nvPr>
        </p:nvSpPr>
        <p:spPr>
          <a:prstGeom prst="rect">
            <a:avLst/>
          </a:prstGeom>
        </p:spPr>
        <p:txBody>
          <a:bodyPr/>
          <a:lstStyle/>
          <a:p>
            <a:pPr/>
            <a:r>
              <a:t>The Generalized Nash Bargain</a:t>
            </a:r>
          </a:p>
        </p:txBody>
      </p:sp>
      <p:sp>
        <p:nvSpPr>
          <p:cNvPr id="242" name="The real wage is determined by a (generalized) Nash bargain, that maximizes the weighted product of the surplus of the prospective employer and the prospective employee from the agreement to create a job. An agreement means that the prospective employer "/>
          <p:cNvSpPr txBox="1"/>
          <p:nvPr>
            <p:ph type="body" idx="1"/>
          </p:nvPr>
        </p:nvSpPr>
        <p:spPr>
          <a:prstGeom prst="rect">
            <a:avLst/>
          </a:prstGeom>
        </p:spPr>
        <p:txBody>
          <a:bodyPr/>
          <a:lstStyle/>
          <a:p>
            <a:pPr defTabSz="268731">
              <a:spcBef>
                <a:spcPts val="1100"/>
              </a:spcBef>
              <a:defRPr sz="1656"/>
            </a:pPr>
            <a:r>
              <a:t>The real wage is determined by a (generalized) Nash bargain, that maximizes the weighted product of the surplus of the prospective employer and the prospective employee from the agreement to create a job. An agreement means that the prospective employer gets a surplus </a:t>
            </a:r>
            <a14:m>
              <m:oMath>
                <m:sSub>
                  <m:e>
                    <m:r>
                      <a:rPr xmlns:a="http://schemas.openxmlformats.org/drawingml/2006/main" sz="1750" i="1">
                        <a:solidFill>
                          <a:srgbClr val="414040"/>
                        </a:solidFill>
                        <a:latin typeface="Cambria Math" panose="02040503050406030204" pitchFamily="18" charset="0"/>
                      </a:rPr>
                      <m:t>J</m:t>
                    </m:r>
                  </m:e>
                  <m:sub>
                    <m:r>
                      <a:rPr xmlns:a="http://schemas.openxmlformats.org/drawingml/2006/main" sz="1750" i="1">
                        <a:solidFill>
                          <a:srgbClr val="414040"/>
                        </a:solidFill>
                        <a:latin typeface="Cambria Math" panose="02040503050406030204" pitchFamily="18" charset="0"/>
                      </a:rPr>
                      <m:t>i</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oMath>
            </a14:m>
            <a:r>
              <a:t> and the prospective employee a surplus </a:t>
            </a:r>
            <a14:m>
              <m:oMath>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i</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oMath>
            </a14:m>
            <a:r>
              <a:t>. Thus, the real wage will satisfy,</a:t>
            </a:r>
          </a:p>
          <a:p>
            <a:pPr defTabSz="268731">
              <a:spcBef>
                <a:spcPts val="1100"/>
              </a:spcBef>
              <a:defRPr sz="1656"/>
            </a:pPr>
            <a:r>
              <a:t>                                                                              </a:t>
            </a:r>
            <a14:m>
              <m:oMath>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i</m:t>
                    </m:r>
                  </m:sub>
                </m:sSub>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arg</m:t>
                </m:r>
                <m:r>
                  <a:rPr xmlns:a="http://schemas.openxmlformats.org/drawingml/2006/main" sz="1800" i="1">
                    <a:solidFill>
                      <a:srgbClr val="414040"/>
                    </a:solidFill>
                    <a:latin typeface="Cambria Math" panose="02040503050406030204" pitchFamily="18" charset="0"/>
                  </a:rPr>
                  <m:t>max</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i</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sSup>
                  <m:e>
                    <m:r>
                      <a:rPr xmlns:a="http://schemas.openxmlformats.org/drawingml/2006/main" sz="1800" i="1">
                        <a:solidFill>
                          <a:srgbClr val="414040"/>
                        </a:solidFill>
                        <a:latin typeface="Cambria Math" panose="02040503050406030204" pitchFamily="18" charset="0"/>
                      </a:rPr>
                      <m:t>)</m:t>
                    </m:r>
                  </m:e>
                  <m:sup>
                    <m:r>
                      <a:rPr xmlns:a="http://schemas.openxmlformats.org/drawingml/2006/main" sz="1800" i="1">
                        <a:solidFill>
                          <a:srgbClr val="414040"/>
                        </a:solidFill>
                        <a:latin typeface="Cambria Math" panose="02040503050406030204" pitchFamily="18" charset="0"/>
                      </a:rPr>
                      <m:t>β</m:t>
                    </m:r>
                  </m:sup>
                </m:sSup>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J</m:t>
                    </m:r>
                  </m:e>
                  <m:sub>
                    <m:r>
                      <a:rPr xmlns:a="http://schemas.openxmlformats.org/drawingml/2006/main" sz="1800" i="1">
                        <a:solidFill>
                          <a:srgbClr val="414040"/>
                        </a:solidFill>
                        <a:latin typeface="Cambria Math" panose="02040503050406030204" pitchFamily="18" charset="0"/>
                      </a:rPr>
                      <m:t>i</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V</m:t>
                </m:r>
                <m:sSup>
                  <m:e>
                    <m:r>
                      <a:rPr xmlns:a="http://schemas.openxmlformats.org/drawingml/2006/main" sz="1800" i="1">
                        <a:solidFill>
                          <a:srgbClr val="414040"/>
                        </a:solidFill>
                        <a:latin typeface="Cambria Math" panose="02040503050406030204" pitchFamily="18" charset="0"/>
                      </a:rPr>
                      <m:t>)</m:t>
                    </m:r>
                  </m:e>
                  <m:sup>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β</m:t>
                    </m:r>
                  </m:sup>
                </m:sSup>
              </m:oMath>
            </a14:m>
          </a:p>
          <a:p>
            <a:pPr defTabSz="268731">
              <a:spcBef>
                <a:spcPts val="1100"/>
              </a:spcBef>
              <a:defRPr sz="1656"/>
            </a:pPr>
            <a14:m>
              <m:oMath>
                <m:r>
                  <a:rPr xmlns:a="http://schemas.openxmlformats.org/drawingml/2006/main" sz="1850" i="1">
                    <a:solidFill>
                      <a:srgbClr val="414040"/>
                    </a:solidFill>
                    <a:latin typeface="Cambria Math" panose="02040503050406030204" pitchFamily="18" charset="0"/>
                  </a:rPr>
                  <m:t>0</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β</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oMath>
            </a14:m>
            <a:r>
              <a:t> is a measure of the relative bargaining power of the prospective employee, over and above what results from the ‘threat’ points </a:t>
            </a:r>
            <a14:m>
              <m:oMath>
                <m:r>
                  <a:rPr xmlns:a="http://schemas.openxmlformats.org/drawingml/2006/main" sz="1950" i="1">
                    <a:solidFill>
                      <a:srgbClr val="414040"/>
                    </a:solidFill>
                    <a:latin typeface="Cambria Math" panose="02040503050406030204" pitchFamily="18" charset="0"/>
                  </a:rPr>
                  <m:t>U</m:t>
                </m:r>
              </m:oMath>
            </a14:m>
            <a:r>
              <a:t> and </a:t>
            </a:r>
            <a14:m>
              <m:oMath>
                <m:r>
                  <a:rPr xmlns:a="http://schemas.openxmlformats.org/drawingml/2006/main" sz="1800" i="1">
                    <a:solidFill>
                      <a:srgbClr val="414040"/>
                    </a:solidFill>
                    <a:latin typeface="Cambria Math" panose="02040503050406030204" pitchFamily="18" charset="0"/>
                  </a:rPr>
                  <m:t>V</m:t>
                </m:r>
              </m:oMath>
            </a14:m>
            <a:r>
              <a:t>.</a:t>
            </a:r>
          </a:p>
          <a:p>
            <a:pPr defTabSz="268731">
              <a:spcBef>
                <a:spcPts val="1100"/>
              </a:spcBef>
              <a:defRPr sz="1656"/>
            </a:pPr>
            <a:r>
              <a:t>The first order condition for the maximization implies that,</a:t>
            </a:r>
          </a:p>
          <a:p>
            <a:pPr defTabSz="268731">
              <a:spcBef>
                <a:spcPts val="1100"/>
              </a:spcBef>
              <a:defRPr sz="1656"/>
            </a:pPr>
            <a:r>
              <a:t>                                                                                  </a:t>
            </a:r>
            <a14:m>
              <m:oMath>
                <m:sSub>
                  <m:e>
                    <m:r>
                      <a:rPr xmlns:a="http://schemas.openxmlformats.org/drawingml/2006/main" sz="1850" i="1">
                        <a:solidFill>
                          <a:srgbClr val="414040"/>
                        </a:solidFill>
                        <a:latin typeface="Cambria Math" panose="02040503050406030204" pitchFamily="18" charset="0"/>
                      </a:rPr>
                      <m:t>W</m:t>
                    </m:r>
                  </m:e>
                  <m:sub>
                    <m:r>
                      <a:rPr xmlns:a="http://schemas.openxmlformats.org/drawingml/2006/main" sz="1850" i="1">
                        <a:solidFill>
                          <a:srgbClr val="414040"/>
                        </a:solidFill>
                        <a:latin typeface="Cambria Math" panose="02040503050406030204" pitchFamily="18" charset="0"/>
                      </a:rPr>
                      <m:t>i</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β</m:t>
                </m:r>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J</m:t>
                    </m:r>
                  </m:e>
                  <m:sub>
                    <m:r>
                      <a:rPr xmlns:a="http://schemas.openxmlformats.org/drawingml/2006/main" sz="1850" i="1">
                        <a:solidFill>
                          <a:srgbClr val="414040"/>
                        </a:solidFill>
                        <a:latin typeface="Cambria Math" panose="02040503050406030204" pitchFamily="18" charset="0"/>
                      </a:rPr>
                      <m:t>i</m:t>
                    </m:r>
                  </m:sub>
                </m:sSub>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W</m:t>
                    </m:r>
                  </m:e>
                  <m:sub>
                    <m:r>
                      <a:rPr xmlns:a="http://schemas.openxmlformats.org/drawingml/2006/main" sz="1850" i="1">
                        <a:solidFill>
                          <a:srgbClr val="414040"/>
                        </a:solidFill>
                        <a:latin typeface="Cambria Math" panose="02040503050406030204" pitchFamily="18" charset="0"/>
                      </a:rPr>
                      <m:t>i</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V</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oMath>
            </a14:m>
          </a:p>
          <a:p>
            <a:pPr defTabSz="268731">
              <a:spcBef>
                <a:spcPts val="1100"/>
              </a:spcBef>
              <a:defRPr sz="1656"/>
            </a:pPr>
            <a:r>
              <a:t>Thus, in this model, </a:t>
            </a:r>
            <a14:m>
              <m:oMath>
                <m:r>
                  <a:rPr xmlns:a="http://schemas.openxmlformats.org/drawingml/2006/main" sz="1650" i="1">
                    <a:solidFill>
                      <a:srgbClr val="414040"/>
                    </a:solidFill>
                    <a:latin typeface="Cambria Math" panose="02040503050406030204" pitchFamily="18" charset="0"/>
                  </a:rPr>
                  <m:t>β</m:t>
                </m:r>
              </m:oMath>
            </a14:m>
            <a:r>
              <a:t> turns out to be the share of the prospective employee in the total surplus generated by the creation of a new job.</a:t>
            </a:r>
          </a:p>
          <a:p>
            <a:pPr defTabSz="268731">
              <a:spcBef>
                <a:spcPts val="1100"/>
              </a:spcBef>
              <a:defRPr sz="1656"/>
            </a:pPr>
            <a:r>
              <a:t>Substituting for</a:t>
            </a:r>
            <a14:m>
              <m:oMath>
                <m:sSub>
                  <m:e>
                    <m:r>
                      <a:rPr xmlns:a="http://schemas.openxmlformats.org/drawingml/2006/main" sz="1800" i="1">
                        <a:solidFill>
                          <a:srgbClr val="414040"/>
                        </a:solidFill>
                        <a:latin typeface="Cambria Math" panose="02040503050406030204" pitchFamily="18" charset="0"/>
                      </a:rPr>
                      <m:t>J</m:t>
                    </m:r>
                  </m:e>
                  <m:sub>
                    <m:r>
                      <a:rPr xmlns:a="http://schemas.openxmlformats.org/drawingml/2006/main" sz="1800" i="1">
                        <a:solidFill>
                          <a:srgbClr val="414040"/>
                        </a:solidFill>
                        <a:latin typeface="Cambria Math" panose="02040503050406030204" pitchFamily="18" charset="0"/>
                      </a:rPr>
                      <m:t>i</m:t>
                    </m:r>
                  </m:sub>
                </m:sSub>
              </m:oMath>
            </a14:m>
            <a:r>
              <a:t> and </a:t>
            </a:r>
            <a14:m>
              <m:oMath>
                <m:sSub>
                  <m:e>
                    <m:r>
                      <a:rPr xmlns:a="http://schemas.openxmlformats.org/drawingml/2006/main" sz="1950" i="1">
                        <a:solidFill>
                          <a:srgbClr val="414040"/>
                        </a:solidFill>
                        <a:latin typeface="Cambria Math" panose="02040503050406030204" pitchFamily="18" charset="0"/>
                      </a:rPr>
                      <m:t>W</m:t>
                    </m:r>
                  </m:e>
                  <m:sub>
                    <m:r>
                      <a:rPr xmlns:a="http://schemas.openxmlformats.org/drawingml/2006/main" sz="1950" i="1">
                        <a:solidFill>
                          <a:srgbClr val="414040"/>
                        </a:solidFill>
                        <a:latin typeface="Cambria Math" panose="02040503050406030204" pitchFamily="18" charset="0"/>
                      </a:rPr>
                      <m:t>i</m:t>
                    </m:r>
                  </m:sub>
                </m:sSub>
              </m:oMath>
            </a14:m>
            <a:r>
              <a:t>, it follows that the employee gets a real wage which exceeds the permanent income of an unemployed worker by a multiple β of the difference of productivity from the permanent income of an unemployed worker.</a:t>
            </a:r>
          </a:p>
          <a:p>
            <a:pPr defTabSz="268731">
              <a:spcBef>
                <a:spcPts val="1100"/>
              </a:spcBef>
              <a:defRPr sz="1656"/>
            </a:pPr>
            <a:r>
              <a:t>                                                                                      </a:t>
            </a:r>
            <a14:m>
              <m:oMath>
                <m:sSub>
                  <m:e>
                    <m:r>
                      <a:rPr xmlns:a="http://schemas.openxmlformats.org/drawingml/2006/main" sz="1850" i="1">
                        <a:solidFill>
                          <a:srgbClr val="414040"/>
                        </a:solidFill>
                        <a:latin typeface="Cambria Math" panose="02040503050406030204" pitchFamily="18" charset="0"/>
                      </a:rPr>
                      <m:t>w</m:t>
                    </m:r>
                  </m:e>
                  <m:sub>
                    <m:r>
                      <a:rPr xmlns:a="http://schemas.openxmlformats.org/drawingml/2006/main" sz="1850" i="1">
                        <a:solidFill>
                          <a:srgbClr val="414040"/>
                        </a:solidFill>
                        <a:latin typeface="Cambria Math" panose="02040503050406030204" pitchFamily="18" charset="0"/>
                      </a:rPr>
                      <m:t>i</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β</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p</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w</m:t>
                </m:r>
              </m:oMath>
            </a14:m>
          </a:p>
          <a:p>
            <a:pPr defTabSz="268731">
              <a:spcBef>
                <a:spcPts val="1100"/>
              </a:spcBef>
              <a:defRPr sz="1656"/>
            </a:pPr>
            <a:r>
              <a:t>The employee gets a real wage which exceeds the permanent income of an unemployed worker by a multiple </a:t>
            </a:r>
            <a14:m>
              <m:oMath>
                <m:r>
                  <a:rPr xmlns:a="http://schemas.openxmlformats.org/drawingml/2006/main" sz="1650" i="1">
                    <a:solidFill>
                      <a:srgbClr val="414040"/>
                    </a:solidFill>
                    <a:latin typeface="Cambria Math" panose="02040503050406030204" pitchFamily="18" charset="0"/>
                  </a:rPr>
                  <m:t>β</m:t>
                </m:r>
              </m:oMath>
            </a14:m>
            <a:r>
              <a:t> of the difference of productivity from the permanent income of an unemployed worker.</a:t>
            </a:r>
          </a:p>
          <a:p>
            <a:pPr defTabSz="268731">
              <a:spcBef>
                <a:spcPts val="1100"/>
              </a:spcBef>
              <a:defRPr sz="1656"/>
            </a:pPr>
            <a:r>
              <a:t>It is obvious that real wages will be the same for all workers, as the right hand side does not depend on </a:t>
            </a:r>
            <a14:m>
              <m:oMath>
                <m:r>
                  <a:rPr xmlns:a="http://schemas.openxmlformats.org/drawingml/2006/main" sz="2300" i="1">
                    <a:solidFill>
                      <a:srgbClr val="414040"/>
                    </a:solidFill>
                    <a:latin typeface="Cambria Math" panose="02040503050406030204" pitchFamily="18" charset="0"/>
                  </a:rPr>
                  <m:t>i</m:t>
                </m:r>
              </m:oMath>
            </a14:m>
            <a:r>
              <a:t>.</a:t>
            </a:r>
            <a:endParaRPr sz="3600"/>
          </a:p>
        </p:txBody>
      </p:sp>
      <p:sp>
        <p:nvSpPr>
          <p:cNvPr id="24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Real Wage Determination"/>
          <p:cNvSpPr txBox="1"/>
          <p:nvPr>
            <p:ph type="title"/>
          </p:nvPr>
        </p:nvSpPr>
        <p:spPr>
          <a:prstGeom prst="rect">
            <a:avLst/>
          </a:prstGeom>
        </p:spPr>
        <p:txBody>
          <a:bodyPr/>
          <a:lstStyle/>
          <a:p>
            <a:pPr/>
            <a:r>
              <a:t>Real Wage Determination</a:t>
            </a:r>
          </a:p>
        </p:txBody>
      </p:sp>
      <p:sp>
        <p:nvSpPr>
          <p:cNvPr id="246" name="From the first order condition for the determination of the real wage, for  , we can drop  , and get,…"/>
          <p:cNvSpPr txBox="1"/>
          <p:nvPr>
            <p:ph type="body" idx="1"/>
          </p:nvPr>
        </p:nvSpPr>
        <p:spPr>
          <a:prstGeom prst="rect">
            <a:avLst/>
          </a:prstGeom>
        </p:spPr>
        <p:txBody>
          <a:bodyPr/>
          <a:lstStyle/>
          <a:p>
            <a:pPr defTabSz="303783">
              <a:spcBef>
                <a:spcPts val="1200"/>
              </a:spcBef>
              <a:defRPr sz="1871"/>
            </a:pPr>
            <a:r>
              <a:t>From the first order condition for the determination of the real wage, for </a:t>
            </a:r>
            <a14:m>
              <m:oMath>
                <m:r>
                  <a:rPr xmlns:a="http://schemas.openxmlformats.org/drawingml/2006/main" sz="2150" i="1">
                    <a:solidFill>
                      <a:srgbClr val="414040"/>
                    </a:solidFill>
                    <a:latin typeface="Cambria Math" panose="02040503050406030204" pitchFamily="18" charset="0"/>
                  </a:rPr>
                  <m:t>V</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oMath>
            </a14:m>
            <a:r>
              <a:t>, we can drop </a:t>
            </a:r>
            <a14:m>
              <m:oMath>
                <m:r>
                  <a:rPr xmlns:a="http://schemas.openxmlformats.org/drawingml/2006/main" sz="2650" i="1">
                    <a:solidFill>
                      <a:srgbClr val="414040"/>
                    </a:solidFill>
                    <a:latin typeface="Cambria Math" panose="02040503050406030204" pitchFamily="18" charset="0"/>
                  </a:rPr>
                  <m:t>i</m:t>
                </m:r>
              </m:oMath>
            </a14:m>
            <a:r>
              <a:t>, and get,</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W</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U</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β</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den>
                </m:f>
                <m:r>
                  <a:rPr xmlns:a="http://schemas.openxmlformats.org/drawingml/2006/main" sz="2050" i="1">
                    <a:solidFill>
                      <a:srgbClr val="414040"/>
                    </a:solidFill>
                    <a:latin typeface="Cambria Math" panose="02040503050406030204" pitchFamily="18" charset="0"/>
                  </a:rPr>
                  <m:t>J</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p</m:t>
                    </m:r>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q</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θ</m:t>
                    </m:r>
                    <m:r>
                      <a:rPr xmlns:a="http://schemas.openxmlformats.org/drawingml/2006/main" sz="2050" i="1">
                        <a:solidFill>
                          <a:srgbClr val="414040"/>
                        </a:solidFill>
                        <a:latin typeface="Cambria Math" panose="02040503050406030204" pitchFamily="18" charset="0"/>
                      </a:rPr>
                      <m:t>)</m:t>
                    </m:r>
                  </m:den>
                </m:f>
              </m:oMath>
            </a14:m>
          </a:p>
          <a:p>
            <a:pPr defTabSz="303783">
              <a:spcBef>
                <a:spcPts val="1200"/>
              </a:spcBef>
              <a:defRPr sz="1871"/>
            </a:pPr>
            <a:r>
              <a:t>As a result,</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r</m:t>
                </m:r>
                <m:r>
                  <a:rPr xmlns:a="http://schemas.openxmlformats.org/drawingml/2006/main" sz="2050" i="1">
                    <a:solidFill>
                      <a:srgbClr val="414040"/>
                    </a:solidFill>
                    <a:latin typeface="Cambria Math" panose="02040503050406030204" pitchFamily="18" charset="0"/>
                  </a:rPr>
                  <m:t>U</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z</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θ</m:t>
                </m:r>
                <m:r>
                  <a:rPr xmlns:a="http://schemas.openxmlformats.org/drawingml/2006/main" sz="2050" i="1">
                    <a:solidFill>
                      <a:srgbClr val="414040"/>
                    </a:solidFill>
                    <a:latin typeface="Cambria Math" panose="02040503050406030204" pitchFamily="18" charset="0"/>
                  </a:rPr>
                  <m:t>q</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θ</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W</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U</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z</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β</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den>
                </m:f>
                <m:r>
                  <a:rPr xmlns:a="http://schemas.openxmlformats.org/drawingml/2006/main" sz="2050" i="1">
                    <a:solidFill>
                      <a:srgbClr val="414040"/>
                    </a:solidFill>
                    <a:latin typeface="Cambria Math" panose="02040503050406030204" pitchFamily="18" charset="0"/>
                  </a:rPr>
                  <m:t>p</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θ</m:t>
                </m:r>
              </m:oMath>
            </a14:m>
          </a:p>
          <a:p>
            <a:pPr defTabSz="303783">
              <a:spcBef>
                <a:spcPts val="1200"/>
              </a:spcBef>
              <a:defRPr sz="1871"/>
            </a:pPr>
            <a:r>
              <a:t>Substituting for </a:t>
            </a:r>
            <a14:m>
              <m:oMath>
                <m:r>
                  <a:rPr xmlns:a="http://schemas.openxmlformats.org/drawingml/2006/main" sz="2050" i="1">
                    <a:solidFill>
                      <a:srgbClr val="414040"/>
                    </a:solidFill>
                    <a:latin typeface="Cambria Math" panose="02040503050406030204" pitchFamily="18" charset="0"/>
                  </a:rPr>
                  <m:t>r</m:t>
                </m:r>
                <m:r>
                  <a:rPr xmlns:a="http://schemas.openxmlformats.org/drawingml/2006/main" sz="2050" i="1">
                    <a:solidFill>
                      <a:srgbClr val="414040"/>
                    </a:solidFill>
                    <a:latin typeface="Cambria Math" panose="02040503050406030204" pitchFamily="18" charset="0"/>
                  </a:rPr>
                  <m:t>U</m:t>
                </m:r>
              </m:oMath>
            </a14:m>
            <a:r>
              <a:t> in the wage determination equation,</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w</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z</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p</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θ</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z</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p</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z</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β</m:t>
                </m:r>
                <m:r>
                  <a:rPr xmlns:a="http://schemas.openxmlformats.org/drawingml/2006/main" sz="2050" i="1">
                    <a:solidFill>
                      <a:srgbClr val="414040"/>
                    </a:solidFill>
                    <a:latin typeface="Cambria Math" panose="02040503050406030204" pitchFamily="18" charset="0"/>
                  </a:rPr>
                  <m:t>p</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θ</m:t>
                </m:r>
              </m:oMath>
            </a14:m>
          </a:p>
          <a:p>
            <a:pPr defTabSz="303783">
              <a:spcBef>
                <a:spcPts val="1200"/>
              </a:spcBef>
              <a:defRPr sz="1871"/>
            </a:pPr>
            <a:r>
              <a:t>The real wage exceeds the unemployment benefit </a:t>
            </a:r>
            <a14:m>
              <m:oMath>
                <m:r>
                  <a:rPr xmlns:a="http://schemas.openxmlformats.org/drawingml/2006/main" sz="2050" i="1">
                    <a:solidFill>
                      <a:srgbClr val="414040"/>
                    </a:solidFill>
                    <a:latin typeface="Cambria Math" panose="02040503050406030204" pitchFamily="18" charset="0"/>
                  </a:rPr>
                  <m:t>z</m:t>
                </m:r>
              </m:oMath>
            </a14:m>
            <a:r>
              <a:t>. It exceeds it by a proportion </a:t>
            </a:r>
            <a14:m>
              <m:oMath>
                <m:r>
                  <a:rPr xmlns:a="http://schemas.openxmlformats.org/drawingml/2006/main" sz="1850" i="1">
                    <a:solidFill>
                      <a:srgbClr val="414040"/>
                    </a:solidFill>
                    <a:latin typeface="Cambria Math" panose="02040503050406030204" pitchFamily="18" charset="0"/>
                  </a:rPr>
                  <m:t>β</m:t>
                </m:r>
              </m:oMath>
            </a14:m>
            <a:r>
              <a:t> of the difference between productivity and the unemployment benefit, plus a proportion </a:t>
            </a:r>
            <a14:m>
              <m:oMath>
                <m:r>
                  <a:rPr xmlns:a="http://schemas.openxmlformats.org/drawingml/2006/main" sz="1850" i="1">
                    <a:solidFill>
                      <a:srgbClr val="414040"/>
                    </a:solidFill>
                    <a:latin typeface="Cambria Math" panose="02040503050406030204" pitchFamily="18" charset="0"/>
                  </a:rPr>
                  <m:t>β</m:t>
                </m:r>
              </m:oMath>
            </a14:m>
            <a:r>
              <a:t> of the average recruitment cost per unemployed worker. </a:t>
            </a:r>
          </a:p>
          <a:p>
            <a:pPr defTabSz="303783">
              <a:spcBef>
                <a:spcPts val="1200"/>
              </a:spcBef>
              <a:defRPr sz="1871"/>
            </a:pPr>
            <a:r>
              <a:t>Higher labor market tightness </a:t>
            </a:r>
            <a14:m>
              <m:oMath>
                <m:r>
                  <a:rPr xmlns:a="http://schemas.openxmlformats.org/drawingml/2006/main" sz="2100" i="1">
                    <a:solidFill>
                      <a:srgbClr val="414040"/>
                    </a:solidFill>
                    <a:latin typeface="Cambria Math" panose="02040503050406030204" pitchFamily="18" charset="0"/>
                  </a:rPr>
                  <m:t>θ</m:t>
                </m:r>
              </m:oMath>
            </a14:m>
            <a:r>
              <a:t> results in a higher real wage, as this increases the average recruitment cost per unemployed person, thereby increasing the “threat” point of prospective employees versus prospective employers, and weakening the effective bargaining position of prospective employers.</a:t>
            </a:r>
          </a:p>
          <a:p>
            <a:pPr defTabSz="303783">
              <a:spcBef>
                <a:spcPts val="1200"/>
              </a:spcBef>
              <a:defRPr sz="1871"/>
            </a:pPr>
            <a:r>
              <a:t>The wage function plays a role analogous to a labor supply function in a competitive labor market model.</a:t>
            </a:r>
          </a:p>
        </p:txBody>
      </p:sp>
      <p:sp>
        <p:nvSpPr>
          <p:cNvPr id="2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The Full Model"/>
          <p:cNvSpPr txBox="1"/>
          <p:nvPr>
            <p:ph type="title"/>
          </p:nvPr>
        </p:nvSpPr>
        <p:spPr>
          <a:prstGeom prst="rect">
            <a:avLst/>
          </a:prstGeom>
        </p:spPr>
        <p:txBody>
          <a:bodyPr/>
          <a:lstStyle/>
          <a:p>
            <a:pPr/>
            <a:r>
              <a:t>The Full Model</a:t>
            </a:r>
          </a:p>
        </p:txBody>
      </p:sp>
      <p:sp>
        <p:nvSpPr>
          <p:cNvPr id="250" name="Beveridge Curve…"/>
          <p:cNvSpPr txBox="1"/>
          <p:nvPr>
            <p:ph type="body" idx="1"/>
          </p:nvPr>
        </p:nvSpPr>
        <p:spPr>
          <a:prstGeom prst="rect">
            <a:avLst/>
          </a:prstGeom>
        </p:spPr>
        <p:txBody>
          <a:bodyPr/>
          <a:lstStyle/>
          <a:p>
            <a:pPr defTabSz="554990">
              <a:spcBef>
                <a:spcPts val="2200"/>
              </a:spcBef>
              <a:defRPr sz="3420"/>
            </a:pPr>
            <a:r>
              <a:t>Beveridge Curve</a:t>
            </a:r>
          </a:p>
          <a:p>
            <a:pPr defTabSz="554990">
              <a:spcBef>
                <a:spcPts val="2200"/>
              </a:spcBef>
              <a:defRPr sz="3420"/>
            </a:pPr>
            <a:r>
              <a:t>                                         </a:t>
            </a:r>
            <a14:m>
              <m:oMath>
                <m:r>
                  <a:rPr xmlns:a="http://schemas.openxmlformats.org/drawingml/2006/main" sz="3750" i="1">
                    <a:solidFill>
                      <a:srgbClr val="414040"/>
                    </a:solidFill>
                    <a:latin typeface="Cambria Math" panose="02040503050406030204" pitchFamily="18" charset="0"/>
                  </a:rPr>
                  <m:t>u</m:t>
                </m:r>
                <m:r>
                  <a:rPr xmlns:a="http://schemas.openxmlformats.org/drawingml/2006/main" sz="3750" i="1">
                    <a:solidFill>
                      <a:srgbClr val="414040"/>
                    </a:solidFill>
                    <a:latin typeface="Cambria Math" panose="02040503050406030204" pitchFamily="18" charset="0"/>
                  </a:rPr>
                  <m:t>=</m:t>
                </m:r>
                <m:f>
                  <m:fPr>
                    <m:ctrlPr>
                      <a:rPr xmlns:a="http://schemas.openxmlformats.org/drawingml/2006/main" sz="3750" i="1">
                        <a:solidFill>
                          <a:srgbClr val="414040"/>
                        </a:solidFill>
                        <a:latin typeface="Cambria Math" panose="02040503050406030204" pitchFamily="18" charset="0"/>
                      </a:rPr>
                    </m:ctrlPr>
                    <m:type m:val="bar"/>
                  </m:fPr>
                  <m:num>
                    <m:r>
                      <a:rPr xmlns:a="http://schemas.openxmlformats.org/drawingml/2006/main" sz="3750" i="1">
                        <a:solidFill>
                          <a:srgbClr val="414040"/>
                        </a:solidFill>
                        <a:latin typeface="Cambria Math" panose="02040503050406030204" pitchFamily="18" charset="0"/>
                      </a:rPr>
                      <m:t>λ</m:t>
                    </m:r>
                  </m:num>
                  <m:den>
                    <m:r>
                      <a:rPr xmlns:a="http://schemas.openxmlformats.org/drawingml/2006/main" sz="3750" i="1">
                        <a:solidFill>
                          <a:srgbClr val="414040"/>
                        </a:solidFill>
                        <a:latin typeface="Cambria Math" panose="02040503050406030204" pitchFamily="18" charset="0"/>
                      </a:rPr>
                      <m:t>λ</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θ</m:t>
                    </m:r>
                    <m:r>
                      <a:rPr xmlns:a="http://schemas.openxmlformats.org/drawingml/2006/main" sz="3750" i="1">
                        <a:solidFill>
                          <a:srgbClr val="414040"/>
                        </a:solidFill>
                        <a:latin typeface="Cambria Math" panose="02040503050406030204" pitchFamily="18" charset="0"/>
                      </a:rPr>
                      <m:t>q</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θ</m:t>
                    </m:r>
                    <m:r>
                      <a:rPr xmlns:a="http://schemas.openxmlformats.org/drawingml/2006/main" sz="3750" i="1">
                        <a:solidFill>
                          <a:srgbClr val="414040"/>
                        </a:solidFill>
                        <a:latin typeface="Cambria Math" panose="02040503050406030204" pitchFamily="18" charset="0"/>
                      </a:rPr>
                      <m:t>)</m:t>
                    </m:r>
                  </m:den>
                </m:f>
              </m:oMath>
            </a14:m>
          </a:p>
          <a:p>
            <a:pPr defTabSz="554990">
              <a:spcBef>
                <a:spcPts val="2200"/>
              </a:spcBef>
              <a:defRPr sz="3420"/>
            </a:pPr>
            <a:r>
              <a:t>Job Creation Condition</a:t>
            </a:r>
          </a:p>
          <a:p>
            <a:pPr defTabSz="554990">
              <a:spcBef>
                <a:spcPts val="2200"/>
              </a:spcBef>
              <a:defRPr sz="3420"/>
            </a:pPr>
            <a:r>
              <a:t>                      </a:t>
            </a:r>
            <a14:m>
              <m:oMath>
                <m:r>
                  <a:rPr xmlns:a="http://schemas.openxmlformats.org/drawingml/2006/main" sz="3750" i="1">
                    <a:solidFill>
                      <a:srgbClr val="414040"/>
                    </a:solidFill>
                    <a:latin typeface="Cambria Math" panose="02040503050406030204" pitchFamily="18" charset="0"/>
                  </a:rPr>
                  <m:t>w</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p</m:t>
                </m:r>
                <m:r>
                  <a:rPr xmlns:a="http://schemas.openxmlformats.org/drawingml/2006/main" sz="3750" i="1">
                    <a:solidFill>
                      <a:srgbClr val="414040"/>
                    </a:solidFill>
                    <a:latin typeface="Cambria Math" panose="02040503050406030204" pitchFamily="18" charset="0"/>
                  </a:rPr>
                  <m:t>-</m:t>
                </m:r>
                <m:f>
                  <m:fPr>
                    <m:ctrlPr>
                      <a:rPr xmlns:a="http://schemas.openxmlformats.org/drawingml/2006/main" sz="3750" i="1">
                        <a:solidFill>
                          <a:srgbClr val="414040"/>
                        </a:solidFill>
                        <a:latin typeface="Cambria Math" panose="02040503050406030204" pitchFamily="18" charset="0"/>
                      </a:rPr>
                    </m:ctrlPr>
                    <m:type m:val="bar"/>
                  </m:fPr>
                  <m:num>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r</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λ</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p</m:t>
                    </m:r>
                    <m:r>
                      <a:rPr xmlns:a="http://schemas.openxmlformats.org/drawingml/2006/main" sz="3750" i="1">
                        <a:solidFill>
                          <a:srgbClr val="414040"/>
                        </a:solidFill>
                        <a:latin typeface="Cambria Math" panose="02040503050406030204" pitchFamily="18" charset="0"/>
                      </a:rPr>
                      <m:t>c</m:t>
                    </m:r>
                  </m:num>
                  <m:den>
                    <m:r>
                      <a:rPr xmlns:a="http://schemas.openxmlformats.org/drawingml/2006/main" sz="3750" i="1">
                        <a:solidFill>
                          <a:srgbClr val="414040"/>
                        </a:solidFill>
                        <a:latin typeface="Cambria Math" panose="02040503050406030204" pitchFamily="18" charset="0"/>
                      </a:rPr>
                      <m:t>q</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θ</m:t>
                    </m:r>
                    <m:r>
                      <a:rPr xmlns:a="http://schemas.openxmlformats.org/drawingml/2006/main" sz="3750" i="1">
                        <a:solidFill>
                          <a:srgbClr val="414040"/>
                        </a:solidFill>
                        <a:latin typeface="Cambria Math" panose="02040503050406030204" pitchFamily="18" charset="0"/>
                      </a:rPr>
                      <m:t>)</m:t>
                    </m:r>
                  </m:den>
                </m:f>
                <m:r>
                  <a:rPr xmlns:a="http://schemas.openxmlformats.org/drawingml/2006/main" sz="3750" i="1">
                    <a:solidFill>
                      <a:srgbClr val="414040"/>
                    </a:solidFill>
                    <a:latin typeface="Cambria Math" panose="02040503050406030204" pitchFamily="18" charset="0"/>
                  </a:rPr>
                  <m:t>=</m:t>
                </m:r>
                <m:d>
                  <m:dPr>
                    <m:ctrlPr>
                      <a:rPr xmlns:a="http://schemas.openxmlformats.org/drawingml/2006/main" sz="3750" i="1">
                        <a:solidFill>
                          <a:srgbClr val="414040"/>
                        </a:solidFill>
                        <a:latin typeface="Cambria Math" panose="02040503050406030204" pitchFamily="18" charset="0"/>
                      </a:rPr>
                    </m:ctrlPr>
                  </m:dPr>
                  <m:e>
                    <m:r>
                      <a:rPr xmlns:a="http://schemas.openxmlformats.org/drawingml/2006/main" sz="3750" i="1">
                        <a:solidFill>
                          <a:srgbClr val="414040"/>
                        </a:solidFill>
                        <a:latin typeface="Cambria Math" panose="02040503050406030204" pitchFamily="18" charset="0"/>
                      </a:rPr>
                      <m:t>1</m:t>
                    </m:r>
                    <m:r>
                      <a:rPr xmlns:a="http://schemas.openxmlformats.org/drawingml/2006/main" sz="3750" i="1">
                        <a:solidFill>
                          <a:srgbClr val="414040"/>
                        </a:solidFill>
                        <a:latin typeface="Cambria Math" panose="02040503050406030204" pitchFamily="18" charset="0"/>
                      </a:rPr>
                      <m:t>-</m:t>
                    </m:r>
                    <m:f>
                      <m:fPr>
                        <m:ctrlPr>
                          <a:rPr xmlns:a="http://schemas.openxmlformats.org/drawingml/2006/main" sz="3750" i="1">
                            <a:solidFill>
                              <a:srgbClr val="414040"/>
                            </a:solidFill>
                            <a:latin typeface="Cambria Math" panose="02040503050406030204" pitchFamily="18" charset="0"/>
                          </a:rPr>
                        </m:ctrlPr>
                        <m:type m:val="bar"/>
                      </m:fPr>
                      <m:num>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r</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λ</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c</m:t>
                        </m:r>
                      </m:num>
                      <m:den>
                        <m:r>
                          <a:rPr xmlns:a="http://schemas.openxmlformats.org/drawingml/2006/main" sz="3750" i="1">
                            <a:solidFill>
                              <a:srgbClr val="414040"/>
                            </a:solidFill>
                            <a:latin typeface="Cambria Math" panose="02040503050406030204" pitchFamily="18" charset="0"/>
                          </a:rPr>
                          <m:t>q</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θ</m:t>
                        </m:r>
                        <m:r>
                          <a:rPr xmlns:a="http://schemas.openxmlformats.org/drawingml/2006/main" sz="3750" i="1">
                            <a:solidFill>
                              <a:srgbClr val="414040"/>
                            </a:solidFill>
                            <a:latin typeface="Cambria Math" panose="02040503050406030204" pitchFamily="18" charset="0"/>
                          </a:rPr>
                          <m:t>)</m:t>
                        </m:r>
                      </m:den>
                    </m:f>
                  </m:e>
                </m:d>
                <m:r>
                  <a:rPr xmlns:a="http://schemas.openxmlformats.org/drawingml/2006/main" sz="3750" i="1">
                    <a:solidFill>
                      <a:srgbClr val="414040"/>
                    </a:solidFill>
                    <a:latin typeface="Cambria Math" panose="02040503050406030204" pitchFamily="18" charset="0"/>
                  </a:rPr>
                  <m:t>p</m:t>
                </m:r>
              </m:oMath>
            </a14:m>
          </a:p>
          <a:p>
            <a:pPr defTabSz="554990">
              <a:spcBef>
                <a:spcPts val="2200"/>
              </a:spcBef>
              <a:defRPr sz="3420"/>
            </a:pPr>
            <a:r>
              <a:t>Wage Equation</a:t>
            </a:r>
          </a:p>
          <a:p>
            <a:pPr defTabSz="554990">
              <a:spcBef>
                <a:spcPts val="2200"/>
              </a:spcBef>
              <a:defRPr sz="3420"/>
            </a:pPr>
            <a:r>
              <a:t>              </a:t>
            </a:r>
            <a14:m>
              <m:oMath>
                <m:r>
                  <a:rPr xmlns:a="http://schemas.openxmlformats.org/drawingml/2006/main" sz="3750" i="1">
                    <a:solidFill>
                      <a:srgbClr val="414040"/>
                    </a:solidFill>
                    <a:latin typeface="Cambria Math" panose="02040503050406030204" pitchFamily="18" charset="0"/>
                  </a:rPr>
                  <m:t>w</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1</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β</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z</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β</m:t>
                </m:r>
                <m:r>
                  <a:rPr xmlns:a="http://schemas.openxmlformats.org/drawingml/2006/main" sz="3750" i="1">
                    <a:solidFill>
                      <a:srgbClr val="414040"/>
                    </a:solidFill>
                    <a:latin typeface="Cambria Math" panose="02040503050406030204" pitchFamily="18" charset="0"/>
                  </a:rPr>
                  <m:t>p</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1</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c</m:t>
                </m:r>
                <m:r>
                  <a:rPr xmlns:a="http://schemas.openxmlformats.org/drawingml/2006/main" sz="3750" i="1">
                    <a:solidFill>
                      <a:srgbClr val="414040"/>
                    </a:solidFill>
                    <a:latin typeface="Cambria Math" panose="02040503050406030204" pitchFamily="18" charset="0"/>
                  </a:rPr>
                  <m:t>θ</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z</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β</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p</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z</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β</m:t>
                </m:r>
                <m:r>
                  <a:rPr xmlns:a="http://schemas.openxmlformats.org/drawingml/2006/main" sz="3750" i="1">
                    <a:solidFill>
                      <a:srgbClr val="414040"/>
                    </a:solidFill>
                    <a:latin typeface="Cambria Math" panose="02040503050406030204" pitchFamily="18" charset="0"/>
                  </a:rPr>
                  <m:t>p</m:t>
                </m:r>
                <m:r>
                  <a:rPr xmlns:a="http://schemas.openxmlformats.org/drawingml/2006/main" sz="3750" i="1">
                    <a:solidFill>
                      <a:srgbClr val="414040"/>
                    </a:solidFill>
                    <a:latin typeface="Cambria Math" panose="02040503050406030204" pitchFamily="18" charset="0"/>
                  </a:rPr>
                  <m:t>c</m:t>
                </m:r>
                <m:r>
                  <a:rPr xmlns:a="http://schemas.openxmlformats.org/drawingml/2006/main" sz="3750" i="1">
                    <a:solidFill>
                      <a:srgbClr val="414040"/>
                    </a:solidFill>
                    <a:latin typeface="Cambria Math" panose="02040503050406030204" pitchFamily="18" charset="0"/>
                  </a:rPr>
                  <m:t>θ</m:t>
                </m:r>
              </m:oMath>
            </a14:m>
            <a:endParaRPr sz="3600"/>
          </a:p>
        </p:txBody>
      </p:sp>
      <p:sp>
        <p:nvSpPr>
          <p:cNvPr id="2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The Determination of Real Wages and Labor Market Tightness"/>
          <p:cNvSpPr txBox="1"/>
          <p:nvPr>
            <p:ph type="title"/>
          </p:nvPr>
        </p:nvSpPr>
        <p:spPr>
          <a:prstGeom prst="rect">
            <a:avLst/>
          </a:prstGeom>
        </p:spPr>
        <p:txBody>
          <a:bodyPr/>
          <a:lstStyle>
            <a:lvl1pPr defTabSz="327152">
              <a:spcBef>
                <a:spcPts val="800"/>
              </a:spcBef>
              <a:defRPr sz="3920"/>
            </a:lvl1pPr>
          </a:lstStyle>
          <a:p>
            <a:pPr/>
            <a:r>
              <a:t>The Determination of Real Wages and Labor Market Tightness</a:t>
            </a:r>
          </a:p>
        </p:txBody>
      </p:sp>
      <p:sp>
        <p:nvSpPr>
          <p:cNvPr id="254" name="The determination of equilibrium real wages and labor market tightness is presented in the Figure. The wage equation implies a positive relation between the real wage and labor market tightness. The job creation condition implies a negative relation betw"/>
          <p:cNvSpPr txBox="1"/>
          <p:nvPr>
            <p:ph type="body" sz="quarter" idx="1"/>
          </p:nvPr>
        </p:nvSpPr>
        <p:spPr>
          <a:xfrm>
            <a:off x="8632185" y="2628900"/>
            <a:ext cx="3864615" cy="6096000"/>
          </a:xfrm>
          <a:prstGeom prst="rect">
            <a:avLst/>
          </a:prstGeom>
        </p:spPr>
        <p:txBody>
          <a:bodyPr/>
          <a:lstStyle>
            <a:lvl1pPr defTabSz="362204">
              <a:spcBef>
                <a:spcPts val="1400"/>
              </a:spcBef>
              <a:defRPr sz="2232"/>
            </a:lvl1pPr>
          </a:lstStyle>
          <a:p>
            <a:pPr/>
            <a:r>
              <a:t>The determination of equilibrium real wages and labor market tightness is presented in the Figure. The wage equation implies a positive relation between the real wage and labor market tightness. The job creation condition implies a negative relation between the real wage and labor market tightness. Equilibrium real wages and labor market tightness are determined at the intersection of these two curves.</a:t>
            </a:r>
          </a:p>
        </p:txBody>
      </p:sp>
      <p:sp>
        <p:nvSpPr>
          <p:cNvPr id="2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6" name="Figure1803.pdf" descr="Figure1803.pdf"/>
          <p:cNvPicPr>
            <a:picLocks noChangeAspect="1"/>
          </p:cNvPicPr>
          <p:nvPr/>
        </p:nvPicPr>
        <p:blipFill>
          <a:blip r:embed="rId2">
            <a:extLst/>
          </a:blip>
          <a:stretch>
            <a:fillRect/>
          </a:stretch>
        </p:blipFill>
        <p:spPr>
          <a:xfrm>
            <a:off x="805259" y="2795570"/>
            <a:ext cx="7440054" cy="576266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The Determination of Equilibrium Unemployment and Vacancies"/>
          <p:cNvSpPr txBox="1"/>
          <p:nvPr>
            <p:ph type="title"/>
          </p:nvPr>
        </p:nvSpPr>
        <p:spPr>
          <a:prstGeom prst="rect">
            <a:avLst/>
          </a:prstGeom>
        </p:spPr>
        <p:txBody>
          <a:bodyPr/>
          <a:lstStyle>
            <a:lvl1pPr defTabSz="321310">
              <a:spcBef>
                <a:spcPts val="800"/>
              </a:spcBef>
              <a:defRPr sz="3850"/>
            </a:lvl1pPr>
          </a:lstStyle>
          <a:p>
            <a:pPr/>
            <a:r>
              <a:t>The Determination of Equilibrium Unemployment and Vacancies</a:t>
            </a:r>
          </a:p>
        </p:txBody>
      </p:sp>
      <p:sp>
        <p:nvSpPr>
          <p:cNvPr id="259" name="Once   is determined from the wage equation and the job creation condition, we can substitute in the Beveridge curve and determine for the unemployment rate.…"/>
          <p:cNvSpPr txBox="1"/>
          <p:nvPr>
            <p:ph type="body" sz="quarter" idx="1"/>
          </p:nvPr>
        </p:nvSpPr>
        <p:spPr>
          <a:xfrm>
            <a:off x="9174557" y="2628900"/>
            <a:ext cx="3322243" cy="6096000"/>
          </a:xfrm>
          <a:prstGeom prst="rect">
            <a:avLst/>
          </a:prstGeom>
        </p:spPr>
        <p:txBody>
          <a:bodyPr/>
          <a:lstStyle/>
          <a:p>
            <a:pPr defTabSz="368045">
              <a:spcBef>
                <a:spcPts val="1500"/>
              </a:spcBef>
              <a:defRPr sz="2268"/>
            </a:pPr>
            <a:r>
              <a:t>Once </a:t>
            </a:r>
            <a14:m>
              <m:oMath>
                <m:r>
                  <a:rPr xmlns:a="http://schemas.openxmlformats.org/drawingml/2006/main" sz="2550" i="1">
                    <a:solidFill>
                      <a:srgbClr val="414040"/>
                    </a:solidFill>
                    <a:latin typeface="Cambria Math" panose="02040503050406030204" pitchFamily="18" charset="0"/>
                  </a:rPr>
                  <m:t>θ</m:t>
                </m:r>
              </m:oMath>
            </a14:m>
            <a:r>
              <a:t> is determined from the wage equation and the job creation condition, we can substitute in the Beveridge curve and determine for the unemployment rate. </a:t>
            </a:r>
          </a:p>
          <a:p>
            <a:pPr defTabSz="368045">
              <a:spcBef>
                <a:spcPts val="1500"/>
              </a:spcBef>
              <a:defRPr sz="2268"/>
            </a:pPr>
            <a:r>
              <a:t>      </a:t>
            </a:r>
            <a14:m>
              <m:oMath>
                <m:sSub>
                  <m:e>
                    <m:r>
                      <a:rPr xmlns:a="http://schemas.openxmlformats.org/drawingml/2006/main" sz="2450" i="1">
                        <a:solidFill>
                          <a:srgbClr val="414040"/>
                        </a:solidFill>
                        <a:latin typeface="Cambria Math" panose="02040503050406030204" pitchFamily="18" charset="0"/>
                      </a:rPr>
                      <m:t>u</m:t>
                    </m:r>
                  </m:e>
                  <m:sub>
                    <m:r>
                      <a:rPr xmlns:a="http://schemas.openxmlformats.org/drawingml/2006/main" sz="2450" i="1">
                        <a:solidFill>
                          <a:srgbClr val="414040"/>
                        </a:solidFill>
                        <a:latin typeface="Cambria Math" panose="02040503050406030204" pitchFamily="18" charset="0"/>
                      </a:rPr>
                      <m:t>E</m:t>
                    </m:r>
                  </m:sub>
                </m:sSub>
                <m:r>
                  <a:rPr xmlns:a="http://schemas.openxmlformats.org/drawingml/2006/main" sz="2450" i="1">
                    <a:solidFill>
                      <a:srgbClr val="414040"/>
                    </a:solidFill>
                    <a:latin typeface="Cambria Math" panose="02040503050406030204" pitchFamily="18" charset="0"/>
                  </a:rPr>
                  <m:t>=</m:t>
                </m:r>
                <m:f>
                  <m:fPr>
                    <m:ctrlPr>
                      <a:rPr xmlns:a="http://schemas.openxmlformats.org/drawingml/2006/main" sz="2450" i="1">
                        <a:solidFill>
                          <a:srgbClr val="414040"/>
                        </a:solidFill>
                        <a:latin typeface="Cambria Math" panose="02040503050406030204" pitchFamily="18" charset="0"/>
                      </a:rPr>
                    </m:ctrlPr>
                    <m:type m:val="bar"/>
                  </m:fPr>
                  <m:num>
                    <m:r>
                      <a:rPr xmlns:a="http://schemas.openxmlformats.org/drawingml/2006/main" sz="2450" i="1">
                        <a:solidFill>
                          <a:srgbClr val="414040"/>
                        </a:solidFill>
                        <a:latin typeface="Cambria Math" panose="02040503050406030204" pitchFamily="18" charset="0"/>
                      </a:rPr>
                      <m:t>λ</m:t>
                    </m:r>
                  </m:num>
                  <m:den>
                    <m:r>
                      <a:rPr xmlns:a="http://schemas.openxmlformats.org/drawingml/2006/main" sz="2450" i="1">
                        <a:solidFill>
                          <a:srgbClr val="414040"/>
                        </a:solidFill>
                        <a:latin typeface="Cambria Math" panose="02040503050406030204" pitchFamily="18" charset="0"/>
                      </a:rPr>
                      <m:t>λ</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θ</m:t>
                        </m:r>
                      </m:e>
                      <m:sub>
                        <m:r>
                          <a:rPr xmlns:a="http://schemas.openxmlformats.org/drawingml/2006/main" sz="2450" i="1">
                            <a:solidFill>
                              <a:srgbClr val="414040"/>
                            </a:solidFill>
                            <a:latin typeface="Cambria Math" panose="02040503050406030204" pitchFamily="18" charset="0"/>
                          </a:rPr>
                          <m:t>E</m:t>
                        </m:r>
                      </m:sub>
                    </m:sSub>
                    <m:r>
                      <a:rPr xmlns:a="http://schemas.openxmlformats.org/drawingml/2006/main" sz="2450" i="1">
                        <a:solidFill>
                          <a:srgbClr val="414040"/>
                        </a:solidFill>
                        <a:latin typeface="Cambria Math" panose="02040503050406030204" pitchFamily="18" charset="0"/>
                      </a:rPr>
                      <m:t>q</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θ</m:t>
                        </m:r>
                      </m:e>
                      <m:sub>
                        <m:r>
                          <a:rPr xmlns:a="http://schemas.openxmlformats.org/drawingml/2006/main" sz="2450" i="1">
                            <a:solidFill>
                              <a:srgbClr val="414040"/>
                            </a:solidFill>
                            <a:latin typeface="Cambria Math" panose="02040503050406030204" pitchFamily="18" charset="0"/>
                          </a:rPr>
                          <m:t>E</m:t>
                        </m:r>
                      </m:sub>
                    </m:sSub>
                    <m:r>
                      <a:rPr xmlns:a="http://schemas.openxmlformats.org/drawingml/2006/main" sz="2450" i="1">
                        <a:solidFill>
                          <a:srgbClr val="414040"/>
                        </a:solidFill>
                        <a:latin typeface="Cambria Math" panose="02040503050406030204" pitchFamily="18" charset="0"/>
                      </a:rPr>
                      <m:t>)</m:t>
                    </m:r>
                  </m:den>
                </m:f>
              </m:oMath>
            </a14:m>
          </a:p>
          <a:p>
            <a:pPr defTabSz="368045">
              <a:spcBef>
                <a:spcPts val="1500"/>
              </a:spcBef>
              <a:defRPr sz="2268"/>
            </a:pPr>
            <a:r>
              <a:t>The solution can be shown diagrammatically using the Beveridge curve diagram.</a:t>
            </a:r>
          </a:p>
        </p:txBody>
      </p:sp>
      <p:sp>
        <p:nvSpPr>
          <p:cNvPr id="2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1" name="Figure1801.pdf" descr="Figure1801.pdf"/>
          <p:cNvPicPr>
            <a:picLocks noChangeAspect="1"/>
          </p:cNvPicPr>
          <p:nvPr/>
        </p:nvPicPr>
        <p:blipFill>
          <a:blip r:embed="rId2">
            <a:extLst/>
          </a:blip>
          <a:stretch>
            <a:fillRect/>
          </a:stretch>
        </p:blipFill>
        <p:spPr>
          <a:xfrm>
            <a:off x="905125" y="2611268"/>
            <a:ext cx="7678198" cy="5947114"/>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The Effects of an Increase in Labor Productivity"/>
          <p:cNvSpPr txBox="1"/>
          <p:nvPr>
            <p:ph type="title"/>
          </p:nvPr>
        </p:nvSpPr>
        <p:spPr>
          <a:prstGeom prst="rect">
            <a:avLst/>
          </a:prstGeom>
        </p:spPr>
        <p:txBody>
          <a:bodyPr/>
          <a:lstStyle>
            <a:lvl1pPr defTabSz="438150">
              <a:spcBef>
                <a:spcPts val="1200"/>
              </a:spcBef>
              <a:defRPr sz="5250"/>
            </a:lvl1pPr>
          </a:lstStyle>
          <a:p>
            <a:pPr/>
            <a:r>
              <a:t>The Effects of an Increase in Labor Productivity</a:t>
            </a:r>
          </a:p>
        </p:txBody>
      </p:sp>
      <p:sp>
        <p:nvSpPr>
          <p:cNvPr id="264" name="A permanent increase in labor productivity   will shift both the job creation condition to the right and the wage equation upwards as shown in the diagram. Since  , the shift in the job creation condition is greater, and in the new equilibrium  , both re"/>
          <p:cNvSpPr txBox="1"/>
          <p:nvPr>
            <p:ph type="body" sz="quarter" idx="1"/>
          </p:nvPr>
        </p:nvSpPr>
        <p:spPr>
          <a:xfrm>
            <a:off x="688920" y="7416756"/>
            <a:ext cx="11807880" cy="1308144"/>
          </a:xfrm>
          <a:prstGeom prst="rect">
            <a:avLst/>
          </a:prstGeom>
        </p:spPr>
        <p:txBody>
          <a:bodyPr/>
          <a:lstStyle/>
          <a:p>
            <a:pPr defTabSz="280415">
              <a:spcBef>
                <a:spcPts val="1100"/>
              </a:spcBef>
              <a:defRPr sz="1727"/>
            </a:pPr>
            <a:r>
              <a:t>A permanent increase in labor productivity </a:t>
            </a:r>
            <a14:m>
              <m:oMath>
                <m:r>
                  <a:rPr xmlns:a="http://schemas.openxmlformats.org/drawingml/2006/main" sz="1700" i="1">
                    <a:solidFill>
                      <a:srgbClr val="414040"/>
                    </a:solidFill>
                    <a:latin typeface="Cambria Math" panose="02040503050406030204" pitchFamily="18" charset="0"/>
                  </a:rPr>
                  <m:t>p</m:t>
                </m:r>
              </m:oMath>
            </a14:m>
            <a:r>
              <a:t> will shift both the job creation condition to the right and the wage equation upwards as shown in the diagram. Since </a:t>
            </a:r>
            <a14:m>
              <m:oMath>
                <m:r>
                  <a:rPr xmlns:a="http://schemas.openxmlformats.org/drawingml/2006/main" sz="1950" i="1">
                    <a:solidFill>
                      <a:srgbClr val="414040"/>
                    </a:solidFill>
                    <a:latin typeface="Cambria Math" panose="02040503050406030204" pitchFamily="18" charset="0"/>
                  </a:rPr>
                  <m:t>β</m:t>
                </m:r>
                <m:r>
                  <a:rPr xmlns:a="http://schemas.openxmlformats.org/drawingml/2006/main" sz="1950" i="1">
                    <a:solidFill>
                      <a:srgbClr val="414040"/>
                    </a:solidFill>
                    <a:latin typeface="Cambria Math" panose="02040503050406030204" pitchFamily="18" charset="0"/>
                  </a:rPr>
                  <m:t>&lt;</m:t>
                </m:r>
                <m:r>
                  <a:rPr xmlns:a="http://schemas.openxmlformats.org/drawingml/2006/main" sz="1950" i="1">
                    <a:solidFill>
                      <a:srgbClr val="414040"/>
                    </a:solidFill>
                    <a:latin typeface="Cambria Math" panose="02040503050406030204" pitchFamily="18" charset="0"/>
                  </a:rPr>
                  <m:t>1</m:t>
                </m:r>
              </m:oMath>
            </a14:m>
            <a:r>
              <a:t>, the shift in the job creation condition is greater, and in the new equilibrium </a:t>
            </a:r>
            <a14:m>
              <m:oMath>
                <m:r>
                  <a:rPr xmlns:a="http://schemas.openxmlformats.org/drawingml/2006/main" sz="1850" i="1">
                    <a:solidFill>
                      <a:srgbClr val="414040"/>
                    </a:solidFill>
                    <a:latin typeface="Cambria Math" panose="02040503050406030204" pitchFamily="18" charset="0"/>
                  </a:rPr>
                  <m:t>A</m:t>
                </m:r>
              </m:oMath>
            </a14:m>
            <a:r>
              <a:t>, both real wages and labor market tightness will rise. As a result, equilibrium unemployment will fall.</a:t>
            </a:r>
            <a:endParaRPr sz="3600"/>
          </a:p>
        </p:txBody>
      </p:sp>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6" name="Figure1804.pdf" descr="Figure1804.pdf"/>
          <p:cNvPicPr>
            <a:picLocks noChangeAspect="1"/>
          </p:cNvPicPr>
          <p:nvPr/>
        </p:nvPicPr>
        <p:blipFill>
          <a:blip r:embed="rId2">
            <a:extLst/>
          </a:blip>
          <a:stretch>
            <a:fillRect/>
          </a:stretch>
        </p:blipFill>
        <p:spPr>
          <a:xfrm>
            <a:off x="652459" y="2595307"/>
            <a:ext cx="11699882" cy="4562986"/>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Labor Productivity and Unemployment"/>
          <p:cNvSpPr txBox="1"/>
          <p:nvPr>
            <p:ph type="title"/>
          </p:nvPr>
        </p:nvSpPr>
        <p:spPr>
          <a:prstGeom prst="rect">
            <a:avLst/>
          </a:prstGeom>
        </p:spPr>
        <p:txBody>
          <a:bodyPr/>
          <a:lstStyle>
            <a:lvl1pPr defTabSz="537463">
              <a:spcBef>
                <a:spcPts val="1400"/>
              </a:spcBef>
              <a:defRPr sz="6440"/>
            </a:lvl1pPr>
          </a:lstStyle>
          <a:p>
            <a:pPr/>
            <a:r>
              <a:t>Labor Productivity and Unemployment</a:t>
            </a:r>
          </a:p>
        </p:txBody>
      </p:sp>
      <p:sp>
        <p:nvSpPr>
          <p:cNvPr id="269" name="This effect of labor productivity occurs because of the assumption that the unemployment benefit   is fixed and does not depend on labor productivity. In this case, changes in real wages do not fully reflect changes in labor productivity. Thus, when prod"/>
          <p:cNvSpPr txBox="1"/>
          <p:nvPr>
            <p:ph type="body" idx="1"/>
          </p:nvPr>
        </p:nvSpPr>
        <p:spPr>
          <a:prstGeom prst="rect">
            <a:avLst/>
          </a:prstGeom>
        </p:spPr>
        <p:txBody>
          <a:bodyPr/>
          <a:lstStyle/>
          <a:p>
            <a:pPr defTabSz="245363">
              <a:spcBef>
                <a:spcPts val="1000"/>
              </a:spcBef>
              <a:defRPr sz="1512"/>
            </a:pPr>
            <a:r>
              <a:t>This effect of labor productivity occurs because of the assumption that the unemployment benefit </a:t>
            </a:r>
            <a14:m>
              <m:oMath>
                <m:r>
                  <a:rPr xmlns:a="http://schemas.openxmlformats.org/drawingml/2006/main" sz="1650" i="1">
                    <a:solidFill>
                      <a:srgbClr val="414040"/>
                    </a:solidFill>
                    <a:latin typeface="Cambria Math" panose="02040503050406030204" pitchFamily="18" charset="0"/>
                  </a:rPr>
                  <m:t>z</m:t>
                </m:r>
              </m:oMath>
            </a14:m>
            <a:r>
              <a:t> is fixed and does not depend on labor productivity. In this case, changes in real wages do not fully reflect changes in labor productivity. Thus, when productivity increases, there are gains from the creation of new job vacancies, new vacancies are created and unemployment falls.</a:t>
            </a:r>
          </a:p>
          <a:p>
            <a:pPr defTabSz="245363">
              <a:spcBef>
                <a:spcPts val="1000"/>
              </a:spcBef>
              <a:defRPr sz="1512"/>
            </a:pPr>
            <a:r>
              <a:t>However, in many countries unemployment benefits </a:t>
            </a:r>
            <a14:m>
              <m:oMath>
                <m:r>
                  <a:rPr xmlns:a="http://schemas.openxmlformats.org/drawingml/2006/main" sz="1650" i="1">
                    <a:solidFill>
                      <a:srgbClr val="414040"/>
                    </a:solidFill>
                    <a:latin typeface="Cambria Math" panose="02040503050406030204" pitchFamily="18" charset="0"/>
                  </a:rPr>
                  <m:t>z</m:t>
                </m:r>
              </m:oMath>
            </a14:m>
            <a:r>
              <a:t> are not fixed in real terms, and usually are related to the real wages of the employed. Thus, the assumption of an exogenously fixed unemployment benefit </a:t>
            </a:r>
            <a14:m>
              <m:oMath>
                <m:r>
                  <a:rPr xmlns:a="http://schemas.openxmlformats.org/drawingml/2006/main" sz="1650" i="1">
                    <a:solidFill>
                      <a:srgbClr val="414040"/>
                    </a:solidFill>
                    <a:latin typeface="Cambria Math" panose="02040503050406030204" pitchFamily="18" charset="0"/>
                  </a:rPr>
                  <m:t>z</m:t>
                </m:r>
              </m:oMath>
            </a14:m>
            <a:r>
              <a:t> is not very realistic.</a:t>
            </a:r>
          </a:p>
          <a:p>
            <a:pPr defTabSz="245363">
              <a:spcBef>
                <a:spcPts val="1000"/>
              </a:spcBef>
              <a:defRPr sz="1512"/>
            </a:pPr>
            <a:r>
              <a:t>Moreover, if the prediction that the growth of labor productivity reduces the unemployment rate was correct, then unemployment would be tending towards zero in the long run, because of the continuous increases in labor productivity resulting from economic growth. This prediction is not compatible with the existing empirical evidence, which does not suggest any long run trends in unemployment rates.</a:t>
            </a:r>
          </a:p>
          <a:p>
            <a:pPr defTabSz="245363">
              <a:spcBef>
                <a:spcPts val="1000"/>
              </a:spcBef>
              <a:defRPr sz="1512"/>
            </a:pPr>
            <a:r>
              <a:t>How can we then reconcile the model with the empirical evidence?  Assuming that unemployment benefits </a:t>
            </a:r>
            <a14:m>
              <m:oMath>
                <m:r>
                  <a:rPr xmlns:a="http://schemas.openxmlformats.org/drawingml/2006/main" sz="1650" i="1">
                    <a:solidFill>
                      <a:srgbClr val="414040"/>
                    </a:solidFill>
                    <a:latin typeface="Cambria Math" panose="02040503050406030204" pitchFamily="18" charset="0"/>
                  </a:rPr>
                  <m:t>z</m:t>
                </m:r>
              </m:oMath>
            </a14:m>
            <a:r>
              <a:t> are a percentage </a:t>
            </a:r>
            <a14:m>
              <m:oMath>
                <m:r>
                  <a:rPr xmlns:a="http://schemas.openxmlformats.org/drawingml/2006/main" sz="1600" i="1">
                    <a:solidFill>
                      <a:srgbClr val="414040"/>
                    </a:solidFill>
                    <a:latin typeface="Cambria Math" panose="02040503050406030204" pitchFamily="18" charset="0"/>
                  </a:rPr>
                  <m:t>ρ</m:t>
                </m:r>
              </m:oMath>
            </a14:m>
            <a:r>
              <a:t> of real wages, where </a:t>
            </a:r>
            <a14:m>
              <m:oMath>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 then in our model we would have that </a:t>
            </a:r>
            <a14:m>
              <m:oMath>
                <m:r>
                  <a:rPr xmlns:a="http://schemas.openxmlformats.org/drawingml/2006/main" sz="1700" i="1">
                    <a:solidFill>
                      <a:srgbClr val="414040"/>
                    </a:solidFill>
                    <a:latin typeface="Cambria Math" panose="02040503050406030204" pitchFamily="18" charset="0"/>
                  </a:rPr>
                  <m:t>z</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w</m:t>
                </m:r>
              </m:oMath>
            </a14:m>
            <a:r>
              <a:t>. </a:t>
            </a:r>
            <a14:m>
              <m:oMath>
                <m:r>
                  <a:rPr xmlns:a="http://schemas.openxmlformats.org/drawingml/2006/main" sz="1600" i="1">
                    <a:solidFill>
                      <a:srgbClr val="414040"/>
                    </a:solidFill>
                    <a:latin typeface="Cambria Math" panose="02040503050406030204" pitchFamily="18" charset="0"/>
                  </a:rPr>
                  <m:t>ρ</m:t>
                </m:r>
              </m:oMath>
            </a14:m>
            <a:r>
              <a:t> is usually called the </a:t>
            </a:r>
            <a:r>
              <a:rPr i="1"/>
              <a:t>replacement rate</a:t>
            </a:r>
            <a:r>
              <a:t>. Labor legislation in most industrialized countries provides for an unemployment benefit which is a percentage of the wage received by the unemployed person in his last job, or a percentage of the minimum wage. Therefore, this assumption is more satisfactory and realistic than the assumption of an exogenously determined real unemployment benefit.</a:t>
            </a:r>
          </a:p>
          <a:p>
            <a:pPr defTabSz="245363">
              <a:spcBef>
                <a:spcPts val="1000"/>
              </a:spcBef>
              <a:defRPr sz="1512"/>
            </a:pPr>
            <a:r>
              <a:t>In this case, the wage function is converted to, </a:t>
            </a:r>
            <a14:m>
              <m:oMath>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β</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β</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den>
                </m:f>
                <m:r>
                  <a:rPr xmlns:a="http://schemas.openxmlformats.org/drawingml/2006/main" sz="1650" i="1">
                    <a:solidFill>
                      <a:srgbClr val="414040"/>
                    </a:solidFill>
                    <a:latin typeface="Cambria Math" panose="02040503050406030204" pitchFamily="18" charset="0"/>
                  </a:rPr>
                  <m:t>p</m:t>
                </m:r>
              </m:oMath>
            </a14:m>
            <a:r>
              <a:t>.</a:t>
            </a:r>
          </a:p>
          <a:p>
            <a:pPr defTabSz="245363">
              <a:spcBef>
                <a:spcPts val="1000"/>
              </a:spcBef>
              <a:defRPr sz="1512"/>
            </a:pPr>
            <a:r>
              <a:t>With the assumption of an exogenous replacement rate, the wage equation becomes proportional to labor productivity </a:t>
            </a:r>
            <a14:m>
              <m:oMath>
                <m:r>
                  <a:rPr xmlns:a="http://schemas.openxmlformats.org/drawingml/2006/main" sz="1500" i="1">
                    <a:solidFill>
                      <a:srgbClr val="414040"/>
                    </a:solidFill>
                    <a:latin typeface="Cambria Math" panose="02040503050406030204" pitchFamily="18" charset="0"/>
                  </a:rPr>
                  <m:t>p</m:t>
                </m:r>
              </m:oMath>
            </a14:m>
            <a:r>
              <a:t>. The factor of proportionality depends positively on the bargaining power of prospective employees </a:t>
            </a:r>
            <a14:m>
              <m:oMath>
                <m:r>
                  <a:rPr xmlns:a="http://schemas.openxmlformats.org/drawingml/2006/main" sz="1500" i="1">
                    <a:solidFill>
                      <a:srgbClr val="414040"/>
                    </a:solidFill>
                    <a:latin typeface="Cambria Math" panose="02040503050406030204" pitchFamily="18" charset="0"/>
                  </a:rPr>
                  <m:t>β</m:t>
                </m:r>
              </m:oMath>
            </a14:m>
            <a:r>
              <a:t>, labor market tightness </a:t>
            </a:r>
            <a14:m>
              <m:oMath>
                <m:r>
                  <a:rPr xmlns:a="http://schemas.openxmlformats.org/drawingml/2006/main" sz="1700" i="1">
                    <a:solidFill>
                      <a:srgbClr val="414040"/>
                    </a:solidFill>
                    <a:latin typeface="Cambria Math" panose="02040503050406030204" pitchFamily="18" charset="0"/>
                  </a:rPr>
                  <m:t>θ</m:t>
                </m:r>
              </m:oMath>
            </a14:m>
            <a:r>
              <a:t>, the cost of maintaining a vacancy </a:t>
            </a:r>
            <a14:m>
              <m:oMath>
                <m:r>
                  <a:rPr xmlns:a="http://schemas.openxmlformats.org/drawingml/2006/main" sz="1850" i="1">
                    <a:solidFill>
                      <a:srgbClr val="414040"/>
                    </a:solidFill>
                    <a:latin typeface="Cambria Math" panose="02040503050406030204" pitchFamily="18" charset="0"/>
                  </a:rPr>
                  <m:t>c</m:t>
                </m:r>
              </m:oMath>
            </a14:m>
            <a:r>
              <a:t>, and the replacement rate of the unemployment benefit system </a:t>
            </a:r>
            <a14:m>
              <m:oMath>
                <m:r>
                  <a:rPr xmlns:a="http://schemas.openxmlformats.org/drawingml/2006/main" sz="1600" i="1">
                    <a:solidFill>
                      <a:srgbClr val="414040"/>
                    </a:solidFill>
                    <a:latin typeface="Cambria Math" panose="02040503050406030204" pitchFamily="18" charset="0"/>
                  </a:rPr>
                  <m:t>ρ</m:t>
                </m:r>
              </m:oMath>
            </a14:m>
            <a:r>
              <a:t>. An increase (or fall) of labor productivity, for given labor market tightness, results in an equiproportional shift in the wage equation. From the job creation condition, a rise in productivity also results in an equiproportional shift in the real wage that satisfies the job creation condition for given labor market tightness. Hence, a rise in productivity only affects real wages and leaving labor market tightness and unemployment unchanged.</a:t>
            </a:r>
            <a:endParaRPr sz="3600"/>
          </a:p>
        </p:txBody>
      </p:sp>
      <p:sp>
        <p:nvSpPr>
          <p:cNvPr id="2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The Full Model with Unemployment Benefits Proportional to the Real Wage"/>
          <p:cNvSpPr txBox="1"/>
          <p:nvPr>
            <p:ph type="title"/>
          </p:nvPr>
        </p:nvSpPr>
        <p:spPr>
          <a:prstGeom prst="rect">
            <a:avLst/>
          </a:prstGeom>
        </p:spPr>
        <p:txBody>
          <a:bodyPr/>
          <a:lstStyle>
            <a:lvl1pPr defTabSz="321310">
              <a:spcBef>
                <a:spcPts val="800"/>
              </a:spcBef>
              <a:defRPr sz="3850"/>
            </a:lvl1pPr>
          </a:lstStyle>
          <a:p>
            <a:pPr/>
            <a:r>
              <a:t>The Full Model with Unemployment Benefits Proportional to the Real Wage</a:t>
            </a:r>
          </a:p>
        </p:txBody>
      </p:sp>
      <p:sp>
        <p:nvSpPr>
          <p:cNvPr id="273" name="Beveridge Curve…"/>
          <p:cNvSpPr txBox="1"/>
          <p:nvPr>
            <p:ph type="body" idx="1"/>
          </p:nvPr>
        </p:nvSpPr>
        <p:spPr>
          <a:prstGeom prst="rect">
            <a:avLst/>
          </a:prstGeom>
        </p:spPr>
        <p:txBody>
          <a:bodyPr/>
          <a:lstStyle/>
          <a:p>
            <a:pPr defTabSz="502412">
              <a:spcBef>
                <a:spcPts val="2000"/>
              </a:spcBef>
              <a:defRPr sz="3096"/>
            </a:pPr>
            <a:r>
              <a:t>Beveridge Curve</a:t>
            </a:r>
          </a:p>
          <a:p>
            <a:pPr defTabSz="502412">
              <a:spcBef>
                <a:spcPts val="2000"/>
              </a:spcBef>
              <a:defRPr sz="3096"/>
            </a:pPr>
            <a:r>
              <a:t>                                               </a:t>
            </a:r>
            <a14:m>
              <m:oMath>
                <m:r>
                  <a:rPr xmlns:a="http://schemas.openxmlformats.org/drawingml/2006/main" sz="3400" i="1">
                    <a:solidFill>
                      <a:srgbClr val="414040"/>
                    </a:solidFill>
                    <a:latin typeface="Cambria Math" panose="02040503050406030204" pitchFamily="18" charset="0"/>
                  </a:rPr>
                  <m:t>u</m:t>
                </m:r>
                <m:r>
                  <a:rPr xmlns:a="http://schemas.openxmlformats.org/drawingml/2006/main" sz="3400" i="1">
                    <a:solidFill>
                      <a:srgbClr val="414040"/>
                    </a:solidFill>
                    <a:latin typeface="Cambria Math" panose="02040503050406030204" pitchFamily="18" charset="0"/>
                  </a:rPr>
                  <m:t>=</m:t>
                </m:r>
                <m:f>
                  <m:fPr>
                    <m:ctrlPr>
                      <a:rPr xmlns:a="http://schemas.openxmlformats.org/drawingml/2006/main" sz="3400" i="1">
                        <a:solidFill>
                          <a:srgbClr val="414040"/>
                        </a:solidFill>
                        <a:latin typeface="Cambria Math" panose="02040503050406030204" pitchFamily="18" charset="0"/>
                      </a:rPr>
                    </m:ctrlPr>
                    <m:type m:val="bar"/>
                  </m:fPr>
                  <m:num>
                    <m:r>
                      <a:rPr xmlns:a="http://schemas.openxmlformats.org/drawingml/2006/main" sz="3400" i="1">
                        <a:solidFill>
                          <a:srgbClr val="414040"/>
                        </a:solidFill>
                        <a:latin typeface="Cambria Math" panose="02040503050406030204" pitchFamily="18" charset="0"/>
                      </a:rPr>
                      <m:t>λ</m:t>
                    </m:r>
                  </m:num>
                  <m:den>
                    <m:r>
                      <a:rPr xmlns:a="http://schemas.openxmlformats.org/drawingml/2006/main" sz="3400" i="1">
                        <a:solidFill>
                          <a:srgbClr val="414040"/>
                        </a:solidFill>
                        <a:latin typeface="Cambria Math" panose="02040503050406030204" pitchFamily="18" charset="0"/>
                      </a:rPr>
                      <m:t>λ</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θ</m:t>
                    </m:r>
                    <m:r>
                      <a:rPr xmlns:a="http://schemas.openxmlformats.org/drawingml/2006/main" sz="3400" i="1">
                        <a:solidFill>
                          <a:srgbClr val="414040"/>
                        </a:solidFill>
                        <a:latin typeface="Cambria Math" panose="02040503050406030204" pitchFamily="18" charset="0"/>
                      </a:rPr>
                      <m:t>q</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θ</m:t>
                    </m:r>
                    <m:r>
                      <a:rPr xmlns:a="http://schemas.openxmlformats.org/drawingml/2006/main" sz="3400" i="1">
                        <a:solidFill>
                          <a:srgbClr val="414040"/>
                        </a:solidFill>
                        <a:latin typeface="Cambria Math" panose="02040503050406030204" pitchFamily="18" charset="0"/>
                      </a:rPr>
                      <m:t>)</m:t>
                    </m:r>
                  </m:den>
                </m:f>
              </m:oMath>
            </a14:m>
          </a:p>
          <a:p>
            <a:pPr defTabSz="502412">
              <a:spcBef>
                <a:spcPts val="2000"/>
              </a:spcBef>
              <a:defRPr sz="3096"/>
            </a:pPr>
            <a:r>
              <a:t>Job Creation Condition</a:t>
            </a:r>
          </a:p>
          <a:p>
            <a:pPr defTabSz="502412">
              <a:spcBef>
                <a:spcPts val="2000"/>
              </a:spcBef>
              <a:defRPr sz="3096"/>
            </a:pPr>
            <a:r>
              <a:t>                         </a:t>
            </a:r>
            <a14:m>
              <m:oMath>
                <m:r>
                  <a:rPr xmlns:a="http://schemas.openxmlformats.org/drawingml/2006/main" sz="3400" i="1">
                    <a:solidFill>
                      <a:srgbClr val="414040"/>
                    </a:solidFill>
                    <a:latin typeface="Cambria Math" panose="02040503050406030204" pitchFamily="18" charset="0"/>
                  </a:rPr>
                  <m:t>w</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p</m:t>
                </m:r>
                <m:r>
                  <a:rPr xmlns:a="http://schemas.openxmlformats.org/drawingml/2006/main" sz="3400" i="1">
                    <a:solidFill>
                      <a:srgbClr val="414040"/>
                    </a:solidFill>
                    <a:latin typeface="Cambria Math" panose="02040503050406030204" pitchFamily="18" charset="0"/>
                  </a:rPr>
                  <m:t>-</m:t>
                </m:r>
                <m:f>
                  <m:fPr>
                    <m:ctrlPr>
                      <a:rPr xmlns:a="http://schemas.openxmlformats.org/drawingml/2006/main" sz="3400" i="1">
                        <a:solidFill>
                          <a:srgbClr val="414040"/>
                        </a:solidFill>
                        <a:latin typeface="Cambria Math" panose="02040503050406030204" pitchFamily="18" charset="0"/>
                      </a:rPr>
                    </m:ctrlPr>
                    <m:type m:val="bar"/>
                  </m:fPr>
                  <m:num>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r</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λ</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p</m:t>
                    </m:r>
                    <m:r>
                      <a:rPr xmlns:a="http://schemas.openxmlformats.org/drawingml/2006/main" sz="3400" i="1">
                        <a:solidFill>
                          <a:srgbClr val="414040"/>
                        </a:solidFill>
                        <a:latin typeface="Cambria Math" panose="02040503050406030204" pitchFamily="18" charset="0"/>
                      </a:rPr>
                      <m:t>c</m:t>
                    </m:r>
                  </m:num>
                  <m:den>
                    <m:r>
                      <a:rPr xmlns:a="http://schemas.openxmlformats.org/drawingml/2006/main" sz="3400" i="1">
                        <a:solidFill>
                          <a:srgbClr val="414040"/>
                        </a:solidFill>
                        <a:latin typeface="Cambria Math" panose="02040503050406030204" pitchFamily="18" charset="0"/>
                      </a:rPr>
                      <m:t>q</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θ</m:t>
                    </m:r>
                    <m:r>
                      <a:rPr xmlns:a="http://schemas.openxmlformats.org/drawingml/2006/main" sz="3400" i="1">
                        <a:solidFill>
                          <a:srgbClr val="414040"/>
                        </a:solidFill>
                        <a:latin typeface="Cambria Math" panose="02040503050406030204" pitchFamily="18" charset="0"/>
                      </a:rPr>
                      <m:t>)</m:t>
                    </m:r>
                  </m:den>
                </m:f>
                <m:r>
                  <a:rPr xmlns:a="http://schemas.openxmlformats.org/drawingml/2006/main" sz="3400" i="1">
                    <a:solidFill>
                      <a:srgbClr val="414040"/>
                    </a:solidFill>
                    <a:latin typeface="Cambria Math" panose="02040503050406030204" pitchFamily="18" charset="0"/>
                  </a:rPr>
                  <m:t>=</m:t>
                </m:r>
                <m:d>
                  <m:dPr>
                    <m:ctrlPr>
                      <a:rPr xmlns:a="http://schemas.openxmlformats.org/drawingml/2006/main" sz="3400" i="1">
                        <a:solidFill>
                          <a:srgbClr val="414040"/>
                        </a:solidFill>
                        <a:latin typeface="Cambria Math" panose="02040503050406030204" pitchFamily="18" charset="0"/>
                      </a:rPr>
                    </m:ctrlPr>
                  </m:dPr>
                  <m:e>
                    <m:r>
                      <a:rPr xmlns:a="http://schemas.openxmlformats.org/drawingml/2006/main" sz="3400" i="1">
                        <a:solidFill>
                          <a:srgbClr val="414040"/>
                        </a:solidFill>
                        <a:latin typeface="Cambria Math" panose="02040503050406030204" pitchFamily="18" charset="0"/>
                      </a:rPr>
                      <m:t>1</m:t>
                    </m:r>
                    <m:r>
                      <a:rPr xmlns:a="http://schemas.openxmlformats.org/drawingml/2006/main" sz="3400" i="1">
                        <a:solidFill>
                          <a:srgbClr val="414040"/>
                        </a:solidFill>
                        <a:latin typeface="Cambria Math" panose="02040503050406030204" pitchFamily="18" charset="0"/>
                      </a:rPr>
                      <m:t>-</m:t>
                    </m:r>
                    <m:f>
                      <m:fPr>
                        <m:ctrlPr>
                          <a:rPr xmlns:a="http://schemas.openxmlformats.org/drawingml/2006/main" sz="3400" i="1">
                            <a:solidFill>
                              <a:srgbClr val="414040"/>
                            </a:solidFill>
                            <a:latin typeface="Cambria Math" panose="02040503050406030204" pitchFamily="18" charset="0"/>
                          </a:rPr>
                        </m:ctrlPr>
                        <m:type m:val="bar"/>
                      </m:fPr>
                      <m:num>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r</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λ</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c</m:t>
                        </m:r>
                      </m:num>
                      <m:den>
                        <m:r>
                          <a:rPr xmlns:a="http://schemas.openxmlformats.org/drawingml/2006/main" sz="3400" i="1">
                            <a:solidFill>
                              <a:srgbClr val="414040"/>
                            </a:solidFill>
                            <a:latin typeface="Cambria Math" panose="02040503050406030204" pitchFamily="18" charset="0"/>
                          </a:rPr>
                          <m:t>q</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θ</m:t>
                        </m:r>
                        <m:r>
                          <a:rPr xmlns:a="http://schemas.openxmlformats.org/drawingml/2006/main" sz="3400" i="1">
                            <a:solidFill>
                              <a:srgbClr val="414040"/>
                            </a:solidFill>
                            <a:latin typeface="Cambria Math" panose="02040503050406030204" pitchFamily="18" charset="0"/>
                          </a:rPr>
                          <m:t>)</m:t>
                        </m:r>
                      </m:den>
                    </m:f>
                  </m:e>
                </m:d>
                <m:r>
                  <a:rPr xmlns:a="http://schemas.openxmlformats.org/drawingml/2006/main" sz="3400" i="1">
                    <a:solidFill>
                      <a:srgbClr val="414040"/>
                    </a:solidFill>
                    <a:latin typeface="Cambria Math" panose="02040503050406030204" pitchFamily="18" charset="0"/>
                  </a:rPr>
                  <m:t>p</m:t>
                </m:r>
              </m:oMath>
            </a14:m>
          </a:p>
          <a:p>
            <a:pPr defTabSz="502412">
              <a:spcBef>
                <a:spcPts val="2000"/>
              </a:spcBef>
              <a:defRPr sz="3096"/>
            </a:pPr>
            <a:r>
              <a:t>Wage Equation</a:t>
            </a:r>
          </a:p>
          <a:p>
            <a:pPr defTabSz="502412">
              <a:spcBef>
                <a:spcPts val="2000"/>
              </a:spcBef>
              <a:defRPr sz="3096"/>
            </a:pPr>
            <a:r>
              <a:t>                                          </a:t>
            </a:r>
            <a14:m>
              <m:oMath>
                <m:r>
                  <a:rPr xmlns:a="http://schemas.openxmlformats.org/drawingml/2006/main" sz="3400" i="1">
                    <a:solidFill>
                      <a:srgbClr val="414040"/>
                    </a:solidFill>
                    <a:latin typeface="Cambria Math" panose="02040503050406030204" pitchFamily="18" charset="0"/>
                  </a:rPr>
                  <m:t>w</m:t>
                </m:r>
                <m:r>
                  <a:rPr xmlns:a="http://schemas.openxmlformats.org/drawingml/2006/main" sz="3400" i="1">
                    <a:solidFill>
                      <a:srgbClr val="414040"/>
                    </a:solidFill>
                    <a:latin typeface="Cambria Math" panose="02040503050406030204" pitchFamily="18" charset="0"/>
                  </a:rPr>
                  <m:t>=</m:t>
                </m:r>
                <m:f>
                  <m:fPr>
                    <m:ctrlPr>
                      <a:rPr xmlns:a="http://schemas.openxmlformats.org/drawingml/2006/main" sz="3400" i="1">
                        <a:solidFill>
                          <a:srgbClr val="414040"/>
                        </a:solidFill>
                        <a:latin typeface="Cambria Math" panose="02040503050406030204" pitchFamily="18" charset="0"/>
                      </a:rPr>
                    </m:ctrlPr>
                    <m:type m:val="bar"/>
                  </m:fPr>
                  <m:num>
                    <m:r>
                      <a:rPr xmlns:a="http://schemas.openxmlformats.org/drawingml/2006/main" sz="3400" i="1">
                        <a:solidFill>
                          <a:srgbClr val="414040"/>
                        </a:solidFill>
                        <a:latin typeface="Cambria Math" panose="02040503050406030204" pitchFamily="18" charset="0"/>
                      </a:rPr>
                      <m:t>β</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1</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c</m:t>
                    </m:r>
                    <m:r>
                      <a:rPr xmlns:a="http://schemas.openxmlformats.org/drawingml/2006/main" sz="3400" i="1">
                        <a:solidFill>
                          <a:srgbClr val="414040"/>
                        </a:solidFill>
                        <a:latin typeface="Cambria Math" panose="02040503050406030204" pitchFamily="18" charset="0"/>
                      </a:rPr>
                      <m:t>θ</m:t>
                    </m:r>
                    <m:r>
                      <a:rPr xmlns:a="http://schemas.openxmlformats.org/drawingml/2006/main" sz="3400" i="1">
                        <a:solidFill>
                          <a:srgbClr val="414040"/>
                        </a:solidFill>
                        <a:latin typeface="Cambria Math" panose="02040503050406030204" pitchFamily="18" charset="0"/>
                      </a:rPr>
                      <m:t>)</m:t>
                    </m:r>
                  </m:num>
                  <m:den>
                    <m:r>
                      <a:rPr xmlns:a="http://schemas.openxmlformats.org/drawingml/2006/main" sz="3400" i="1">
                        <a:solidFill>
                          <a:srgbClr val="414040"/>
                        </a:solidFill>
                        <a:latin typeface="Cambria Math" panose="02040503050406030204" pitchFamily="18" charset="0"/>
                      </a:rPr>
                      <m:t>1</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1</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β</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ρ</m:t>
                    </m:r>
                  </m:den>
                </m:f>
                <m:r>
                  <a:rPr xmlns:a="http://schemas.openxmlformats.org/drawingml/2006/main" sz="3400" i="1">
                    <a:solidFill>
                      <a:srgbClr val="414040"/>
                    </a:solidFill>
                    <a:latin typeface="Cambria Math" panose="02040503050406030204" pitchFamily="18" charset="0"/>
                  </a:rPr>
                  <m:t>p</m:t>
                </m:r>
              </m:oMath>
            </a14:m>
            <a:r>
              <a:t>         </a:t>
            </a:r>
            <a:endParaRPr sz="3600"/>
          </a:p>
        </p:txBody>
      </p:sp>
      <p:sp>
        <p:nvSpPr>
          <p:cNvPr id="2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A Rise in Unemployment Benefits (and or the Replacement Rate)"/>
          <p:cNvSpPr txBox="1"/>
          <p:nvPr>
            <p:ph type="title"/>
          </p:nvPr>
        </p:nvSpPr>
        <p:spPr>
          <a:prstGeom prst="rect">
            <a:avLst/>
          </a:prstGeom>
        </p:spPr>
        <p:txBody>
          <a:bodyPr/>
          <a:lstStyle>
            <a:lvl1pPr defTabSz="321310">
              <a:spcBef>
                <a:spcPts val="800"/>
              </a:spcBef>
              <a:defRPr sz="3850"/>
            </a:lvl1pPr>
          </a:lstStyle>
          <a:p>
            <a:pPr/>
            <a:r>
              <a:t>A Rise in Unemployment Benefits (and or the Replacement Rate)</a:t>
            </a:r>
          </a:p>
        </p:txBody>
      </p:sp>
      <p:sp>
        <p:nvSpPr>
          <p:cNvPr id="277" name="One can also examine the implications of an increase in unemployment benefits  , or, in the case,  , an increase in the replacement rate  .  This causes an increase in real wages, reduces labor market tightness and results in higher equilibrium unemploym"/>
          <p:cNvSpPr txBox="1"/>
          <p:nvPr>
            <p:ph type="body" sz="quarter" idx="1"/>
          </p:nvPr>
        </p:nvSpPr>
        <p:spPr>
          <a:xfrm>
            <a:off x="508000" y="7589875"/>
            <a:ext cx="11988800" cy="1135026"/>
          </a:xfrm>
          <a:prstGeom prst="rect">
            <a:avLst/>
          </a:prstGeom>
        </p:spPr>
        <p:txBody>
          <a:bodyPr/>
          <a:lstStyle/>
          <a:p>
            <a:pPr defTabSz="262889">
              <a:spcBef>
                <a:spcPts val="1000"/>
              </a:spcBef>
              <a:defRPr sz="1619"/>
            </a:pPr>
            <a:r>
              <a:t>One can also examine the implications of an increase in unemployment benefits </a:t>
            </a:r>
            <a14:m>
              <m:oMath>
                <m:r>
                  <a:rPr xmlns:a="http://schemas.openxmlformats.org/drawingml/2006/main" sz="1800" i="1">
                    <a:solidFill>
                      <a:srgbClr val="414040"/>
                    </a:solidFill>
                    <a:latin typeface="Cambria Math" panose="02040503050406030204" pitchFamily="18" charset="0"/>
                  </a:rPr>
                  <m:t>z</m:t>
                </m:r>
              </m:oMath>
            </a14:m>
            <a:r>
              <a:t>, or, in the case, </a:t>
            </a:r>
            <a14:m>
              <m:oMath>
                <m:r>
                  <a:rPr xmlns:a="http://schemas.openxmlformats.org/drawingml/2006/main" sz="1850" i="1">
                    <a:solidFill>
                      <a:srgbClr val="414040"/>
                    </a:solidFill>
                    <a:latin typeface="Cambria Math" panose="02040503050406030204" pitchFamily="18" charset="0"/>
                  </a:rPr>
                  <m:t>z</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ρ</m:t>
                </m:r>
                <m:r>
                  <a:rPr xmlns:a="http://schemas.openxmlformats.org/drawingml/2006/main" sz="1850" i="1">
                    <a:solidFill>
                      <a:srgbClr val="414040"/>
                    </a:solidFill>
                    <a:latin typeface="Cambria Math" panose="02040503050406030204" pitchFamily="18" charset="0"/>
                  </a:rPr>
                  <m:t>w</m:t>
                </m:r>
              </m:oMath>
            </a14:m>
            <a:r>
              <a:t>, an increase in the replacement rate </a:t>
            </a:r>
            <a14:m>
              <m:oMath>
                <m:r>
                  <a:rPr xmlns:a="http://schemas.openxmlformats.org/drawingml/2006/main" sz="1750" i="1">
                    <a:solidFill>
                      <a:srgbClr val="414040"/>
                    </a:solidFill>
                    <a:latin typeface="Cambria Math" panose="02040503050406030204" pitchFamily="18" charset="0"/>
                  </a:rPr>
                  <m:t>ρ</m:t>
                </m:r>
              </m:oMath>
            </a14:m>
            <a:r>
              <a:t>.  This causes an increase in real wages, reduces labor market tightness and results in higher equilibrium unemployment. The relevant analysis is in thew Figure above. The wage equation is shifted upwards, as prospective workers demand higher real wages given that the cost of unemployment is now lower.</a:t>
            </a:r>
            <a:endParaRPr sz="3600"/>
          </a:p>
        </p:txBody>
      </p:sp>
      <p:sp>
        <p:nvSpPr>
          <p:cNvPr id="2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9" name="Figure1805.pdf" descr="Figure1805.pdf"/>
          <p:cNvPicPr>
            <a:picLocks noChangeAspect="1"/>
          </p:cNvPicPr>
          <p:nvPr/>
        </p:nvPicPr>
        <p:blipFill>
          <a:blip r:embed="rId2">
            <a:extLst/>
          </a:blip>
          <a:stretch>
            <a:fillRect/>
          </a:stretch>
        </p:blipFill>
        <p:spPr>
          <a:xfrm>
            <a:off x="1855156" y="2368293"/>
            <a:ext cx="9294489" cy="5017014"/>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A Rise in the Real Interest Rate"/>
          <p:cNvSpPr txBox="1"/>
          <p:nvPr>
            <p:ph type="title"/>
          </p:nvPr>
        </p:nvSpPr>
        <p:spPr>
          <a:prstGeom prst="rect">
            <a:avLst/>
          </a:prstGeom>
        </p:spPr>
        <p:txBody>
          <a:bodyPr/>
          <a:lstStyle/>
          <a:p>
            <a:pPr/>
            <a:r>
              <a:t>A Rise in the Real Interest Rate</a:t>
            </a:r>
          </a:p>
        </p:txBody>
      </p:sp>
      <p:sp>
        <p:nvSpPr>
          <p:cNvPr id="282" name="In the Figure above we analyze the impact of an exogenous increase in the real interest rate. An increase in the real interest rate shifts the job creation condition to the left, as it increases the cost of maintaining vacancies. This results in a reduct"/>
          <p:cNvSpPr txBox="1"/>
          <p:nvPr>
            <p:ph type="body" sz="quarter" idx="1"/>
          </p:nvPr>
        </p:nvSpPr>
        <p:spPr>
          <a:xfrm>
            <a:off x="508000" y="7505700"/>
            <a:ext cx="11988800" cy="1219200"/>
          </a:xfrm>
          <a:prstGeom prst="rect">
            <a:avLst/>
          </a:prstGeom>
        </p:spPr>
        <p:txBody>
          <a:bodyPr/>
          <a:lstStyle>
            <a:lvl1pPr defTabSz="280415">
              <a:spcBef>
                <a:spcPts val="1100"/>
              </a:spcBef>
              <a:defRPr sz="1727"/>
            </a:lvl1pPr>
          </a:lstStyle>
          <a:p>
            <a:pPr/>
            <a:r>
              <a:t>In the Figure above we analyze the impact of an exogenous increase in the real interest rate. An increase in the real interest rate shifts the job creation condition to the left, as it increases the cost of maintaining vacancies. This results in a reduction of both real wages and labor market tightness. The lower labor market tightness results in higher unemployment. </a:t>
            </a:r>
          </a:p>
        </p:txBody>
      </p:sp>
      <p:sp>
        <p:nvSpPr>
          <p:cNvPr id="2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4" name="Figure1806.pdf" descr="Figure1806.pdf"/>
          <p:cNvPicPr>
            <a:picLocks noChangeAspect="1"/>
          </p:cNvPicPr>
          <p:nvPr/>
        </p:nvPicPr>
        <p:blipFill>
          <a:blip r:embed="rId2">
            <a:extLst/>
          </a:blip>
          <a:stretch>
            <a:fillRect/>
          </a:stretch>
        </p:blipFill>
        <p:spPr>
          <a:xfrm>
            <a:off x="1348663" y="2437326"/>
            <a:ext cx="10307474" cy="4878948"/>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An Increase in the Probability of Job Destruction"/>
          <p:cNvSpPr txBox="1"/>
          <p:nvPr>
            <p:ph type="title"/>
          </p:nvPr>
        </p:nvSpPr>
        <p:spPr>
          <a:prstGeom prst="rect">
            <a:avLst/>
          </a:prstGeom>
        </p:spPr>
        <p:txBody>
          <a:bodyPr/>
          <a:lstStyle>
            <a:lvl1pPr defTabSz="426466">
              <a:spcBef>
                <a:spcPts val="1100"/>
              </a:spcBef>
              <a:defRPr sz="5110"/>
            </a:lvl1pPr>
          </a:lstStyle>
          <a:p>
            <a:pPr/>
            <a:r>
              <a:t>An Increase in the Probability of Job Destruction</a:t>
            </a:r>
          </a:p>
        </p:txBody>
      </p:sp>
      <p:sp>
        <p:nvSpPr>
          <p:cNvPr id="287" name="An increase in   leads to a reduction in real wages and labor market tightness, because it reduces the expected revenue from the creation of a new job. Consequently, fewer job vacancies are created, labor market tightness is reduced and flows from unempl"/>
          <p:cNvSpPr txBox="1"/>
          <p:nvPr>
            <p:ph type="body" sz="quarter" idx="1"/>
          </p:nvPr>
        </p:nvSpPr>
        <p:spPr>
          <a:xfrm>
            <a:off x="508000" y="7421654"/>
            <a:ext cx="11988800" cy="1303247"/>
          </a:xfrm>
          <a:prstGeom prst="rect">
            <a:avLst/>
          </a:prstGeom>
        </p:spPr>
        <p:txBody>
          <a:bodyPr/>
          <a:lstStyle/>
          <a:p>
            <a:pPr defTabSz="251206">
              <a:spcBef>
                <a:spcPts val="1000"/>
              </a:spcBef>
              <a:defRPr sz="1548"/>
            </a:pPr>
            <a:r>
              <a:t>An increase in </a:t>
            </a:r>
            <a14:m>
              <m:oMath>
                <m:r>
                  <a:rPr xmlns:a="http://schemas.openxmlformats.org/drawingml/2006/main" sz="1750" i="1">
                    <a:solidFill>
                      <a:srgbClr val="414040"/>
                    </a:solidFill>
                    <a:latin typeface="Cambria Math" panose="02040503050406030204" pitchFamily="18" charset="0"/>
                  </a:rPr>
                  <m:t>λ</m:t>
                </m:r>
              </m:oMath>
            </a14:m>
            <a:r>
              <a:t> leads to a reduction in real wages and labor market tightness, because it reduces the expected revenue from the creation of a new job. Consequently, fewer job vacancies are created, labor market tightness is reduced and flows from unemployment to jobs decrease. This leads to an increase in the unemployment rate. In this case, equilibrium unemployment also increases because flows into unemployment also rise.  An increase in </a:t>
            </a:r>
            <a14:m>
              <m:oMath>
                <m:r>
                  <a:rPr xmlns:a="http://schemas.openxmlformats.org/drawingml/2006/main" sz="1750" i="1">
                    <a:solidFill>
                      <a:srgbClr val="414040"/>
                    </a:solidFill>
                    <a:latin typeface="Cambria Math" panose="02040503050406030204" pitchFamily="18" charset="0"/>
                  </a:rPr>
                  <m:t>λ</m:t>
                </m:r>
              </m:oMath>
            </a14:m>
            <a:r>
              <a:t> shifts the Beveridge curve to the right, as flows from existing jobs to unemployment rise.</a:t>
            </a:r>
            <a:endParaRPr sz="3600"/>
          </a:p>
        </p:txBody>
      </p:sp>
      <p:sp>
        <p:nvSpPr>
          <p:cNvPr id="2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9" name="Figure1807.pdf" descr="Figure1807.pdf"/>
          <p:cNvPicPr>
            <a:picLocks noChangeAspect="1"/>
          </p:cNvPicPr>
          <p:nvPr/>
        </p:nvPicPr>
        <p:blipFill>
          <a:blip r:embed="rId2">
            <a:extLst/>
          </a:blip>
          <a:stretch>
            <a:fillRect/>
          </a:stretch>
        </p:blipFill>
        <p:spPr>
          <a:xfrm>
            <a:off x="1367763" y="2426410"/>
            <a:ext cx="10269275" cy="490078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The Dynamic Adjustment of Unemployment and Vacancies"/>
          <p:cNvSpPr txBox="1"/>
          <p:nvPr>
            <p:ph type="title"/>
          </p:nvPr>
        </p:nvSpPr>
        <p:spPr>
          <a:prstGeom prst="rect">
            <a:avLst/>
          </a:prstGeom>
        </p:spPr>
        <p:txBody>
          <a:bodyPr/>
          <a:lstStyle>
            <a:lvl1pPr defTabSz="350520">
              <a:spcBef>
                <a:spcPts val="900"/>
              </a:spcBef>
              <a:defRPr sz="4200"/>
            </a:lvl1pPr>
          </a:lstStyle>
          <a:p>
            <a:pPr/>
            <a:r>
              <a:t>The Dynamic Adjustment of Unemployment and Vacancies</a:t>
            </a:r>
          </a:p>
        </p:txBody>
      </p:sp>
      <p:sp>
        <p:nvSpPr>
          <p:cNvPr id="292" name="Our analysis so far has concentrated on the determination of equilibirum, or steady state, unemployment, and almost nothing has been said about the dynamic adjustment of the labor market in the short run.…"/>
          <p:cNvSpPr txBox="1"/>
          <p:nvPr>
            <p:ph type="body" idx="1"/>
          </p:nvPr>
        </p:nvSpPr>
        <p:spPr>
          <a:prstGeom prst="rect">
            <a:avLst/>
          </a:prstGeom>
        </p:spPr>
        <p:txBody>
          <a:bodyPr/>
          <a:lstStyle/>
          <a:p>
            <a:pPr defTabSz="262889">
              <a:spcBef>
                <a:spcPts val="1000"/>
              </a:spcBef>
              <a:defRPr sz="1619"/>
            </a:pPr>
            <a:r>
              <a:t>Our analysis so far has concentrated on the determination of equilibirum, or steady state, unemployment, and almost nothing has been said about the dynamic adjustment of the labor market in the short run.</a:t>
            </a:r>
          </a:p>
          <a:p>
            <a:pPr defTabSz="262889">
              <a:spcBef>
                <a:spcPts val="1000"/>
              </a:spcBef>
              <a:defRPr sz="1619"/>
            </a:pPr>
            <a:r>
              <a:t>Assuming that vacancies and real wages are non-predetermined variables, since they depend on forward looking expectations of firms and job seekers, and that unemployment is a predetermined variable, governed by the equation determining flows into and out of unemployment, one can show that there is a unique saddle path that leads unemployment to its equilibrium or steady state value.</a:t>
            </a:r>
          </a:p>
          <a:p>
            <a:pPr defTabSz="262889">
              <a:spcBef>
                <a:spcPts val="1000"/>
              </a:spcBef>
              <a:defRPr sz="1619"/>
            </a:pPr>
            <a:r>
              <a:t>Unemployment evolves according to,</a:t>
            </a:r>
          </a:p>
          <a:p>
            <a:pPr defTabSz="262889">
              <a:spcBef>
                <a:spcPts val="1000"/>
              </a:spcBef>
              <a:defRPr sz="1619"/>
            </a:pPr>
            <a:r>
              <a:t>                                                                       </a:t>
            </a:r>
            <a14:m>
              <m:oMath>
                <m:limUpp>
                  <m:e>
                    <m:r>
                      <a:rPr xmlns:a="http://schemas.openxmlformats.org/drawingml/2006/main" sz="1800" i="1">
                        <a:solidFill>
                          <a:srgbClr val="414040"/>
                        </a:solidFill>
                        <a:latin typeface="Cambria Math" panose="02040503050406030204" pitchFamily="18" charset="0"/>
                      </a:rPr>
                      <m:t>u</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q</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q</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Since vacancies are a non-predetermined variable, and </a:t>
            </a:r>
            <a14:m>
              <m:oMath>
                <m:r>
                  <a:rPr xmlns:a="http://schemas.openxmlformats.org/drawingml/2006/main" sz="1800" i="1">
                    <a:solidFill>
                      <a:srgbClr val="414040"/>
                    </a:solidFill>
                    <a:latin typeface="Cambria Math" panose="02040503050406030204" pitchFamily="18" charset="0"/>
                  </a:rPr>
                  <m:t>θ</m:t>
                </m:r>
              </m:oMath>
            </a14:m>
            <a:r>
              <a:t> is determined independently of the unemployment rate, </a:t>
            </a:r>
            <a14:m>
              <m:oMath>
                <m:r>
                  <a:rPr xmlns:a="http://schemas.openxmlformats.org/drawingml/2006/main" sz="1800" i="1">
                    <a:solidFill>
                      <a:srgbClr val="414040"/>
                    </a:solidFill>
                    <a:latin typeface="Cambria Math" panose="02040503050406030204" pitchFamily="18" charset="0"/>
                  </a:rPr>
                  <m:t>θ</m:t>
                </m:r>
              </m:oMath>
            </a14:m>
            <a:r>
              <a:t> and real wages </a:t>
            </a:r>
            <a14:m>
              <m:oMath>
                <m:r>
                  <a:rPr xmlns:a="http://schemas.openxmlformats.org/drawingml/2006/main" sz="1850" i="1">
                    <a:solidFill>
                      <a:srgbClr val="414040"/>
                    </a:solidFill>
                    <a:latin typeface="Cambria Math" panose="02040503050406030204" pitchFamily="18" charset="0"/>
                  </a:rPr>
                  <m:t>w</m:t>
                </m:r>
              </m:oMath>
            </a14:m>
            <a:r>
              <a:t> jump immediately to their equilibrium values.</a:t>
            </a:r>
          </a:p>
          <a:p>
            <a:pPr defTabSz="262889">
              <a:spcBef>
                <a:spcPts val="1000"/>
              </a:spcBef>
              <a:defRPr sz="1619"/>
            </a:pPr>
            <a:r>
              <a:t>From the solution of the differential equation above, the short run evolution of unemployment is determined by,</a:t>
            </a:r>
          </a:p>
          <a:p>
            <a:pPr defTabSz="262889">
              <a:spcBef>
                <a:spcPts val="1000"/>
              </a:spcBef>
              <a:defRPr sz="1619"/>
            </a:pPr>
            <a:r>
              <a:t>                                                                                               </a:t>
            </a:r>
            <a14:m>
              <m:oMath>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0</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sSup>
                  <m:e>
                    <m:r>
                      <a:rPr xmlns:a="http://schemas.openxmlformats.org/drawingml/2006/main" sz="1800" i="1">
                        <a:solidFill>
                          <a:srgbClr val="414040"/>
                        </a:solidFill>
                        <a:latin typeface="Cambria Math" panose="02040503050406030204" pitchFamily="18" charset="0"/>
                      </a:rPr>
                      <m:t>e</m:t>
                    </m:r>
                  </m:e>
                  <m: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q</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sup>
                </m:sSup>
              </m:oMath>
            </a14:m>
          </a:p>
          <a:p>
            <a:pPr defTabSz="262889">
              <a:spcBef>
                <a:spcPts val="1000"/>
              </a:spcBef>
              <a:defRPr sz="1619"/>
            </a:pPr>
            <a:r>
              <a:t>where </a:t>
            </a:r>
            <a14:m>
              <m:oMath>
                <m:sSub>
                  <m:e>
                    <m:r>
                      <a:rPr xmlns:a="http://schemas.openxmlformats.org/drawingml/2006/main" sz="1950" i="1">
                        <a:solidFill>
                          <a:srgbClr val="414040"/>
                        </a:solidFill>
                        <a:latin typeface="Cambria Math" panose="02040503050406030204" pitchFamily="18" charset="0"/>
                      </a:rPr>
                      <m:t>u</m:t>
                    </m:r>
                  </m:e>
                  <m:sub>
                    <m:r>
                      <a:rPr xmlns:a="http://schemas.openxmlformats.org/drawingml/2006/main" sz="1950" i="1">
                        <a:solidFill>
                          <a:srgbClr val="414040"/>
                        </a:solidFill>
                        <a:latin typeface="Cambria Math" panose="02040503050406030204" pitchFamily="18" charset="0"/>
                      </a:rPr>
                      <m:t>0</m:t>
                    </m:r>
                  </m:sub>
                </m:sSub>
              </m:oMath>
            </a14:m>
            <a:r>
              <a:t> is the unemployment rate at time 0, and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E</m:t>
                    </m:r>
                  </m:sub>
                </m:sSub>
              </m:oMath>
            </a14:m>
            <a:r>
              <a:t> is the steady state unemployment rate, defined as,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E</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λ</m:t>
                    </m:r>
                  </m:num>
                  <m:den>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θ</m:t>
                        </m:r>
                      </m:e>
                      <m:sub>
                        <m:r>
                          <a:rPr xmlns:a="http://schemas.openxmlformats.org/drawingml/2006/main" sz="1750" i="1">
                            <a:solidFill>
                              <a:srgbClr val="414040"/>
                            </a:solidFill>
                            <a:latin typeface="Cambria Math" panose="02040503050406030204" pitchFamily="18" charset="0"/>
                          </a:rPr>
                          <m:t>E</m:t>
                        </m:r>
                      </m:sub>
                    </m:sSub>
                    <m:r>
                      <a:rPr xmlns:a="http://schemas.openxmlformats.org/drawingml/2006/main" sz="1750" i="1">
                        <a:solidFill>
                          <a:srgbClr val="414040"/>
                        </a:solidFill>
                        <a:latin typeface="Cambria Math" panose="02040503050406030204" pitchFamily="18" charset="0"/>
                      </a:rPr>
                      <m:t>q</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θ</m:t>
                        </m:r>
                      </m:e>
                      <m:sub>
                        <m:r>
                          <a:rPr xmlns:a="http://schemas.openxmlformats.org/drawingml/2006/main" sz="1750" i="1">
                            <a:solidFill>
                              <a:srgbClr val="414040"/>
                            </a:solidFill>
                            <a:latin typeface="Cambria Math" panose="02040503050406030204" pitchFamily="18" charset="0"/>
                          </a:rPr>
                          <m:t>E</m:t>
                        </m:r>
                      </m:sub>
                    </m:sSub>
                    <m:r>
                      <a:rPr xmlns:a="http://schemas.openxmlformats.org/drawingml/2006/main" sz="1750" i="1">
                        <a:solidFill>
                          <a:srgbClr val="414040"/>
                        </a:solidFill>
                        <a:latin typeface="Cambria Math" panose="02040503050406030204" pitchFamily="18" charset="0"/>
                      </a:rPr>
                      <m:t>)</m:t>
                    </m:r>
                  </m:den>
                </m:f>
              </m:oMath>
            </a14:m>
          </a:p>
          <a:p>
            <a:pPr defTabSz="262889">
              <a:spcBef>
                <a:spcPts val="1000"/>
              </a:spcBef>
              <a:defRPr sz="1619"/>
            </a:pPr>
            <a:r>
              <a:t>The unemployment rate will converge to its steady state value from any initial rate, with a speed of adjustment equal to </a:t>
            </a:r>
            <a14:m>
              <m:oMath>
                <m:r>
                  <a:rPr xmlns:a="http://schemas.openxmlformats.org/drawingml/2006/main" sz="1800" i="1">
                    <a:solidFill>
                      <a:srgbClr val="414040"/>
                    </a:solidFill>
                    <a:latin typeface="Cambria Math" panose="02040503050406030204" pitchFamily="18" charset="0"/>
                  </a:rPr>
                  <m:t>λ</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q</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oMath>
            </a14:m>
            <a:r>
              <a:t>. Since </a:t>
            </a:r>
            <a14:m>
              <m:oMath>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oMath>
            </a14:m>
            <a:r>
              <a:t> remains constant during the adjustment path, vacancies will be adjusting at the same rate as unemployment along the adjustment path, implying that,</a:t>
            </a:r>
          </a:p>
          <a:p>
            <a:pPr defTabSz="262889">
              <a:spcBef>
                <a:spcPts val="1000"/>
              </a:spcBef>
              <a:defRPr sz="1619"/>
            </a:pPr>
            <a:r>
              <a:t>                                                                                                              </a:t>
            </a:r>
            <a14:m>
              <m:oMath>
                <m:limUpp>
                  <m:e>
                    <m:r>
                      <a:rPr xmlns:a="http://schemas.openxmlformats.org/drawingml/2006/main" sz="1800" i="1">
                        <a:solidFill>
                          <a:srgbClr val="414040"/>
                        </a:solidFill>
                        <a:latin typeface="Cambria Math" panose="02040503050406030204" pitchFamily="18" charset="0"/>
                      </a:rPr>
                      <m:t>v</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limUpp>
                  <m:e>
                    <m:r>
                      <a:rPr xmlns:a="http://schemas.openxmlformats.org/drawingml/2006/main" sz="1800" i="1">
                        <a:solidFill>
                          <a:srgbClr val="414040"/>
                        </a:solidFill>
                        <a:latin typeface="Cambria Math" panose="02040503050406030204" pitchFamily="18" charset="0"/>
                      </a:rPr>
                      <m:t>u</m:t>
                    </m:r>
                  </m:e>
                  <m:lim>
                    <m:r>
                      <a:rPr xmlns:a="http://schemas.openxmlformats.org/drawingml/2006/main" sz="1800" i="1">
                        <a:solidFill>
                          <a:srgbClr val="414040"/>
                        </a:solidFill>
                        <a:latin typeface="Cambria Math" panose="02040503050406030204" pitchFamily="18" charset="0"/>
                      </a:rPr>
                      <m:t>·</m:t>
                    </m:r>
                  </m:lim>
                </m:limUpp>
              </m:oMath>
            </a14:m>
            <a:endParaRPr sz="3600"/>
          </a:p>
        </p:txBody>
      </p:sp>
      <p:sp>
        <p:nvSpPr>
          <p:cNvPr id="2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The Dynamic Adjustment of Unemployment and Vacancies"/>
          <p:cNvSpPr txBox="1"/>
          <p:nvPr>
            <p:ph type="title"/>
          </p:nvPr>
        </p:nvSpPr>
        <p:spPr>
          <a:prstGeom prst="rect">
            <a:avLst/>
          </a:prstGeom>
        </p:spPr>
        <p:txBody>
          <a:bodyPr/>
          <a:lstStyle>
            <a:lvl1pPr defTabSz="350520">
              <a:spcBef>
                <a:spcPts val="900"/>
              </a:spcBef>
              <a:defRPr sz="4200"/>
            </a:lvl1pPr>
          </a:lstStyle>
          <a:p>
            <a:pPr/>
            <a:r>
              <a:t>The Dynamic Adjustment of Unemployment and Vacancies</a:t>
            </a:r>
          </a:p>
        </p:txBody>
      </p:sp>
      <p:sp>
        <p:nvSpPr>
          <p:cNvPr id="296" name="Assume that the labor market is originally in steady state equilibrium ( ), and there is a unanticipated permanent shock that changes   from   to  . We assume that   implies a higher steady state unemployment rate  , and a lower steady state vacancy rate"/>
          <p:cNvSpPr txBox="1"/>
          <p:nvPr>
            <p:ph type="body" sz="quarter" idx="1"/>
          </p:nvPr>
        </p:nvSpPr>
        <p:spPr>
          <a:xfrm>
            <a:off x="8602321" y="2673350"/>
            <a:ext cx="3894480" cy="6051550"/>
          </a:xfrm>
          <a:prstGeom prst="rect">
            <a:avLst/>
          </a:prstGeom>
        </p:spPr>
        <p:txBody>
          <a:bodyPr/>
          <a:lstStyle/>
          <a:p>
            <a:pPr defTabSz="268731">
              <a:spcBef>
                <a:spcPts val="1100"/>
              </a:spcBef>
              <a:defRPr sz="1656"/>
            </a:pPr>
            <a:r>
              <a:t>Assume that the labor market is originally in steady state equilibrium (</a:t>
            </a:r>
            <a14:m>
              <m:oMath>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0</m:t>
                    </m:r>
                  </m:sub>
                </m:sSub>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0</m:t>
                    </m:r>
                  </m:sub>
                </m:sSub>
              </m:oMath>
            </a14:m>
            <a:r>
              <a:t>), and there is a unanticipated permanent shock that changes </a:t>
            </a:r>
            <a14:m>
              <m:oMath>
                <m:r>
                  <a:rPr xmlns:a="http://schemas.openxmlformats.org/drawingml/2006/main" sz="1850" i="1">
                    <a:solidFill>
                      <a:srgbClr val="414040"/>
                    </a:solidFill>
                    <a:latin typeface="Cambria Math" panose="02040503050406030204" pitchFamily="18" charset="0"/>
                  </a:rPr>
                  <m:t>θ</m:t>
                </m:r>
              </m:oMath>
            </a14:m>
            <a:r>
              <a:t> from </a:t>
            </a:r>
            <a14:m>
              <m:oMath>
                <m:sSub>
                  <m:e>
                    <m:r>
                      <a:rPr xmlns:a="http://schemas.openxmlformats.org/drawingml/2006/main" sz="1900" i="1">
                        <a:solidFill>
                          <a:srgbClr val="414040"/>
                        </a:solidFill>
                        <a:latin typeface="Cambria Math" panose="02040503050406030204" pitchFamily="18" charset="0"/>
                      </a:rPr>
                      <m:t>θ</m:t>
                    </m:r>
                  </m:e>
                  <m:sub>
                    <m:r>
                      <a:rPr xmlns:a="http://schemas.openxmlformats.org/drawingml/2006/main" sz="1900" i="1">
                        <a:solidFill>
                          <a:srgbClr val="414040"/>
                        </a:solidFill>
                        <a:latin typeface="Cambria Math" panose="02040503050406030204" pitchFamily="18" charset="0"/>
                      </a:rPr>
                      <m:t>0</m:t>
                    </m:r>
                  </m:sub>
                </m:sSub>
              </m:oMath>
            </a14:m>
            <a:r>
              <a:t> to </a:t>
            </a:r>
            <a14:m>
              <m:oMath>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oMath>
            </a14:m>
            <a:r>
              <a:t>. We assume that </a:t>
            </a:r>
            <a14:m>
              <m:oMath>
                <m:sSub>
                  <m:e>
                    <m:r>
                      <a:rPr xmlns:a="http://schemas.openxmlformats.org/drawingml/2006/main" sz="1800" i="1">
                        <a:solidFill>
                          <a:srgbClr val="414040"/>
                        </a:solidFill>
                        <a:latin typeface="Cambria Math" panose="02040503050406030204" pitchFamily="18" charset="0"/>
                      </a:rPr>
                      <m:t>θ</m:t>
                    </m:r>
                  </m:e>
                  <m:sub>
                    <m:r>
                      <a:rPr xmlns:a="http://schemas.openxmlformats.org/drawingml/2006/main" sz="1800" i="1">
                        <a:solidFill>
                          <a:srgbClr val="414040"/>
                        </a:solidFill>
                        <a:latin typeface="Cambria Math" panose="02040503050406030204" pitchFamily="18" charset="0"/>
                      </a:rPr>
                      <m:t>E</m:t>
                    </m:r>
                  </m:sub>
                </m:sSub>
              </m:oMath>
            </a14:m>
            <a:r>
              <a:t> implies a higher steady state unemployment rate </a:t>
            </a:r>
            <a14:m>
              <m:oMath>
                <m:sSub>
                  <m:e>
                    <m:r>
                      <a:rPr xmlns:a="http://schemas.openxmlformats.org/drawingml/2006/main" sz="1850" i="1">
                        <a:solidFill>
                          <a:srgbClr val="414040"/>
                        </a:solidFill>
                        <a:latin typeface="Cambria Math" panose="02040503050406030204" pitchFamily="18" charset="0"/>
                      </a:rPr>
                      <m:t>u</m:t>
                    </m:r>
                  </m:e>
                  <m:sub>
                    <m:r>
                      <a:rPr xmlns:a="http://schemas.openxmlformats.org/drawingml/2006/main" sz="1850" i="1">
                        <a:solidFill>
                          <a:srgbClr val="414040"/>
                        </a:solidFill>
                        <a:latin typeface="Cambria Math" panose="02040503050406030204" pitchFamily="18" charset="0"/>
                      </a:rPr>
                      <m:t>E</m:t>
                    </m:r>
                  </m:sub>
                </m:sSub>
              </m:oMath>
            </a14:m>
            <a:r>
              <a:t>, and a lower steady state vacancy rate </a:t>
            </a:r>
            <a14:m>
              <m:oMath>
                <m:sSub>
                  <m:e>
                    <m:r>
                      <a:rPr xmlns:a="http://schemas.openxmlformats.org/drawingml/2006/main" sz="1800" i="1">
                        <a:solidFill>
                          <a:srgbClr val="414040"/>
                        </a:solidFill>
                        <a:latin typeface="Cambria Math" panose="02040503050406030204" pitchFamily="18" charset="0"/>
                      </a:rPr>
                      <m:t>v</m:t>
                    </m:r>
                  </m:e>
                  <m:sub>
                    <m:r>
                      <a:rPr xmlns:a="http://schemas.openxmlformats.org/drawingml/2006/main" sz="1800" i="1">
                        <a:solidFill>
                          <a:srgbClr val="414040"/>
                        </a:solidFill>
                        <a:latin typeface="Cambria Math" panose="02040503050406030204" pitchFamily="18" charset="0"/>
                      </a:rPr>
                      <m:t>E</m:t>
                    </m:r>
                  </m:sub>
                </m:sSub>
              </m:oMath>
            </a14:m>
            <a:r>
              <a:t>.  Vacancies, which are the non-predetermined variable, will jump from </a:t>
            </a:r>
            <a14:m>
              <m:oMath>
                <m:sSub>
                  <m:e>
                    <m:r>
                      <a:rPr xmlns:a="http://schemas.openxmlformats.org/drawingml/2006/main" sz="1900" i="1">
                        <a:solidFill>
                          <a:srgbClr val="414040"/>
                        </a:solidFill>
                        <a:latin typeface="Cambria Math" panose="02040503050406030204" pitchFamily="18" charset="0"/>
                      </a:rPr>
                      <m:t>v</m:t>
                    </m:r>
                  </m:e>
                  <m:sub>
                    <m:r>
                      <a:rPr xmlns:a="http://schemas.openxmlformats.org/drawingml/2006/main" sz="1900" i="1">
                        <a:solidFill>
                          <a:srgbClr val="414040"/>
                        </a:solidFill>
                        <a:latin typeface="Cambria Math" panose="02040503050406030204" pitchFamily="18" charset="0"/>
                      </a:rPr>
                      <m:t>0</m:t>
                    </m:r>
                  </m:sub>
                </m:sSub>
              </m:oMath>
            </a14:m>
            <a:r>
              <a:t> to </a:t>
            </a:r>
            <a14:m>
              <m:oMath>
                <m:sSub>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1</m:t>
                    </m:r>
                  </m:sub>
                </m:sSub>
              </m:oMath>
            </a14:m>
            <a:r>
              <a:t>. There will be an immediate drop in vacancies to ensure that labor market tightness jumps to its new steady state value. Following that, both the unemployment rate and the vacancy rate will be gradually adjusting upwards towards their new steady state values. It is because the unemployment rate is a predetermined variable, that the non-predetermined vacancy rate initially overshoots its steady state drop.</a:t>
            </a:r>
            <a:endParaRPr sz="3600"/>
          </a:p>
        </p:txBody>
      </p:sp>
      <p:sp>
        <p:nvSpPr>
          <p:cNvPr id="2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8" name="Figure1808.pdf" descr="Figure1808.pdf"/>
          <p:cNvPicPr>
            <a:picLocks noChangeAspect="1"/>
          </p:cNvPicPr>
          <p:nvPr/>
        </p:nvPicPr>
        <p:blipFill>
          <a:blip r:embed="rId2">
            <a:extLst/>
          </a:blip>
          <a:stretch>
            <a:fillRect/>
          </a:stretch>
        </p:blipFill>
        <p:spPr>
          <a:xfrm>
            <a:off x="591590" y="2686050"/>
            <a:ext cx="7780242" cy="602615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Numerical Simulations of the Model"/>
          <p:cNvSpPr txBox="1"/>
          <p:nvPr>
            <p:ph type="title"/>
          </p:nvPr>
        </p:nvSpPr>
        <p:spPr>
          <a:prstGeom prst="rect">
            <a:avLst/>
          </a:prstGeom>
        </p:spPr>
        <p:txBody>
          <a:bodyPr/>
          <a:lstStyle>
            <a:lvl1pPr defTabSz="578358">
              <a:spcBef>
                <a:spcPts val="1500"/>
              </a:spcBef>
              <a:defRPr sz="6930"/>
            </a:lvl1pPr>
          </a:lstStyle>
          <a:p>
            <a:pPr/>
            <a:r>
              <a:t>Numerical Simulations of the Model</a:t>
            </a:r>
          </a:p>
        </p:txBody>
      </p:sp>
      <p:sp>
        <p:nvSpPr>
          <p:cNvPr id="301" name="In order to get a quantitative sense of the extent to which shifts in the various parameters affect the equilibrium unemployment rate, real wages and labor market tightness, it is worth simulating the model numerically.…"/>
          <p:cNvSpPr txBox="1"/>
          <p:nvPr>
            <p:ph type="body" idx="1"/>
          </p:nvPr>
        </p:nvSpPr>
        <p:spPr>
          <a:prstGeom prst="rect">
            <a:avLst/>
          </a:prstGeom>
        </p:spPr>
        <p:txBody>
          <a:bodyPr/>
          <a:lstStyle/>
          <a:p>
            <a:pPr defTabSz="274574">
              <a:spcBef>
                <a:spcPts val="1100"/>
              </a:spcBef>
              <a:defRPr sz="1692"/>
            </a:pPr>
            <a:r>
              <a:t>In order to get a quantitative sense of the extent to which shifts in the various parameters affect the equilibrium unemployment rate, real wages and labor market tightness, it is worth simulating the model numerically.</a:t>
            </a:r>
          </a:p>
          <a:p>
            <a:pPr defTabSz="274574">
              <a:spcBef>
                <a:spcPts val="1100"/>
              </a:spcBef>
              <a:defRPr sz="1692"/>
            </a:pPr>
            <a:r>
              <a:t>In this simulation we assume that the matching function is Cobb-Douglas with constant returns to scale, and is described by,</a:t>
            </a:r>
          </a:p>
          <a:p>
            <a:pPr defTabSz="274574">
              <a:spcBef>
                <a:spcPts val="1100"/>
              </a:spcBef>
              <a:defRPr sz="1692"/>
            </a:pPr>
            <a14:m>
              <m:oMathPara>
                <m:oMathParaPr>
                  <m:jc m:val="left"/>
                </m:oMathParaPr>
                <m:oMath>
                  <m:r>
                    <a:rPr xmlns:a="http://schemas.openxmlformats.org/drawingml/2006/main" sz="1900" i="1">
                      <a:solidFill>
                        <a:srgbClr val="414040"/>
                      </a:solidFill>
                      <a:latin typeface="Cambria Math" panose="02040503050406030204" pitchFamily="18" charset="0"/>
                    </a:rPr>
                    <m:t>m</m:t>
                  </m:r>
                  <m:r>
                    <a:rPr xmlns:a="http://schemas.openxmlformats.org/drawingml/2006/main" sz="1900" i="1">
                      <a:solidFill>
                        <a:srgbClr val="414040"/>
                      </a:solidFill>
                      <a:latin typeface="Cambria Math" panose="02040503050406030204" pitchFamily="18" charset="0"/>
                    </a:rPr>
                    <m:t>L</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u</m:t>
                  </m:r>
                  <m:r>
                    <a:rPr xmlns:a="http://schemas.openxmlformats.org/drawingml/2006/main" sz="1900" i="1">
                      <a:solidFill>
                        <a:srgbClr val="414040"/>
                      </a:solidFill>
                      <a:latin typeface="Cambria Math" panose="02040503050406030204" pitchFamily="18" charset="0"/>
                    </a:rPr>
                    <m:t>L</m:t>
                  </m:r>
                  <m:sSup>
                    <m:e>
                      <m:r>
                        <a:rPr xmlns:a="http://schemas.openxmlformats.org/drawingml/2006/main" sz="1900" i="1">
                          <a:solidFill>
                            <a:srgbClr val="414040"/>
                          </a:solidFill>
                          <a:latin typeface="Cambria Math" panose="02040503050406030204" pitchFamily="18" charset="0"/>
                        </a:rPr>
                        <m:t>)</m:t>
                      </m:r>
                    </m:e>
                    <m:sup>
                      <m:r>
                        <a:rPr xmlns:a="http://schemas.openxmlformats.org/drawingml/2006/main" sz="1900" i="1">
                          <a:solidFill>
                            <a:srgbClr val="414040"/>
                          </a:solidFill>
                          <a:latin typeface="Cambria Math" panose="02040503050406030204" pitchFamily="18" charset="0"/>
                        </a:rPr>
                        <m:t>μ</m:t>
                      </m:r>
                    </m:sup>
                  </m:s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v</m:t>
                  </m:r>
                  <m:r>
                    <a:rPr xmlns:a="http://schemas.openxmlformats.org/drawingml/2006/main" sz="1900" i="1">
                      <a:solidFill>
                        <a:srgbClr val="414040"/>
                      </a:solidFill>
                      <a:latin typeface="Cambria Math" panose="02040503050406030204" pitchFamily="18" charset="0"/>
                    </a:rPr>
                    <m:t>L</m:t>
                  </m:r>
                  <m:sSup>
                    <m:e>
                      <m:r>
                        <a:rPr xmlns:a="http://schemas.openxmlformats.org/drawingml/2006/main" sz="1900" i="1">
                          <a:solidFill>
                            <a:srgbClr val="414040"/>
                          </a:solidFill>
                          <a:latin typeface="Cambria Math" panose="02040503050406030204" pitchFamily="18" charset="0"/>
                        </a:rPr>
                        <m:t>)</m:t>
                      </m:r>
                    </m:e>
                    <m:sup>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μ</m:t>
                      </m:r>
                    </m:sup>
                  </m:sSup>
                </m:oMath>
              </m:oMathPara>
            </a14:m>
          </a:p>
          <a:p>
            <a:pPr defTabSz="274574">
              <a:spcBef>
                <a:spcPts val="1100"/>
              </a:spcBef>
              <a:defRPr sz="1692"/>
            </a:pPr>
            <a:r>
              <a:t>where </a:t>
            </a:r>
            <a14:m>
              <m:oMath>
                <m:r>
                  <a:rPr xmlns:a="http://schemas.openxmlformats.org/drawingml/2006/main" sz="1900" i="1">
                    <a:solidFill>
                      <a:srgbClr val="414040"/>
                    </a:solidFill>
                    <a:latin typeface="Cambria Math" panose="02040503050406030204" pitchFamily="18" charset="0"/>
                  </a:rPr>
                  <m:t>M</m:t>
                </m:r>
                <m:r>
                  <a:rPr xmlns:a="http://schemas.openxmlformats.org/drawingml/2006/main" sz="1900" i="1">
                    <a:solidFill>
                      <a:srgbClr val="414040"/>
                    </a:solidFill>
                    <a:latin typeface="Cambria Math" panose="02040503050406030204" pitchFamily="18" charset="0"/>
                  </a:rPr>
                  <m:t>&gt;</m:t>
                </m:r>
                <m:r>
                  <a:rPr xmlns:a="http://schemas.openxmlformats.org/drawingml/2006/main" sz="1900" i="1">
                    <a:solidFill>
                      <a:srgbClr val="414040"/>
                    </a:solidFill>
                    <a:latin typeface="Cambria Math" panose="02040503050406030204" pitchFamily="18" charset="0"/>
                  </a:rPr>
                  <m:t>0</m:t>
                </m:r>
              </m:oMath>
            </a14:m>
            <a:r>
              <a:t> is the efficiency of the matching process and </a:t>
            </a:r>
            <a14:m>
              <m:oMath>
                <m:r>
                  <a:rPr xmlns:a="http://schemas.openxmlformats.org/drawingml/2006/main" sz="1900" i="1">
                    <a:solidFill>
                      <a:srgbClr val="414040"/>
                    </a:solidFill>
                    <a:latin typeface="Cambria Math" panose="02040503050406030204" pitchFamily="18" charset="0"/>
                  </a:rPr>
                  <m:t>0</m:t>
                </m:r>
                <m:r>
                  <a:rPr xmlns:a="http://schemas.openxmlformats.org/drawingml/2006/main" sz="1900" i="1">
                    <a:solidFill>
                      <a:srgbClr val="414040"/>
                    </a:solidFill>
                    <a:latin typeface="Cambria Math" panose="02040503050406030204" pitchFamily="18" charset="0"/>
                  </a:rPr>
                  <m:t>&lt;</m:t>
                </m:r>
                <m:r>
                  <a:rPr xmlns:a="http://schemas.openxmlformats.org/drawingml/2006/main" sz="1900" i="1">
                    <a:solidFill>
                      <a:srgbClr val="414040"/>
                    </a:solidFill>
                    <a:latin typeface="Cambria Math" panose="02040503050406030204" pitchFamily="18" charset="0"/>
                  </a:rPr>
                  <m:t>μ</m:t>
                </m:r>
                <m:r>
                  <a:rPr xmlns:a="http://schemas.openxmlformats.org/drawingml/2006/main" sz="1900" i="1">
                    <a:solidFill>
                      <a:srgbClr val="414040"/>
                    </a:solidFill>
                    <a:latin typeface="Cambria Math" panose="02040503050406030204" pitchFamily="18" charset="0"/>
                  </a:rPr>
                  <m:t>&lt;</m:t>
                </m:r>
                <m:r>
                  <a:rPr xmlns:a="http://schemas.openxmlformats.org/drawingml/2006/main" sz="1900" i="1">
                    <a:solidFill>
                      <a:srgbClr val="414040"/>
                    </a:solidFill>
                    <a:latin typeface="Cambria Math" panose="02040503050406030204" pitchFamily="18" charset="0"/>
                  </a:rPr>
                  <m:t>1</m:t>
                </m:r>
              </m:oMath>
            </a14:m>
            <a:r>
              <a:t> the elasticity of job creation with respect to unemployment.</a:t>
            </a:r>
          </a:p>
          <a:p>
            <a:pPr defTabSz="274574">
              <a:spcBef>
                <a:spcPts val="1100"/>
              </a:spcBef>
              <a:defRPr sz="1692"/>
            </a:pPr>
            <a:r>
              <a:t>The probability of filling a vacancy is determined by,</a:t>
            </a:r>
          </a:p>
          <a:p>
            <a:pPr defTabSz="274574">
              <a:spcBef>
                <a:spcPts val="1100"/>
              </a:spcBef>
              <a:defRPr sz="1692"/>
            </a:pPr>
            <a14:m>
              <m:oMathPara>
                <m:oMathParaPr>
                  <m:jc m:val="left"/>
                </m:oMathParaPr>
                <m:oMath>
                  <m:r>
                    <a:rPr xmlns:a="http://schemas.openxmlformats.org/drawingml/2006/main" sz="1850" i="1">
                      <a:solidFill>
                        <a:srgbClr val="414040"/>
                      </a:solidFill>
                      <a:latin typeface="Cambria Math" panose="02040503050406030204" pitchFamily="18" charset="0"/>
                    </a:rPr>
                    <m:t>q</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θ</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m</m:t>
                      </m:r>
                      <m:r>
                        <a:rPr xmlns:a="http://schemas.openxmlformats.org/drawingml/2006/main" sz="1850" i="1">
                          <a:solidFill>
                            <a:srgbClr val="414040"/>
                          </a:solidFill>
                          <a:latin typeface="Cambria Math" panose="02040503050406030204" pitchFamily="18" charset="0"/>
                        </a:rPr>
                        <m:t>L</m:t>
                      </m:r>
                    </m:num>
                    <m:den>
                      <m:r>
                        <a:rPr xmlns:a="http://schemas.openxmlformats.org/drawingml/2006/main" sz="1850" i="1">
                          <a:solidFill>
                            <a:srgbClr val="414040"/>
                          </a:solidFill>
                          <a:latin typeface="Cambria Math" panose="02040503050406030204" pitchFamily="18" charset="0"/>
                        </a:rPr>
                        <m:t>v</m:t>
                      </m:r>
                      <m:r>
                        <a:rPr xmlns:a="http://schemas.openxmlformats.org/drawingml/2006/main" sz="1850" i="1">
                          <a:solidFill>
                            <a:srgbClr val="414040"/>
                          </a:solidFill>
                          <a:latin typeface="Cambria Math" panose="02040503050406030204" pitchFamily="18" charset="0"/>
                        </a:rPr>
                        <m:t>L</m:t>
                      </m:r>
                    </m:den>
                  </m:f>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m:t>
                  </m:r>
                  <m:sSup>
                    <m:e>
                      <m:d>
                        <m:dPr>
                          <m:ctrlPr>
                            <a:rPr xmlns:a="http://schemas.openxmlformats.org/drawingml/2006/main" sz="1850" i="1">
                              <a:solidFill>
                                <a:srgbClr val="414040"/>
                              </a:solidFill>
                              <a:latin typeface="Cambria Math" panose="02040503050406030204" pitchFamily="18" charset="0"/>
                            </a:rPr>
                          </m:ctrlPr>
                        </m:dPr>
                        <m:e>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u</m:t>
                              </m:r>
                            </m:num>
                            <m:den>
                              <m:r>
                                <a:rPr xmlns:a="http://schemas.openxmlformats.org/drawingml/2006/main" sz="1850" i="1">
                                  <a:solidFill>
                                    <a:srgbClr val="414040"/>
                                  </a:solidFill>
                                  <a:latin typeface="Cambria Math" panose="02040503050406030204" pitchFamily="18" charset="0"/>
                                </a:rPr>
                                <m:t>v</m:t>
                              </m:r>
                            </m:den>
                          </m:f>
                        </m:e>
                      </m:d>
                    </m:e>
                    <m:sup>
                      <m:r>
                        <a:rPr xmlns:a="http://schemas.openxmlformats.org/drawingml/2006/main" sz="1850" i="1">
                          <a:solidFill>
                            <a:srgbClr val="414040"/>
                          </a:solidFill>
                          <a:latin typeface="Cambria Math" panose="02040503050406030204" pitchFamily="18" charset="0"/>
                        </a:rPr>
                        <m:t>μ</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m:t>
                  </m:r>
                  <m:sSup>
                    <m:e>
                      <m:r>
                        <a:rPr xmlns:a="http://schemas.openxmlformats.org/drawingml/2006/main" sz="1850" i="1">
                          <a:solidFill>
                            <a:srgbClr val="414040"/>
                          </a:solidFill>
                          <a:latin typeface="Cambria Math" panose="02040503050406030204" pitchFamily="18" charset="0"/>
                        </a:rPr>
                        <m:t>θ</m:t>
                      </m:r>
                    </m:e>
                    <m: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μ</m:t>
                      </m:r>
                    </m:sup>
                  </m:sSup>
                </m:oMath>
              </m:oMathPara>
            </a14:m>
          </a:p>
          <a:p>
            <a:pPr defTabSz="274574">
              <a:spcBef>
                <a:spcPts val="1100"/>
              </a:spcBef>
              <a:defRPr sz="1692"/>
            </a:pPr>
            <a:r>
              <a:t>Substituting in the Beveridge curve and the job creation condition, the model takes the form,</a:t>
            </a:r>
          </a:p>
          <a:p>
            <a:pPr defTabSz="274574">
              <a:spcBef>
                <a:spcPts val="1100"/>
              </a:spcBef>
              <a:defRPr sz="1692"/>
            </a:pPr>
            <a:r>
              <a:t>                          </a:t>
            </a:r>
            <a14:m>
              <m:oMath>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λ</m:t>
                    </m:r>
                  </m:num>
                  <m:den>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m:t>
                    </m:r>
                    <m:sSup>
                      <m:e>
                        <m:r>
                          <a:rPr xmlns:a="http://schemas.openxmlformats.org/drawingml/2006/main" sz="1850" i="1">
                            <a:solidFill>
                              <a:srgbClr val="414040"/>
                            </a:solidFill>
                            <a:latin typeface="Cambria Math" panose="02040503050406030204" pitchFamily="18" charset="0"/>
                          </a:rPr>
                          <m:t>θ</m:t>
                        </m:r>
                      </m:e>
                      <m:sup>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μ</m:t>
                        </m:r>
                      </m:sup>
                    </m:sSup>
                  </m:den>
                </m:f>
              </m:oMath>
            </a14:m>
            <a:r>
              <a:t>,   </a:t>
            </a:r>
            <a14:m>
              <m:oMath>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p</m:t>
                </m:r>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p</m:t>
                    </m:r>
                    <m:r>
                      <a:rPr xmlns:a="http://schemas.openxmlformats.org/drawingml/2006/main" sz="1850" i="1">
                        <a:solidFill>
                          <a:srgbClr val="414040"/>
                        </a:solidFill>
                        <a:latin typeface="Cambria Math" panose="02040503050406030204" pitchFamily="18" charset="0"/>
                      </a:rPr>
                      <m:t>c</m:t>
                    </m:r>
                  </m:num>
                  <m:den>
                    <m:r>
                      <a:rPr xmlns:a="http://schemas.openxmlformats.org/drawingml/2006/main" sz="1850" i="1">
                        <a:solidFill>
                          <a:srgbClr val="414040"/>
                        </a:solidFill>
                        <a:latin typeface="Cambria Math" panose="02040503050406030204" pitchFamily="18" charset="0"/>
                      </a:rPr>
                      <m:t>M</m:t>
                    </m:r>
                    <m:sSup>
                      <m:e>
                        <m:r>
                          <a:rPr xmlns:a="http://schemas.openxmlformats.org/drawingml/2006/main" sz="1850" i="1">
                            <a:solidFill>
                              <a:srgbClr val="414040"/>
                            </a:solidFill>
                            <a:latin typeface="Cambria Math" panose="02040503050406030204" pitchFamily="18" charset="0"/>
                          </a:rPr>
                          <m:t>θ</m:t>
                        </m:r>
                      </m:e>
                      <m: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μ</m:t>
                        </m:r>
                      </m:sup>
                    </m:sSup>
                  </m:den>
                </m:f>
              </m:oMath>
            </a14:m>
            <a:r>
              <a:t>,   </a:t>
            </a:r>
            <a14:m>
              <m:oMath>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β</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z</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β</m:t>
                </m:r>
                <m:r>
                  <a:rPr xmlns:a="http://schemas.openxmlformats.org/drawingml/2006/main" sz="1900" i="1">
                    <a:solidFill>
                      <a:srgbClr val="414040"/>
                    </a:solidFill>
                    <a:latin typeface="Cambria Math" panose="02040503050406030204" pitchFamily="18" charset="0"/>
                  </a:rPr>
                  <m:t>p</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θ</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β</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β</m:t>
                </m:r>
                <m:r>
                  <a:rPr xmlns:a="http://schemas.openxmlformats.org/drawingml/2006/main" sz="1900" i="1">
                    <a:solidFill>
                      <a:srgbClr val="414040"/>
                    </a:solidFill>
                    <a:latin typeface="Cambria Math" panose="02040503050406030204" pitchFamily="18" charset="0"/>
                  </a:rPr>
                  <m:t>p</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θ</m:t>
                </m:r>
                <m:r>
                  <a:rPr xmlns:a="http://schemas.openxmlformats.org/drawingml/2006/main" sz="1900" i="1">
                    <a:solidFill>
                      <a:srgbClr val="414040"/>
                    </a:solidFill>
                    <a:latin typeface="Cambria Math" panose="02040503050406030204" pitchFamily="18" charset="0"/>
                  </a:rPr>
                  <m:t>)</m:t>
                </m:r>
              </m:oMath>
            </a14:m>
          </a:p>
          <a:p>
            <a:pPr defTabSz="274574">
              <a:spcBef>
                <a:spcPts val="1100"/>
              </a:spcBef>
              <a:defRPr sz="1692"/>
            </a:pPr>
            <a:r>
              <a:t>We assume the following initial parameter values: </a:t>
            </a:r>
            <a14:m>
              <m:oMath>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2.5</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m:t>
                </m:r>
                <m:r>
                  <a:rPr xmlns:a="http://schemas.openxmlformats.org/drawingml/2006/main" sz="1850" i="1">
                    <a:solidFill>
                      <a:srgbClr val="414040"/>
                    </a:solidFill>
                    <a:latin typeface="Cambria Math" panose="02040503050406030204" pitchFamily="18" charset="0"/>
                  </a:rPr>
                  <m:t>μ</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m:t>
                </m:r>
                <m:r>
                  <a:rPr xmlns:a="http://schemas.openxmlformats.org/drawingml/2006/main" sz="1850" i="1">
                    <a:solidFill>
                      <a:srgbClr val="414040"/>
                    </a:solidFill>
                    <a:latin typeface="Cambria Math" panose="02040503050406030204" pitchFamily="18" charset="0"/>
                  </a:rPr>
                  <m:t>p</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3</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ρ</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m:t>
                </m:r>
                <m:r>
                  <a:rPr xmlns:a="http://schemas.openxmlformats.org/drawingml/2006/main" sz="1850" i="1">
                    <a:solidFill>
                      <a:srgbClr val="414040"/>
                    </a:solidFill>
                    <a:latin typeface="Cambria Math" panose="02040503050406030204" pitchFamily="18" charset="0"/>
                  </a:rPr>
                  <m:t>β</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2</m:t>
                </m:r>
              </m:oMath>
            </a14:m>
            <a:r>
              <a:t>.</a:t>
            </a:r>
          </a:p>
          <a:p>
            <a:pPr defTabSz="274574">
              <a:spcBef>
                <a:spcPts val="1100"/>
              </a:spcBef>
              <a:defRPr sz="1692"/>
            </a:pPr>
            <a:r>
              <a:t>Simulating the model for these parameter values, we get </a:t>
            </a:r>
            <a14:m>
              <m:oMath>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0.95,</m:t>
                </m:r>
                <m:r>
                  <a:rPr xmlns:a="http://schemas.openxmlformats.org/drawingml/2006/main" sz="1850" i="1">
                    <a:solidFill>
                      <a:srgbClr val="414040"/>
                    </a:solidFill>
                    <a:latin typeface="Cambria Math" panose="02040503050406030204" pitchFamily="18" charset="0"/>
                  </a:rPr>
                  <m:t>θ</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0.85,</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5.1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v</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4.4</m:t>
                </m:r>
                <m:r>
                  <a:rPr xmlns:a="http://schemas.openxmlformats.org/drawingml/2006/main" sz="1850" i="1">
                    <a:solidFill>
                      <a:srgbClr val="414040"/>
                    </a:solidFill>
                    <a:latin typeface="Cambria Math" panose="02040503050406030204" pitchFamily="18" charset="0"/>
                  </a:rPr>
                  <m:t>%</m:t>
                </m:r>
              </m:oMath>
            </a14:m>
            <a:r>
              <a:t>.</a:t>
            </a:r>
          </a:p>
          <a:p>
            <a:pPr defTabSz="274574">
              <a:spcBef>
                <a:spcPts val="1100"/>
              </a:spcBef>
              <a:defRPr sz="1692"/>
            </a:pPr>
            <a:r>
              <a:t>The real wage is 95% of productivity and the unemployment rate is relatively low at 5.1%.</a:t>
            </a:r>
          </a:p>
        </p:txBody>
      </p:sp>
      <p:sp>
        <p:nvSpPr>
          <p:cNvPr id="3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A doubling of   to 5%"/>
          <p:cNvSpPr txBox="1"/>
          <p:nvPr>
            <p:ph type="title"/>
          </p:nvPr>
        </p:nvSpPr>
        <p:spPr>
          <a:prstGeom prst="rect">
            <a:avLst/>
          </a:prstGeom>
        </p:spPr>
        <p:txBody>
          <a:bodyPr/>
          <a:lstStyle/>
          <a:p>
            <a:pPr/>
            <a:r>
              <a:t>A doubling of </a:t>
            </a:r>
            <a14:m>
              <m:oMath>
                <m:r>
                  <a:rPr xmlns:a="http://schemas.openxmlformats.org/drawingml/2006/main" sz="7400" i="1">
                    <a:solidFill>
                      <a:srgbClr val="D93D2A"/>
                    </a:solidFill>
                    <a:latin typeface="Cambria Math" panose="02040503050406030204" pitchFamily="18" charset="0"/>
                  </a:rPr>
                  <m:t>λ</m:t>
                </m:r>
              </m:oMath>
            </a14:m>
            <a:r>
              <a:t> to 5%</a:t>
            </a:r>
          </a:p>
        </p:txBody>
      </p:sp>
      <p:sp>
        <p:nvSpPr>
          <p:cNvPr id="305" name="If the probability of job destruction   were to double to 5%, then it follows that…"/>
          <p:cNvSpPr txBox="1"/>
          <p:nvPr>
            <p:ph type="body" sz="quarter" idx="1"/>
          </p:nvPr>
        </p:nvSpPr>
        <p:spPr>
          <a:xfrm>
            <a:off x="508000" y="7505700"/>
            <a:ext cx="11988800" cy="1219200"/>
          </a:xfrm>
          <a:prstGeom prst="rect">
            <a:avLst/>
          </a:prstGeom>
        </p:spPr>
        <p:txBody>
          <a:bodyPr/>
          <a:lstStyle/>
          <a:p>
            <a:pPr defTabSz="280415">
              <a:spcBef>
                <a:spcPts val="1100"/>
              </a:spcBef>
              <a:defRPr sz="1727"/>
            </a:pPr>
            <a:r>
              <a:t>If the probability of job destruction </a:t>
            </a:r>
            <a14:m>
              <m:oMath>
                <m:r>
                  <a:rPr xmlns:a="http://schemas.openxmlformats.org/drawingml/2006/main" sz="1950" i="1">
                    <a:solidFill>
                      <a:srgbClr val="414040"/>
                    </a:solidFill>
                    <a:latin typeface="Cambria Math" panose="02040503050406030204" pitchFamily="18" charset="0"/>
                  </a:rPr>
                  <m:t>λ</m:t>
                </m:r>
              </m:oMath>
            </a14:m>
            <a:r>
              <a:t> were to double to 5%, then it follows that </a:t>
            </a:r>
            <a14:m>
              <m:oMath>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0.93,</m:t>
                </m:r>
                <m:r>
                  <a:rPr xmlns:a="http://schemas.openxmlformats.org/drawingml/2006/main" sz="1900" i="1">
                    <a:solidFill>
                      <a:srgbClr val="414040"/>
                    </a:solidFill>
                    <a:latin typeface="Cambria Math" panose="02040503050406030204" pitchFamily="18" charset="0"/>
                  </a:rPr>
                  <m:t>θ</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0.79,</m:t>
                </m:r>
                <m:r>
                  <a:rPr xmlns:a="http://schemas.openxmlformats.org/drawingml/2006/main" sz="1900" i="1">
                    <a:solidFill>
                      <a:srgbClr val="414040"/>
                    </a:solidFill>
                    <a:latin typeface="Cambria Math" panose="02040503050406030204" pitchFamily="18" charset="0"/>
                  </a:rPr>
                  <m:t>u</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10.1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v</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7.9</m:t>
                </m:r>
                <m:r>
                  <a:rPr xmlns:a="http://schemas.openxmlformats.org/drawingml/2006/main" sz="1900" i="1">
                    <a:solidFill>
                      <a:srgbClr val="414040"/>
                    </a:solidFill>
                    <a:latin typeface="Cambria Math" panose="02040503050406030204" pitchFamily="18" charset="0"/>
                  </a:rPr>
                  <m:t>%</m:t>
                </m:r>
              </m:oMath>
            </a14:m>
          </a:p>
          <a:p>
            <a:pPr defTabSz="280415">
              <a:spcBef>
                <a:spcPts val="1100"/>
              </a:spcBef>
              <a:defRPr sz="1727"/>
            </a:pPr>
            <a:r>
              <a:t>Relative to the original equilibrium, the real wage falls by 2.1%, to 93% of productivity, and the equilibrium rate of unemployment almost doubles, to 10.1%. </a:t>
            </a:r>
          </a:p>
        </p:txBody>
      </p:sp>
      <p:sp>
        <p:nvSpPr>
          <p:cNvPr id="3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7" name="Figure1809.pdf" descr="Figure1809.pdf"/>
          <p:cNvPicPr>
            <a:picLocks noChangeAspect="1"/>
          </p:cNvPicPr>
          <p:nvPr/>
        </p:nvPicPr>
        <p:blipFill>
          <a:blip r:embed="rId2">
            <a:extLst/>
          </a:blip>
          <a:stretch>
            <a:fillRect/>
          </a:stretch>
        </p:blipFill>
        <p:spPr>
          <a:xfrm>
            <a:off x="985421" y="2457035"/>
            <a:ext cx="11033958" cy="4877630"/>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A Rise in the Replacement Ratio to 70% of the Real Wage"/>
          <p:cNvSpPr txBox="1"/>
          <p:nvPr>
            <p:ph type="title"/>
          </p:nvPr>
        </p:nvSpPr>
        <p:spPr>
          <a:prstGeom prst="rect">
            <a:avLst/>
          </a:prstGeom>
        </p:spPr>
        <p:txBody>
          <a:bodyPr/>
          <a:lstStyle>
            <a:lvl1pPr defTabSz="362204">
              <a:spcBef>
                <a:spcPts val="900"/>
              </a:spcBef>
              <a:defRPr sz="4340"/>
            </a:lvl1pPr>
          </a:lstStyle>
          <a:p>
            <a:pPr/>
            <a:r>
              <a:t>A Rise in the Replacement Ratio to 70% of the Real Wage</a:t>
            </a:r>
          </a:p>
        </p:txBody>
      </p:sp>
      <p:sp>
        <p:nvSpPr>
          <p:cNvPr id="310" name="If the replacement ratio   were to rise from 0.5 to 0.7 (a 40% increase), then it follows that  .…"/>
          <p:cNvSpPr txBox="1"/>
          <p:nvPr>
            <p:ph type="body" sz="quarter" idx="1"/>
          </p:nvPr>
        </p:nvSpPr>
        <p:spPr>
          <a:xfrm>
            <a:off x="508000" y="7381517"/>
            <a:ext cx="11988800" cy="1343384"/>
          </a:xfrm>
          <a:prstGeom prst="rect">
            <a:avLst/>
          </a:prstGeom>
        </p:spPr>
        <p:txBody>
          <a:bodyPr/>
          <a:lstStyle/>
          <a:p>
            <a:pPr defTabSz="262889">
              <a:spcBef>
                <a:spcPts val="1000"/>
              </a:spcBef>
              <a:defRPr sz="1619"/>
            </a:pPr>
            <a:r>
              <a:t>If the replacement ratio </a:t>
            </a:r>
            <a14:m>
              <m:oMath>
                <m:r>
                  <a:rPr xmlns:a="http://schemas.openxmlformats.org/drawingml/2006/main" sz="1750" i="1">
                    <a:solidFill>
                      <a:srgbClr val="414040"/>
                    </a:solidFill>
                    <a:latin typeface="Cambria Math" panose="02040503050406030204" pitchFamily="18" charset="0"/>
                  </a:rPr>
                  <m:t>ρ</m:t>
                </m:r>
              </m:oMath>
            </a14:m>
            <a:r>
              <a:t> were to rise from 0.5 to 0.7 (a 40% increase), then it follows that </a:t>
            </a:r>
            <a14:m>
              <m:oMath>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0.96,</m:t>
                </m:r>
                <m:r>
                  <a:rPr xmlns:a="http://schemas.openxmlformats.org/drawingml/2006/main" sz="1800" i="1">
                    <a:solidFill>
                      <a:srgbClr val="414040"/>
                    </a:solidFill>
                    <a:latin typeface="Cambria Math" panose="02040503050406030204" pitchFamily="18" charset="0"/>
                  </a:rPr>
                  <m:t>θ</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0.50,</m:t>
                </m:r>
                <m:r>
                  <a:rPr xmlns:a="http://schemas.openxmlformats.org/drawingml/2006/main" sz="1800" i="1">
                    <a:solidFill>
                      <a:srgbClr val="414040"/>
                    </a:solidFill>
                    <a:latin typeface="Cambria Math" panose="02040503050406030204" pitchFamily="18" charset="0"/>
                  </a:rPr>
                  <m:t>u</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6.6</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3.3</m:t>
                </m:r>
                <m:r>
                  <a:rPr xmlns:a="http://schemas.openxmlformats.org/drawingml/2006/main" sz="1800" i="1">
                    <a:solidFill>
                      <a:srgbClr val="414040"/>
                    </a:solidFill>
                    <a:latin typeface="Cambria Math" panose="02040503050406030204" pitchFamily="18" charset="0"/>
                  </a:rPr>
                  <m:t>%</m:t>
                </m:r>
              </m:oMath>
            </a14:m>
            <a:r>
              <a:t>.</a:t>
            </a:r>
          </a:p>
          <a:p>
            <a:pPr defTabSz="262889">
              <a:spcBef>
                <a:spcPts val="1000"/>
              </a:spcBef>
              <a:defRPr sz="1619"/>
            </a:pPr>
            <a:r>
              <a:t>Relative to the original equilibrium, the real wage rises by roughly 1%, and the unemployment rate rises by 1.5 percentage points, to 6.6%. With a constant labor force, this is equivalent to a 29.4% rise in the number of the unemployed.</a:t>
            </a:r>
          </a:p>
        </p:txBody>
      </p:sp>
      <p:sp>
        <p:nvSpPr>
          <p:cNvPr id="3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2" name="Figure1810.pdf" descr="Figure1810.pdf"/>
          <p:cNvPicPr>
            <a:picLocks noChangeAspect="1"/>
          </p:cNvPicPr>
          <p:nvPr/>
        </p:nvPicPr>
        <p:blipFill>
          <a:blip r:embed="rId2">
            <a:extLst/>
          </a:blip>
          <a:stretch>
            <a:fillRect/>
          </a:stretch>
        </p:blipFill>
        <p:spPr>
          <a:xfrm>
            <a:off x="1004234" y="2560289"/>
            <a:ext cx="10996332" cy="4633022"/>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A Doubling of the Real Interest Rate to 6%"/>
          <p:cNvSpPr txBox="1"/>
          <p:nvPr>
            <p:ph type="title"/>
          </p:nvPr>
        </p:nvSpPr>
        <p:spPr>
          <a:prstGeom prst="rect">
            <a:avLst/>
          </a:prstGeom>
        </p:spPr>
        <p:txBody>
          <a:bodyPr/>
          <a:lstStyle>
            <a:lvl1pPr defTabSz="484886">
              <a:spcBef>
                <a:spcPts val="1300"/>
              </a:spcBef>
              <a:defRPr sz="5810"/>
            </a:lvl1pPr>
          </a:lstStyle>
          <a:p>
            <a:pPr/>
            <a:r>
              <a:t>A Doubling of the Real Interest Rate to 6%</a:t>
            </a:r>
          </a:p>
        </p:txBody>
      </p:sp>
      <p:sp>
        <p:nvSpPr>
          <p:cNvPr id="315" name="If the real interest rate   were to double from the original 3% to 6%, it follows that  .…"/>
          <p:cNvSpPr txBox="1"/>
          <p:nvPr>
            <p:ph type="body" sz="quarter" idx="1"/>
          </p:nvPr>
        </p:nvSpPr>
        <p:spPr>
          <a:xfrm>
            <a:off x="508000" y="7419617"/>
            <a:ext cx="11988800" cy="1305284"/>
          </a:xfrm>
          <a:prstGeom prst="rect">
            <a:avLst/>
          </a:prstGeom>
        </p:spPr>
        <p:txBody>
          <a:bodyPr/>
          <a:lstStyle/>
          <a:p>
            <a:pPr defTabSz="274574">
              <a:spcBef>
                <a:spcPts val="1100"/>
              </a:spcBef>
              <a:defRPr sz="1692"/>
            </a:pPr>
            <a:r>
              <a:t>If the real interest rate </a:t>
            </a:r>
            <a14:m>
              <m:oMath>
                <m:r>
                  <a:rPr xmlns:a="http://schemas.openxmlformats.org/drawingml/2006/main" sz="1950" i="1">
                    <a:solidFill>
                      <a:srgbClr val="414040"/>
                    </a:solidFill>
                    <a:latin typeface="Cambria Math" panose="02040503050406030204" pitchFamily="18" charset="0"/>
                  </a:rPr>
                  <m:t>r</m:t>
                </m:r>
              </m:oMath>
            </a14:m>
            <a:r>
              <a:t> were to double from the original 3% to 6%, it follows that </a:t>
            </a:r>
            <a14:m>
              <m:oMath>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0.925,</m:t>
                </m:r>
                <m:r>
                  <a:rPr xmlns:a="http://schemas.openxmlformats.org/drawingml/2006/main" sz="1850" i="1">
                    <a:solidFill>
                      <a:srgbClr val="414040"/>
                    </a:solidFill>
                    <a:latin typeface="Cambria Math" panose="02040503050406030204" pitchFamily="18" charset="0"/>
                  </a:rPr>
                  <m:t>θ</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0.78,</m:t>
                </m:r>
                <m:r>
                  <a:rPr xmlns:a="http://schemas.openxmlformats.org/drawingml/2006/main" sz="1850" i="1">
                    <a:solidFill>
                      <a:srgbClr val="414040"/>
                    </a:solidFill>
                    <a:latin typeface="Cambria Math" panose="02040503050406030204" pitchFamily="18" charset="0"/>
                  </a:rPr>
                  <m:t>u</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5.4</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v</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4.2</m:t>
                </m:r>
                <m:r>
                  <a:rPr xmlns:a="http://schemas.openxmlformats.org/drawingml/2006/main" sz="1850" i="1">
                    <a:solidFill>
                      <a:srgbClr val="414040"/>
                    </a:solidFill>
                    <a:latin typeface="Cambria Math" panose="02040503050406030204" pitchFamily="18" charset="0"/>
                  </a:rPr>
                  <m:t>%</m:t>
                </m:r>
              </m:oMath>
            </a14:m>
            <a:r>
              <a:t>.</a:t>
            </a:r>
          </a:p>
          <a:p>
            <a:pPr defTabSz="274574">
              <a:spcBef>
                <a:spcPts val="1100"/>
              </a:spcBef>
              <a:defRPr sz="1692"/>
            </a:pPr>
            <a:r>
              <a:t>Relative to the initial equilibrium, the real wage falls by about 2.5%, and the unemployment rate rises by 0.3 percentage points, to 5.4%. With a constant labor force, this is equivalent to a 5.9% rise in the number of the unemployed.</a:t>
            </a:r>
          </a:p>
        </p:txBody>
      </p:sp>
      <p:sp>
        <p:nvSpPr>
          <p:cNvPr id="3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7" name="Figure1811.pdf" descr="Figure1811.pdf"/>
          <p:cNvPicPr>
            <a:picLocks noChangeAspect="1"/>
          </p:cNvPicPr>
          <p:nvPr/>
        </p:nvPicPr>
        <p:blipFill>
          <a:blip r:embed="rId2">
            <a:extLst/>
          </a:blip>
          <a:stretch>
            <a:fillRect/>
          </a:stretch>
        </p:blipFill>
        <p:spPr>
          <a:xfrm>
            <a:off x="725245" y="2584148"/>
            <a:ext cx="11554310" cy="4585304"/>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The Nature of the Matching Process and Flows into and out of Unemployment"/>
          <p:cNvSpPr txBox="1"/>
          <p:nvPr>
            <p:ph type="title"/>
          </p:nvPr>
        </p:nvSpPr>
        <p:spPr>
          <a:prstGeom prst="rect">
            <a:avLst/>
          </a:prstGeom>
        </p:spPr>
        <p:txBody>
          <a:bodyPr/>
          <a:lstStyle>
            <a:lvl1pPr defTabSz="321310">
              <a:spcBef>
                <a:spcPts val="800"/>
              </a:spcBef>
              <a:defRPr sz="3850"/>
            </a:lvl1pPr>
          </a:lstStyle>
          <a:p>
            <a:pPr/>
            <a:r>
              <a:t>The Nature of the Matching Process and Flows into and out of Unemployment</a:t>
            </a:r>
          </a:p>
        </p:txBody>
      </p:sp>
      <p:sp>
        <p:nvSpPr>
          <p:cNvPr id="320" name="In this model, employers are investing in order to create job vacancies and the process of filling a vacancy involves matching of a firm with a vacancy with an unemployed job seeker.…"/>
          <p:cNvSpPr txBox="1"/>
          <p:nvPr>
            <p:ph type="body" idx="1"/>
          </p:nvPr>
        </p:nvSpPr>
        <p:spPr>
          <a:prstGeom prst="rect">
            <a:avLst/>
          </a:prstGeom>
        </p:spPr>
        <p:txBody>
          <a:bodyPr/>
          <a:lstStyle/>
          <a:p>
            <a:pPr defTabSz="403097">
              <a:spcBef>
                <a:spcPts val="1600"/>
              </a:spcBef>
              <a:defRPr sz="2484"/>
            </a:pPr>
            <a:r>
              <a:t>In this model, employers are investing in order to create job vacancies and the process of filling a vacancy involves matching of a firm with a vacancy with an unemployed job seeker.</a:t>
            </a:r>
          </a:p>
          <a:p>
            <a:pPr defTabSz="403097">
              <a:spcBef>
                <a:spcPts val="1600"/>
              </a:spcBef>
              <a:defRPr sz="2484"/>
            </a:pPr>
            <a:r>
              <a:t>At each instant, there are two flows into and out of unemployment. Some workers lose their jobs and move from jobs into unemployment, and some of the unemployed find jobs, through the matching process, with firms which have created vacancies.</a:t>
            </a:r>
          </a:p>
          <a:p>
            <a:pPr defTabSz="403097">
              <a:spcBef>
                <a:spcPts val="1600"/>
              </a:spcBef>
              <a:defRPr sz="2484"/>
            </a:pPr>
            <a:r>
              <a:t>The probability of filling a vacancy, as well as the probability of an unemployed job seeker to find a job, are endogenous variables in this model. They depend on the degree of labor market tightness, which is defined by the ratio of vacancies to the unemployed. The higher the tightness of the labor market, the greater the probability of an unemployed job seeker to find a job, and the lower the probability of a firm to fill a vacancy.</a:t>
            </a:r>
          </a:p>
        </p:txBody>
      </p:sp>
      <p:sp>
        <p:nvSpPr>
          <p:cNvPr id="3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Equilibrium Unemployment"/>
          <p:cNvSpPr txBox="1"/>
          <p:nvPr>
            <p:ph type="title"/>
          </p:nvPr>
        </p:nvSpPr>
        <p:spPr>
          <a:prstGeom prst="rect">
            <a:avLst/>
          </a:prstGeom>
        </p:spPr>
        <p:txBody>
          <a:bodyPr/>
          <a:lstStyle/>
          <a:p>
            <a:pPr/>
            <a:r>
              <a:t>Equilibrium Unemployment</a:t>
            </a:r>
          </a:p>
        </p:txBody>
      </p:sp>
      <p:sp>
        <p:nvSpPr>
          <p:cNvPr id="324" name="In the steady state, the flows to and from unemployment are equalized, and the equilibrium unemployment rate depends positively on the exogenous probability of termination of a job, and negatively on the endogenous probability of an unemployed job seeker"/>
          <p:cNvSpPr txBox="1"/>
          <p:nvPr>
            <p:ph type="body" idx="1"/>
          </p:nvPr>
        </p:nvSpPr>
        <p:spPr>
          <a:prstGeom prst="rect">
            <a:avLst/>
          </a:prstGeom>
        </p:spPr>
        <p:txBody>
          <a:bodyPr/>
          <a:lstStyle/>
          <a:p>
            <a:pPr defTabSz="537463">
              <a:spcBef>
                <a:spcPts val="2200"/>
              </a:spcBef>
              <a:defRPr sz="3312"/>
            </a:pPr>
            <a:r>
              <a:t>In the steady state, the flows to and from unemployment are equalized, and the equilibrium unemployment rate depends positively on the exogenous probability of termination of a job, and negatively on the endogenous probability of an unemployed job seeker to find a job.</a:t>
            </a:r>
          </a:p>
          <a:p>
            <a:pPr defTabSz="537463">
              <a:spcBef>
                <a:spcPts val="2200"/>
              </a:spcBef>
              <a:defRPr sz="3312"/>
            </a:pPr>
            <a:r>
              <a:t>The equilibrium unemployment rate therefore depends negatively on labor market tightness, and is, of course, determined endogenously. The negative relationship between the equilibrium unemployment rate and the vacancy rate which is implied by this dependence is known as the Beveridge curve.</a:t>
            </a:r>
          </a:p>
        </p:txBody>
      </p:sp>
      <p:sp>
        <p:nvSpPr>
          <p:cNvPr id="3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Firms and Unemployed Job Seekers"/>
          <p:cNvSpPr txBox="1"/>
          <p:nvPr>
            <p:ph type="title"/>
          </p:nvPr>
        </p:nvSpPr>
        <p:spPr>
          <a:prstGeom prst="rect">
            <a:avLst/>
          </a:prstGeom>
        </p:spPr>
        <p:txBody>
          <a:bodyPr/>
          <a:lstStyle/>
          <a:p>
            <a:pPr/>
            <a:r>
              <a:t>Firms and Unemployed Job Seekers</a:t>
            </a:r>
          </a:p>
        </p:txBody>
      </p:sp>
      <p:sp>
        <p:nvSpPr>
          <p:cNvPr id="328" name="Firms and the unemployed make their decisions rationally, maximizing the expected present value of their profits and income.…"/>
          <p:cNvSpPr txBox="1"/>
          <p:nvPr>
            <p:ph type="body" idx="1"/>
          </p:nvPr>
        </p:nvSpPr>
        <p:spPr>
          <a:prstGeom prst="rect">
            <a:avLst/>
          </a:prstGeom>
        </p:spPr>
        <p:txBody>
          <a:bodyPr/>
          <a:lstStyle/>
          <a:p>
            <a:pPr defTabSz="379729">
              <a:spcBef>
                <a:spcPts val="1500"/>
              </a:spcBef>
              <a:defRPr sz="2340"/>
            </a:pPr>
            <a:r>
              <a:t>Firms and the unemployed make their decisions rationally, maximizing the expected present value of their profits and income.</a:t>
            </a:r>
          </a:p>
          <a:p>
            <a:pPr defTabSz="379729">
              <a:spcBef>
                <a:spcPts val="1500"/>
              </a:spcBef>
              <a:defRPr sz="2340"/>
            </a:pPr>
            <a:r>
              <a:t>Firms create new vacancies as long as the expected profits from the investment required to create a vacancy are positive.</a:t>
            </a:r>
          </a:p>
          <a:p>
            <a:pPr defTabSz="379729">
              <a:spcBef>
                <a:spcPts val="1500"/>
              </a:spcBef>
              <a:defRPr sz="2340"/>
            </a:pPr>
            <a:r>
              <a:t>The condition for a vacancy to be filled, and for a new job to be created is that the real wage should be equal to labor productivity minus the cost of creating and maintaining a vacancy. The job creation condition implies a negative relationship between the wage that the firm is willing to pay and labor market tightness. The higher is labor market tightness, the lower is the probability of filling a vacancy and the greater the total cost of maintaining a vacancy, since vacancies remain unfilled for longer.</a:t>
            </a:r>
          </a:p>
          <a:p>
            <a:pPr defTabSz="379729">
              <a:spcBef>
                <a:spcPts val="1500"/>
              </a:spcBef>
              <a:defRPr sz="2340"/>
            </a:pPr>
            <a:r>
              <a:t>On the other hand, an unemployed job seeker will agree to get a job if the expected present value of income of an employed worker is greater than the expected present value of income of an unemployed job seeker. This condition is satisfied in this model, as long as the real wage is higher than unemployment benefits.</a:t>
            </a:r>
          </a:p>
        </p:txBody>
      </p:sp>
      <p:sp>
        <p:nvSpPr>
          <p:cNvPr id="3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The Determination of Real Wages and Labor Market Tightness"/>
          <p:cNvSpPr txBox="1"/>
          <p:nvPr>
            <p:ph type="title"/>
          </p:nvPr>
        </p:nvSpPr>
        <p:spPr>
          <a:prstGeom prst="rect">
            <a:avLst/>
          </a:prstGeom>
        </p:spPr>
        <p:txBody>
          <a:bodyPr/>
          <a:lstStyle>
            <a:lvl1pPr defTabSz="327152">
              <a:spcBef>
                <a:spcPts val="800"/>
              </a:spcBef>
              <a:defRPr sz="3920"/>
            </a:lvl1pPr>
          </a:lstStyle>
          <a:p>
            <a:pPr/>
            <a:r>
              <a:t>The Determination of Real Wages and Labor Market Tightness</a:t>
            </a:r>
          </a:p>
        </p:txBody>
      </p:sp>
      <p:sp>
        <p:nvSpPr>
          <p:cNvPr id="332" name="Real wages are determined in equilibrium by decentralized bargaining between firms that have vacancies and unemployed job seekers.…"/>
          <p:cNvSpPr txBox="1"/>
          <p:nvPr>
            <p:ph type="body" idx="1"/>
          </p:nvPr>
        </p:nvSpPr>
        <p:spPr>
          <a:prstGeom prst="rect">
            <a:avLst/>
          </a:prstGeom>
        </p:spPr>
        <p:txBody>
          <a:bodyPr/>
          <a:lstStyle/>
          <a:p>
            <a:pPr defTabSz="479044">
              <a:spcBef>
                <a:spcPts val="1900"/>
              </a:spcBef>
              <a:defRPr sz="2952"/>
            </a:pPr>
            <a:r>
              <a:t>Real wages are determined in equilibrium by decentralized bargaining between firms that have vacancies and unemployed job seekers. </a:t>
            </a:r>
          </a:p>
          <a:p>
            <a:pPr defTabSz="479044">
              <a:spcBef>
                <a:spcPts val="1900"/>
              </a:spcBef>
              <a:defRPr sz="2952"/>
            </a:pPr>
            <a:r>
              <a:t>The equilibrium real wage is the result of this negotiation, and depends positively on the relative bargaining power of the unemployed, the level of unemployment benefits, labor productivity, the cost of maintaining a vacancy and labor market tightness. </a:t>
            </a:r>
          </a:p>
          <a:p>
            <a:pPr defTabSz="479044">
              <a:spcBef>
                <a:spcPts val="1900"/>
              </a:spcBef>
              <a:defRPr sz="2952"/>
            </a:pPr>
            <a:r>
              <a:t>The equilibrium real wage depends positively on labor market tightness, as this increases the average recruitment cost per unemployed person, thereby increasing the “threat” point of prospective employees versus prospective employers, and weakening the effective bargaining position of prospective employers.</a:t>
            </a:r>
          </a:p>
        </p:txBody>
      </p:sp>
      <p:sp>
        <p:nvSpPr>
          <p:cNvPr id="3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Simultaneous Determination of Real Wages and Labor Market Tightness and the Determination of Equilibrium Unemployment"/>
          <p:cNvSpPr txBox="1"/>
          <p:nvPr>
            <p:ph type="title"/>
          </p:nvPr>
        </p:nvSpPr>
        <p:spPr>
          <a:prstGeom prst="rect">
            <a:avLst/>
          </a:prstGeom>
        </p:spPr>
        <p:txBody>
          <a:bodyPr/>
          <a:lstStyle>
            <a:lvl1pPr defTabSz="321310">
              <a:spcBef>
                <a:spcPts val="800"/>
              </a:spcBef>
              <a:defRPr sz="3850"/>
            </a:lvl1pPr>
          </a:lstStyle>
          <a:p>
            <a:pPr/>
            <a:r>
              <a:t>Simultaneous Determination of Real Wages and Labor Market Tightness and the Determination of Equilibrium Unemployment</a:t>
            </a:r>
          </a:p>
        </p:txBody>
      </p:sp>
      <p:sp>
        <p:nvSpPr>
          <p:cNvPr id="336" name="The positive relationship between real wages and labor market tightness, resulting from the negotiation between firms with vacancies and the unemployed, and the negative relationship between real wages and and labor market tightness implied by the job cr"/>
          <p:cNvSpPr txBox="1"/>
          <p:nvPr>
            <p:ph type="body" idx="1"/>
          </p:nvPr>
        </p:nvSpPr>
        <p:spPr>
          <a:prstGeom prst="rect">
            <a:avLst/>
          </a:prstGeom>
        </p:spPr>
        <p:txBody>
          <a:bodyPr/>
          <a:lstStyle/>
          <a:p>
            <a:pPr defTabSz="543305">
              <a:spcBef>
                <a:spcPts val="2200"/>
              </a:spcBef>
              <a:defRPr sz="3348"/>
            </a:pPr>
            <a:r>
              <a:t>The positive relationship between real wages and labor market tightness, resulting from the negotiation between firms with vacancies and the unemployed, and the negative relationship between real wages and and labor market tightness implied by the job creation condition for firms, jointly determine the equilibrium real wage and equilibrium labor market tightness.</a:t>
            </a:r>
          </a:p>
          <a:p>
            <a:pPr defTabSz="543305">
              <a:spcBef>
                <a:spcPts val="2200"/>
              </a:spcBef>
              <a:defRPr sz="3348"/>
            </a:pPr>
            <a:r>
              <a:t>Once equilibrium labor market tightness has been determined, the equilibrium unemployment rate is then determined through the Beveridge curve, which implies a negative relationship between the unemployment and vacancy rates.</a:t>
            </a:r>
          </a:p>
        </p:txBody>
      </p:sp>
      <p:sp>
        <p:nvSpPr>
          <p:cNvPr id="3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The Dependence of Equilibrium Unemployment on Productivity, Unemployment Benefits, Real Interest Rates and the Frequency of Job Terminations"/>
          <p:cNvSpPr txBox="1"/>
          <p:nvPr>
            <p:ph type="title"/>
          </p:nvPr>
        </p:nvSpPr>
        <p:spPr>
          <a:prstGeom prst="rect">
            <a:avLst/>
          </a:prstGeom>
        </p:spPr>
        <p:txBody>
          <a:bodyPr/>
          <a:lstStyle>
            <a:lvl1pPr defTabSz="257047">
              <a:spcBef>
                <a:spcPts val="700"/>
              </a:spcBef>
              <a:defRPr sz="3080"/>
            </a:lvl1pPr>
          </a:lstStyle>
          <a:p>
            <a:pPr/>
            <a:r>
              <a:t>The Dependence of Equilibrium Unemployment on Productivity, Unemployment Benefits, Real Interest Rates and the Frequency of Job Terminations</a:t>
            </a:r>
          </a:p>
        </p:txBody>
      </p:sp>
      <p:sp>
        <p:nvSpPr>
          <p:cNvPr id="340" name="If unemployment benefits are proportional to the real wage, labor productivity does not affect the equilibrium unemployment rate in this model.…"/>
          <p:cNvSpPr txBox="1"/>
          <p:nvPr>
            <p:ph type="body" idx="1"/>
          </p:nvPr>
        </p:nvSpPr>
        <p:spPr>
          <a:prstGeom prst="rect">
            <a:avLst/>
          </a:prstGeom>
        </p:spPr>
        <p:txBody>
          <a:bodyPr/>
          <a:lstStyle/>
          <a:p>
            <a:pPr defTabSz="362204">
              <a:spcBef>
                <a:spcPts val="1400"/>
              </a:spcBef>
              <a:defRPr sz="2232"/>
            </a:pPr>
            <a:r>
              <a:t>If unemployment benefits are proportional to the real wage, labor productivity does not affect the equilibrium unemployment rate in this model.</a:t>
            </a:r>
          </a:p>
          <a:p>
            <a:pPr defTabSz="362204">
              <a:spcBef>
                <a:spcPts val="1400"/>
              </a:spcBef>
              <a:defRPr sz="2232"/>
            </a:pPr>
            <a:r>
              <a:t>However, the higher the percentage of real wages paid out as unemployment benefits, the higher the equilibrium real wage and the higher the equilibrium unemployment rate. The reason is that higher real wages reduce incentives for creating new jobs, thus reducing the number of vacancies, reducing labor market tightness and increasing unemployment.</a:t>
            </a:r>
          </a:p>
          <a:p>
            <a:pPr defTabSz="362204">
              <a:spcBef>
                <a:spcPts val="1400"/>
              </a:spcBef>
              <a:defRPr sz="2232"/>
            </a:pPr>
            <a:r>
              <a:t>Higher real interest rates also have a positive impact on unemployment in this model, because they increase the cost of maintaining a vacancy, resulting in the creation of fewer job vacancies, lower labor market tightness and higher unemployment.</a:t>
            </a:r>
          </a:p>
          <a:p>
            <a:pPr defTabSz="362204">
              <a:spcBef>
                <a:spcPts val="1400"/>
              </a:spcBef>
              <a:defRPr sz="2232"/>
            </a:pPr>
            <a:r>
              <a:t>A higher exogenous probability of termination of a job has a positive impact on unemployment for two reasons. First because it directly increases the flows from existing jobs to unemployment, and, second, because it, indirectly, reduces the flows from unemployment to jobs. The second effect takes place because the expected profit from the creation and filling of a vacancy falls, resulting in fewer vacancies and reduced flows from unemployment to jobs.</a:t>
            </a:r>
          </a:p>
        </p:txBody>
      </p:sp>
      <p:sp>
        <p:nvSpPr>
          <p:cNvPr id="3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