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lvl1pPr marL="0" indent="0">
              <a:buClrTx/>
              <a:buSzTx/>
              <a:buFontTx/>
              <a:buNone/>
            </a:lvl1p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522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4. A New Keynesian Model with Nominal Wage Contracts"/>
          <p:cNvSpPr txBox="1"/>
          <p:nvPr>
            <p:ph type="ctrTitle"/>
          </p:nvPr>
        </p:nvSpPr>
        <p:spPr>
          <a:prstGeom prst="rect">
            <a:avLst/>
          </a:prstGeom>
        </p:spPr>
        <p:txBody>
          <a:bodyPr/>
          <a:lstStyle>
            <a:lvl1pPr defTabSz="408940">
              <a:spcBef>
                <a:spcPts val="1100"/>
              </a:spcBef>
              <a:defRPr sz="4900">
                <a:latin typeface="Palatino"/>
                <a:ea typeface="Palatino"/>
                <a:cs typeface="Palatino"/>
                <a:sym typeface="Palatino"/>
              </a:defRPr>
            </a:lvl1pPr>
          </a:lstStyle>
          <a:p>
            <a:pPr/>
            <a:r>
              <a:t>14. A New Keynesian Model with Nominal Wage Contracts</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405207" y="90868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Models of Nominal Wage Contracts and Unemployment"/>
          <p:cNvSpPr txBox="1"/>
          <p:nvPr>
            <p:ph type="title"/>
          </p:nvPr>
        </p:nvSpPr>
        <p:spPr>
          <a:prstGeom prst="rect">
            <a:avLst/>
          </a:prstGeom>
        </p:spPr>
        <p:txBody>
          <a:bodyPr/>
          <a:lstStyle>
            <a:lvl1pPr defTabSz="373887">
              <a:spcBef>
                <a:spcPts val="1000"/>
              </a:spcBef>
              <a:defRPr sz="4480"/>
            </a:lvl1pPr>
          </a:lstStyle>
          <a:p>
            <a:pPr/>
            <a:r>
              <a:t>Models of Nominal Wage Contracts and Unemployment</a:t>
            </a:r>
          </a:p>
        </p:txBody>
      </p:sp>
      <p:sp>
        <p:nvSpPr>
          <p:cNvPr id="140" name="The explanation of unemployment and its cyclical fluctuations is one of the central tasks of macroeconomics. In fact, it was the existence and persistence of interwar unemployment that prompted Keynes to embark on producing the General Theory.…"/>
          <p:cNvSpPr txBox="1"/>
          <p:nvPr>
            <p:ph type="body" idx="1"/>
          </p:nvPr>
        </p:nvSpPr>
        <p:spPr>
          <a:prstGeom prst="rect">
            <a:avLst/>
          </a:prstGeom>
        </p:spPr>
        <p:txBody>
          <a:bodyPr/>
          <a:lstStyle/>
          <a:p>
            <a:pPr defTabSz="303783">
              <a:spcBef>
                <a:spcPts val="1200"/>
              </a:spcBef>
              <a:defRPr sz="1871"/>
            </a:pPr>
            <a:r>
              <a:t>The explanation of unemployment and its cyclical fluctuations is one of the central tasks of macroeconomics. In fact, it was the existence and persistence of interwar unemployment that prompted Keynes to embark on producing the </a:t>
            </a:r>
            <a:r>
              <a:rPr i="1"/>
              <a:t>General Theory</a:t>
            </a:r>
            <a:r>
              <a:t>. </a:t>
            </a:r>
          </a:p>
          <a:p>
            <a:pPr defTabSz="303783">
              <a:spcBef>
                <a:spcPts val="1200"/>
              </a:spcBef>
              <a:defRPr sz="1871"/>
            </a:pPr>
            <a:r>
              <a:t>Two types of questions need to be asked. the first type asks what determines the equilibrium (or </a:t>
            </a:r>
            <a:r>
              <a:rPr i="1"/>
              <a:t>natural</a:t>
            </a:r>
            <a:r>
              <a:t>) rate of unemployment in an economy, what its properties are, and to what extent equilibrium unemployment reflects frictions and distortions in the labor market. The second type concerns the fluctuations of the unemployment rate during the economic cycle.</a:t>
            </a:r>
          </a:p>
          <a:p>
            <a:pPr defTabSz="303783">
              <a:spcBef>
                <a:spcPts val="1200"/>
              </a:spcBef>
              <a:defRPr sz="1871"/>
            </a:pPr>
            <a:r>
              <a:t>Cyclical fluctuations in unemployment can be explained by and large by </a:t>
            </a:r>
            <a:r>
              <a:rPr i="1"/>
              <a:t>new keynesian</a:t>
            </a:r>
            <a:r>
              <a:t> models with labor market frictions and nominal wage and price contracts. In this lecture we analyze a model of aggregate fluctuations, that is based on </a:t>
            </a:r>
            <a:r>
              <a:rPr i="1"/>
              <a:t>periodic nominal wage contracts</a:t>
            </a:r>
            <a:r>
              <a:t>, and can explain unemployment and its fluctuations. The model is based on Gray (1976), Fischer (1977), and Taylor (1979), who emphasized the periodic adjustment of nominal wages rather than the periodic adjustment of prices.</a:t>
            </a:r>
          </a:p>
          <a:p>
            <a:pPr defTabSz="303783">
              <a:spcBef>
                <a:spcPts val="1200"/>
              </a:spcBef>
              <a:defRPr sz="1871"/>
            </a:pPr>
            <a:r>
              <a:t>In the Gray-Fischer-Taylor model, nominal wage contracts are assumed to be negotiated at the beginning of every period or at the beginning of alternate periods. In addition, nominal wages are assumed to remain fixed for at least part of the duration of the contract. Nominal wages depend on prior expectations about the evolution of the price level, productivity and all other shocks. If inflation turns out to be higher than expected, then real wages fall, firms demand more labor, and employment rises. The opposite happens when inflation turns out to be lower than expected when the contract was negotiated.</a:t>
            </a:r>
          </a:p>
        </p:txBody>
      </p:sp>
      <p:sp>
        <p:nvSpPr>
          <p:cNvPr id="14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Wage Setting by Labor Market ‘Insiders’ and Imperfectly Competitive Product Markets"/>
          <p:cNvSpPr txBox="1"/>
          <p:nvPr>
            <p:ph type="title"/>
          </p:nvPr>
        </p:nvSpPr>
        <p:spPr>
          <a:prstGeom prst="rect">
            <a:avLst/>
          </a:prstGeom>
        </p:spPr>
        <p:txBody>
          <a:bodyPr/>
          <a:lstStyle>
            <a:lvl1pPr defTabSz="321310">
              <a:spcBef>
                <a:spcPts val="800"/>
              </a:spcBef>
              <a:defRPr sz="3850"/>
            </a:lvl1pPr>
          </a:lstStyle>
          <a:p>
            <a:pPr/>
            <a:r>
              <a:t>Wage Setting by Labor Market ‘Insiders’ and Imperfectly Competitive Product Markets</a:t>
            </a:r>
          </a:p>
        </p:txBody>
      </p:sp>
      <p:sp>
        <p:nvSpPr>
          <p:cNvPr id="144" name="The specific model introduced in this chapter is a DSGE model in which non-indexed nominal wage contracts are negotiated periodically by ‘insiders’ in the labor market.…"/>
          <p:cNvSpPr txBox="1"/>
          <p:nvPr>
            <p:ph type="body" idx="1"/>
          </p:nvPr>
        </p:nvSpPr>
        <p:spPr>
          <a:prstGeom prst="rect">
            <a:avLst/>
          </a:prstGeom>
        </p:spPr>
        <p:txBody>
          <a:bodyPr/>
          <a:lstStyle/>
          <a:p>
            <a:pPr defTabSz="268731">
              <a:spcBef>
                <a:spcPts val="1100"/>
              </a:spcBef>
              <a:defRPr sz="1656"/>
            </a:pPr>
            <a:r>
              <a:t>The specific model introduced in this chapter is a DSGE model in which non-indexed nominal wage contracts are negotiated periodically by ‘insiders’ in the labor market.</a:t>
            </a:r>
          </a:p>
          <a:p>
            <a:pPr defTabSz="268731">
              <a:spcBef>
                <a:spcPts val="1100"/>
              </a:spcBef>
              <a:defRPr sz="1656"/>
            </a:pPr>
            <a:r>
              <a:t>There are two distortions in the model compared to new classical models</a:t>
            </a:r>
          </a:p>
          <a:p>
            <a:pPr defTabSz="268731">
              <a:spcBef>
                <a:spcPts val="1100"/>
              </a:spcBef>
              <a:defRPr sz="1656"/>
            </a:pPr>
            <a:r>
              <a:t>The first is a </a:t>
            </a:r>
            <a:r>
              <a:rPr i="1"/>
              <a:t>real distortion</a:t>
            </a:r>
            <a:r>
              <a:t>, arising from the fact that the unemployed are disenfranchised ‘outsiders’ in the labor market, and cannot affect the determination of nominal wages. As a result, wage contracts, which are negotiated by employed insiders, do not seek to maintain full employment and there is a positive natural rate of unemployment, reflecting the pool of unemployed outsiders. </a:t>
            </a:r>
          </a:p>
          <a:p>
            <a:pPr defTabSz="268731">
              <a:spcBef>
                <a:spcPts val="1100"/>
              </a:spcBef>
              <a:defRPr sz="1656"/>
            </a:pPr>
            <a:r>
              <a:t>The second is a nominal distortion, arising from the assumption that nominal wage contracts are not indexed and can only be reopened at the beginning of each period, before current nominal and real shocks are observed. Thus, nominal wages are set on the basis of prior rational expectations about the various unobserved shocks that may affect output, employment, and inflation.</a:t>
            </a:r>
          </a:p>
          <a:p>
            <a:pPr defTabSz="268731">
              <a:spcBef>
                <a:spcPts val="1100"/>
              </a:spcBef>
              <a:defRPr sz="1656"/>
            </a:pPr>
            <a:r>
              <a:t>The product market is assumed imperfectly competitive. We analyze the model under both the assumption that prices are perfectly flexible and are set as a constant markup over unit labor costs, and the alternative assumption of ‘staggered pricing’.</a:t>
            </a:r>
          </a:p>
          <a:p>
            <a:pPr defTabSz="268731">
              <a:spcBef>
                <a:spcPts val="1100"/>
              </a:spcBef>
              <a:defRPr sz="1656"/>
            </a:pPr>
            <a:r>
              <a:t>Even under fully flexible prices, because of nominal wage contracts, the model is characterized by an expectations-augmented Phillips curve. Deviations of current inflation from inflation expected at the beginning of the period depend on deviations of output and employment from their natural rates. They also depend on unanticipated productivity shocks, which affect the hiring decisions of firms. This is because the predetermined nominal wage contracts are set on the basis of expected and not actual inflation and productivity. Staggered pricing introduces an additional trade-off between inflation and unemployment through the nominal distortion in the pricing decisions of firms. </a:t>
            </a:r>
          </a:p>
        </p:txBody>
      </p:sp>
      <p:sp>
        <p:nvSpPr>
          <p:cNvPr id="14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The Determination of Aggregate Demand"/>
          <p:cNvSpPr txBox="1"/>
          <p:nvPr>
            <p:ph type="title"/>
          </p:nvPr>
        </p:nvSpPr>
        <p:spPr>
          <a:prstGeom prst="rect">
            <a:avLst/>
          </a:prstGeom>
        </p:spPr>
        <p:txBody>
          <a:bodyPr/>
          <a:lstStyle>
            <a:lvl1pPr defTabSz="496570">
              <a:spcBef>
                <a:spcPts val="1300"/>
              </a:spcBef>
              <a:defRPr sz="5950"/>
            </a:lvl1pPr>
          </a:lstStyle>
          <a:p>
            <a:pPr/>
            <a:r>
              <a:t>The Determination of Aggregate Demand</a:t>
            </a:r>
          </a:p>
        </p:txBody>
      </p:sp>
      <p:sp>
        <p:nvSpPr>
          <p:cNvPr id="148" name="Aggregate demand is determined by the optimal behavior of a representative household, that has access to competitive financial markets, and chooses the path of consumption and real money balances to maximize its intertemporal utility function.…"/>
          <p:cNvSpPr txBox="1"/>
          <p:nvPr>
            <p:ph type="body" idx="1"/>
          </p:nvPr>
        </p:nvSpPr>
        <p:spPr>
          <a:prstGeom prst="rect">
            <a:avLst/>
          </a:prstGeom>
        </p:spPr>
        <p:txBody>
          <a:bodyPr/>
          <a:lstStyle/>
          <a:p>
            <a:pPr defTabSz="362204">
              <a:spcBef>
                <a:spcPts val="1400"/>
              </a:spcBef>
              <a:defRPr sz="2232"/>
            </a:pPr>
            <a:r>
              <a:t>Aggregate demand is determined by the optimal behavior of a representative household, that has access to competitive financial markets, and chooses the path of consumption and real money balances to maximize its intertemporal utility function. </a:t>
            </a:r>
          </a:p>
          <a:p>
            <a:pPr defTabSz="362204">
              <a:spcBef>
                <a:spcPts val="1400"/>
              </a:spcBef>
              <a:defRPr sz="2232"/>
            </a:pPr>
            <a:r>
              <a:t>Thus, both the consumption function and the money demand function are derived from intertemporal microeconomic foundations. </a:t>
            </a:r>
          </a:p>
          <a:p>
            <a:pPr defTabSz="362204">
              <a:spcBef>
                <a:spcPts val="1400"/>
              </a:spcBef>
              <a:defRPr sz="2232"/>
            </a:pPr>
            <a:r>
              <a:t>The model is also characterized by exogenous shocks to productivity and preferences for consumption and money demand.</a:t>
            </a:r>
          </a:p>
          <a:p>
            <a:pPr defTabSz="362204">
              <a:spcBef>
                <a:spcPts val="1400"/>
              </a:spcBef>
              <a:defRPr sz="2232"/>
            </a:pPr>
            <a:r>
              <a:t>Thus, the model is in essence a new keynesian DSGE model that incorporates some of the key features of the AS-AD version of the Keynesian model.</a:t>
            </a:r>
          </a:p>
          <a:p>
            <a:pPr defTabSz="362204">
              <a:spcBef>
                <a:spcPts val="1400"/>
              </a:spcBef>
              <a:defRPr sz="2232"/>
            </a:pPr>
            <a:r>
              <a:t>We analyze aggregate fluctuations in this model under a </a:t>
            </a:r>
            <a:r>
              <a:rPr i="1"/>
              <a:t>Taylor rule</a:t>
            </a:r>
            <a:r>
              <a:t> (i.e., a feedback interest rate rule). According to this rule which is assumed to be followed by the Central Bank, the nominal interest rate deviates from its ‘natural rate’ in response to deviations of current inflation from the inflation target of the central bank, and deviations of output (or unemployment) from its ‘natural’ rate. </a:t>
            </a:r>
          </a:p>
        </p:txBody>
      </p:sp>
      <p:sp>
        <p:nvSpPr>
          <p:cNvPr id="14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Alternative Views of the Labor Market and Equilibrium Unemployment"/>
          <p:cNvSpPr txBox="1"/>
          <p:nvPr>
            <p:ph type="title"/>
          </p:nvPr>
        </p:nvSpPr>
        <p:spPr>
          <a:prstGeom prst="rect">
            <a:avLst/>
          </a:prstGeom>
        </p:spPr>
        <p:txBody>
          <a:bodyPr/>
          <a:lstStyle>
            <a:lvl1pPr defTabSz="321310">
              <a:spcBef>
                <a:spcPts val="800"/>
              </a:spcBef>
              <a:defRPr sz="3850"/>
            </a:lvl1pPr>
          </a:lstStyle>
          <a:p>
            <a:pPr/>
            <a:r>
              <a:t>Alternative Views of the Labor Market and Equilibrium Unemployment</a:t>
            </a:r>
          </a:p>
        </p:txBody>
      </p:sp>
      <p:sp>
        <p:nvSpPr>
          <p:cNvPr id="152" name="There are many alternative approaches to modeling the labor market that differ from the competitive model of the labor market implicit in new classical models, such as the stochastic growth model.…"/>
          <p:cNvSpPr txBox="1"/>
          <p:nvPr>
            <p:ph type="body" idx="1"/>
          </p:nvPr>
        </p:nvSpPr>
        <p:spPr>
          <a:prstGeom prst="rect">
            <a:avLst/>
          </a:prstGeom>
        </p:spPr>
        <p:txBody>
          <a:bodyPr/>
          <a:lstStyle/>
          <a:p>
            <a:pPr defTabSz="280415">
              <a:spcBef>
                <a:spcPts val="1100"/>
              </a:spcBef>
              <a:defRPr sz="1727"/>
            </a:pPr>
            <a:r>
              <a:t>There are many alternative approaches to modeling the labor market that differ from the competitive model of the labor market implicit in new classical models, such as the stochastic growth model.</a:t>
            </a:r>
          </a:p>
          <a:p>
            <a:pPr defTabSz="280415">
              <a:spcBef>
                <a:spcPts val="1100"/>
              </a:spcBef>
              <a:defRPr sz="1727"/>
            </a:pPr>
            <a:r>
              <a:t>All these approaches offer an alternative explanation as to why, despite the existence of unemployment and vacancies, real wages do not adjust sufficiently in order to induce firms to hire the unemployed and eliminate unemployment.</a:t>
            </a:r>
          </a:p>
          <a:p>
            <a:pPr defTabSz="280415">
              <a:spcBef>
                <a:spcPts val="1100"/>
              </a:spcBef>
              <a:defRPr sz="1727"/>
            </a:pPr>
            <a:r>
              <a:t>One approach consists of the so-called </a:t>
            </a:r>
            <a:r>
              <a:rPr i="1"/>
              <a:t>efficiency wage theories</a:t>
            </a:r>
            <a:r>
              <a:t>. In these theories there is asymmetric information between firms and workers. Firms cannot observe either the productivity or the effort of workers directly. Thus, firms offer wages above the average productivity of low productivity job seekers, or existing employees, in order to attract workers with above average productivity or to provide incentives to their employees to work more intensively. Therefore they are not prepared to reduce real wages, or to replace workers already in jobs, with the unemployed, even if the unemployed offered to work at lower wages.</a:t>
            </a:r>
          </a:p>
          <a:p>
            <a:pPr defTabSz="280415">
              <a:spcBef>
                <a:spcPts val="1100"/>
              </a:spcBef>
              <a:defRPr sz="1727"/>
            </a:pPr>
            <a:r>
              <a:t>A second class of theories are theories of </a:t>
            </a:r>
            <a:r>
              <a:rPr i="1"/>
              <a:t>long-term wage contracts</a:t>
            </a:r>
            <a:r>
              <a:t>. These contracts prevent firms from undertaking unilateral changes to wages in response to shocks, if such changes are not provided for or allowed in the long-term contract. The contracts can be explicit, such as collective, industry and individual employment contracts or informal and implicit.</a:t>
            </a:r>
          </a:p>
          <a:p>
            <a:pPr defTabSz="280415">
              <a:spcBef>
                <a:spcPts val="1100"/>
              </a:spcBef>
              <a:defRPr sz="1727"/>
            </a:pPr>
            <a:r>
              <a:t>Finally, there are theories that highlight the search costs of looking for an appropriate job by unemployed job seekers, and for an appropriate employee by firms with vacancies. In these theories, a costly search process is required for the matching of job seekers with appropriate vacancies in order to create a new job. These theories are called </a:t>
            </a:r>
            <a:r>
              <a:rPr i="1"/>
              <a:t>search</a:t>
            </a:r>
            <a:r>
              <a:t> or </a:t>
            </a:r>
            <a:r>
              <a:rPr i="1"/>
              <a:t>matching</a:t>
            </a:r>
            <a:r>
              <a:t> theories of the labor market and seek to explain unemployment flows as well as unemployment rates.</a:t>
            </a:r>
          </a:p>
        </p:txBody>
      </p:sp>
      <p:sp>
        <p:nvSpPr>
          <p:cNvPr id="153"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Households and Optimal Consumption and Money Demand"/>
          <p:cNvSpPr txBox="1"/>
          <p:nvPr>
            <p:ph type="title"/>
          </p:nvPr>
        </p:nvSpPr>
        <p:spPr>
          <a:prstGeom prst="rect">
            <a:avLst/>
          </a:prstGeom>
        </p:spPr>
        <p:txBody>
          <a:bodyPr/>
          <a:lstStyle>
            <a:lvl1pPr defTabSz="344677">
              <a:spcBef>
                <a:spcPts val="900"/>
              </a:spcBef>
              <a:defRPr sz="4130"/>
            </a:lvl1pPr>
          </a:lstStyle>
          <a:p>
            <a:pPr/>
            <a:r>
              <a:t>Households and Optimal Consumption and Money Demand</a:t>
            </a:r>
          </a:p>
        </p:txBody>
      </p:sp>
      <p:sp>
        <p:nvSpPr>
          <p:cNvPr id="156" name="Assume that the economy consists of a continuum of identical households  , where  . Each household member is constrained to supply one unit of indivisible labor, and unemployment impacts all households in the same manner.…"/>
          <p:cNvSpPr txBox="1"/>
          <p:nvPr>
            <p:ph type="body" idx="1"/>
          </p:nvPr>
        </p:nvSpPr>
        <p:spPr>
          <a:prstGeom prst="rect">
            <a:avLst/>
          </a:prstGeom>
        </p:spPr>
        <p:txBody>
          <a:bodyPr/>
          <a:lstStyle/>
          <a:p>
            <a:pPr defTabSz="403097">
              <a:spcBef>
                <a:spcPts val="1600"/>
              </a:spcBef>
              <a:defRPr sz="2484"/>
            </a:pPr>
            <a:r>
              <a:t>Assume that the economy consists of a continuum of identical households </a:t>
            </a:r>
            <a14:m>
              <m:oMath>
                <m:r>
                  <a:rPr xmlns:a="http://schemas.openxmlformats.org/drawingml/2006/main" sz="3500" i="1">
                    <a:solidFill>
                      <a:srgbClr val="414040"/>
                    </a:solidFill>
                    <a:latin typeface="Cambria Math" panose="02040503050406030204" pitchFamily="18" charset="0"/>
                  </a:rPr>
                  <m:t>i</m:t>
                </m:r>
              </m:oMath>
            </a14:m>
            <a:r>
              <a:t>, where </a:t>
            </a:r>
            <a14:m>
              <m:oMath>
                <m:r>
                  <a:rPr xmlns:a="http://schemas.openxmlformats.org/drawingml/2006/main" sz="2800" i="1">
                    <a:solidFill>
                      <a:srgbClr val="414040"/>
                    </a:solidFill>
                    <a:latin typeface="Cambria Math" panose="02040503050406030204" pitchFamily="18" charset="0"/>
                  </a:rPr>
                  <m:t>i</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0,1</m:t>
                </m:r>
                <m:r>
                  <a:rPr xmlns:a="http://schemas.openxmlformats.org/drawingml/2006/main" sz="2800" i="1">
                    <a:solidFill>
                      <a:srgbClr val="414040"/>
                    </a:solidFill>
                    <a:latin typeface="Cambria Math" panose="02040503050406030204" pitchFamily="18" charset="0"/>
                  </a:rPr>
                  <m:t>]</m:t>
                </m:r>
              </m:oMath>
            </a14:m>
            <a:r>
              <a:t>. Each household member is constrained to supply one unit of indivisible labor, and unemployment impacts all households in the same manner.</a:t>
            </a:r>
          </a:p>
          <a:p>
            <a:pPr defTabSz="403097">
              <a:spcBef>
                <a:spcPts val="1600"/>
              </a:spcBef>
              <a:defRPr sz="2484"/>
            </a:pPr>
            <a:r>
              <a:t>The representative household chooses the path of consumption and real money balances to maximize,</a:t>
            </a:r>
          </a:p>
          <a:p>
            <a:pPr defTabSz="403097">
              <a:spcBef>
                <a:spcPts val="1600"/>
              </a:spcBef>
              <a:defRPr sz="2484"/>
            </a:pPr>
            <a:r>
              <a:t>                     </a:t>
            </a:r>
            <a14:m>
              <m:oMath>
                <m:sSub>
                  <m:e>
                    <m:r>
                      <a:rPr xmlns:a="http://schemas.openxmlformats.org/drawingml/2006/main" sz="2700" i="1">
                        <a:solidFill>
                          <a:srgbClr val="414040"/>
                        </a:solidFill>
                        <a:latin typeface="Cambria Math" panose="02040503050406030204" pitchFamily="18" charset="0"/>
                      </a:rPr>
                      <m:t>E</m:t>
                    </m:r>
                  </m:e>
                  <m:sub>
                    <m:r>
                      <a:rPr xmlns:a="http://schemas.openxmlformats.org/drawingml/2006/main" sz="2700" i="1">
                        <a:solidFill>
                          <a:srgbClr val="414040"/>
                        </a:solidFill>
                        <a:latin typeface="Cambria Math" panose="02040503050406030204" pitchFamily="18" charset="0"/>
                      </a:rPr>
                      <m:t>t</m:t>
                    </m:r>
                  </m:sub>
                </m:sSub>
                <m:sSubSup>
                  <m:e>
                    <m:r>
                      <a:rPr xmlns:a="http://schemas.openxmlformats.org/drawingml/2006/main" sz="2700" i="1">
                        <a:solidFill>
                          <a:srgbClr val="414040"/>
                        </a:solidFill>
                        <a:latin typeface="Cambria Math" panose="02040503050406030204" pitchFamily="18" charset="0"/>
                      </a:rPr>
                      <m:t>∑</m:t>
                    </m:r>
                  </m:e>
                  <m:sub>
                    <m:r>
                      <a:rPr xmlns:a="http://schemas.openxmlformats.org/drawingml/2006/main" sz="2700" i="1">
                        <a:solidFill>
                          <a:srgbClr val="414040"/>
                        </a:solidFill>
                        <a:latin typeface="Cambria Math" panose="02040503050406030204" pitchFamily="18" charset="0"/>
                      </a:rPr>
                      <m:t>s</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0</m:t>
                    </m:r>
                  </m:sub>
                  <m:sup>
                    <m:r>
                      <m:rPr>
                        <m:sty m:val="p"/>
                      </m:rPr>
                      <a:rPr xmlns:a="http://schemas.openxmlformats.org/drawingml/2006/main" sz="2700" i="1">
                        <a:solidFill>
                          <a:srgbClr val="414040"/>
                        </a:solidFill>
                        <a:latin typeface="Cambria Math" panose="02040503050406030204" pitchFamily="18" charset="0"/>
                      </a:rPr>
                      <m:t>∞</m:t>
                    </m:r>
                  </m:sup>
                </m:sSubSup>
                <m:sSup>
                  <m:e>
                    <m:d>
                      <m:dPr>
                        <m:ctrlPr>
                          <a:rPr xmlns:a="http://schemas.openxmlformats.org/drawingml/2006/main" sz="2700" i="1">
                            <a:solidFill>
                              <a:srgbClr val="414040"/>
                            </a:solidFill>
                            <a:latin typeface="Cambria Math" panose="02040503050406030204" pitchFamily="18" charset="0"/>
                          </a:rPr>
                        </m:ctrlPr>
                      </m:dPr>
                      <m:e>
                        <m:f>
                          <m:fPr>
                            <m:ctrlPr>
                              <a:rPr xmlns:a="http://schemas.openxmlformats.org/drawingml/2006/main" sz="2700" i="1">
                                <a:solidFill>
                                  <a:srgbClr val="414040"/>
                                </a:solidFill>
                                <a:latin typeface="Cambria Math" panose="02040503050406030204" pitchFamily="18" charset="0"/>
                              </a:rPr>
                            </m:ctrlPr>
                            <m:type m:val="bar"/>
                          </m:fPr>
                          <m:num>
                            <m:r>
                              <a:rPr xmlns:a="http://schemas.openxmlformats.org/drawingml/2006/main" sz="2700" i="1">
                                <a:solidFill>
                                  <a:srgbClr val="414040"/>
                                </a:solidFill>
                                <a:latin typeface="Cambria Math" panose="02040503050406030204" pitchFamily="18" charset="0"/>
                              </a:rPr>
                              <m:t>1</m:t>
                            </m:r>
                          </m:num>
                          <m:den>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ρ</m:t>
                            </m:r>
                          </m:den>
                        </m:f>
                      </m:e>
                    </m:d>
                  </m:e>
                  <m:sup>
                    <m:r>
                      <a:rPr xmlns:a="http://schemas.openxmlformats.org/drawingml/2006/main" sz="2700" i="1">
                        <a:solidFill>
                          <a:srgbClr val="414040"/>
                        </a:solidFill>
                        <a:latin typeface="Cambria Math" panose="02040503050406030204" pitchFamily="18" charset="0"/>
                      </a:rPr>
                      <m:t>s</m:t>
                    </m:r>
                  </m:sup>
                </m:sSup>
                <m:d>
                  <m:dPr>
                    <m:ctrlPr>
                      <a:rPr xmlns:a="http://schemas.openxmlformats.org/drawingml/2006/main" sz="2700" i="1">
                        <a:solidFill>
                          <a:srgbClr val="414040"/>
                        </a:solidFill>
                        <a:latin typeface="Cambria Math" panose="02040503050406030204" pitchFamily="18" charset="0"/>
                      </a:rPr>
                    </m:ctrlPr>
                  </m:dPr>
                  <m:e>
                    <m:f>
                      <m:fPr>
                        <m:ctrlPr>
                          <a:rPr xmlns:a="http://schemas.openxmlformats.org/drawingml/2006/main" sz="2700" i="1">
                            <a:solidFill>
                              <a:srgbClr val="414040"/>
                            </a:solidFill>
                            <a:latin typeface="Cambria Math" panose="02040503050406030204" pitchFamily="18" charset="0"/>
                          </a:rPr>
                        </m:ctrlPr>
                        <m:type m:val="bar"/>
                      </m:fPr>
                      <m:num>
                        <m:r>
                          <a:rPr xmlns:a="http://schemas.openxmlformats.org/drawingml/2006/main" sz="2700" i="1">
                            <a:solidFill>
                              <a:srgbClr val="414040"/>
                            </a:solidFill>
                            <a:latin typeface="Cambria Math" panose="02040503050406030204" pitchFamily="18" charset="0"/>
                          </a:rPr>
                          <m:t>1</m:t>
                        </m:r>
                      </m:num>
                      <m:den>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den>
                    </m:f>
                    <m:d>
                      <m:dPr>
                        <m:ctrlPr>
                          <a:rPr xmlns:a="http://schemas.openxmlformats.org/drawingml/2006/main" sz="2700" i="1">
                            <a:solidFill>
                              <a:srgbClr val="414040"/>
                            </a:solidFill>
                            <a:latin typeface="Cambria Math" panose="02040503050406030204" pitchFamily="18" charset="0"/>
                          </a:rPr>
                        </m:ctrlPr>
                      </m:dPr>
                      <m:e>
                        <m:sSubSup>
                          <m:e>
                            <m:r>
                              <a:rPr xmlns:a="http://schemas.openxmlformats.org/drawingml/2006/main" sz="2700" i="1">
                                <a:solidFill>
                                  <a:srgbClr val="414040"/>
                                </a:solidFill>
                                <a:latin typeface="Cambria Math" panose="02040503050406030204" pitchFamily="18" charset="0"/>
                              </a:rPr>
                              <m:t>V</m:t>
                            </m:r>
                          </m:e>
                          <m:sub>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s</m:t>
                            </m:r>
                          </m:sub>
                          <m:sup>
                            <m:r>
                              <a:rPr xmlns:a="http://schemas.openxmlformats.org/drawingml/2006/main" sz="2700" i="1">
                                <a:solidFill>
                                  <a:srgbClr val="414040"/>
                                </a:solidFill>
                                <a:latin typeface="Cambria Math" panose="02040503050406030204" pitchFamily="18" charset="0"/>
                              </a:rPr>
                              <m:t>C</m:t>
                            </m:r>
                          </m:sup>
                        </m:sSubSup>
                        <m:sSubSup>
                          <m:e>
                            <m:r>
                              <a:rPr xmlns:a="http://schemas.openxmlformats.org/drawingml/2006/main" sz="2700" i="1">
                                <a:solidFill>
                                  <a:srgbClr val="414040"/>
                                </a:solidFill>
                                <a:latin typeface="Cambria Math" panose="02040503050406030204" pitchFamily="18" charset="0"/>
                              </a:rPr>
                              <m:t>C</m:t>
                            </m:r>
                          </m:e>
                          <m:sub>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s</m:t>
                            </m:r>
                          </m:sub>
                          <m:sup>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sup>
                        </m:sSubSup>
                        <m:r>
                          <a:rPr xmlns:a="http://schemas.openxmlformats.org/drawingml/2006/main" sz="2700" i="1">
                            <a:solidFill>
                              <a:srgbClr val="414040"/>
                            </a:solidFill>
                            <a:latin typeface="Cambria Math" panose="02040503050406030204" pitchFamily="18" charset="0"/>
                          </a:rPr>
                          <m:t>+</m:t>
                        </m:r>
                        <m:sSubSup>
                          <m:e>
                            <m:r>
                              <a:rPr xmlns:a="http://schemas.openxmlformats.org/drawingml/2006/main" sz="2700" i="1">
                                <a:solidFill>
                                  <a:srgbClr val="414040"/>
                                </a:solidFill>
                                <a:latin typeface="Cambria Math" panose="02040503050406030204" pitchFamily="18" charset="0"/>
                              </a:rPr>
                              <m:t>V</m:t>
                            </m:r>
                          </m:e>
                          <m:sub>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s</m:t>
                            </m:r>
                          </m:sub>
                          <m:sup>
                            <m:r>
                              <a:rPr xmlns:a="http://schemas.openxmlformats.org/drawingml/2006/main" sz="2700" i="1">
                                <a:solidFill>
                                  <a:srgbClr val="414040"/>
                                </a:solidFill>
                                <a:latin typeface="Cambria Math" panose="02040503050406030204" pitchFamily="18" charset="0"/>
                              </a:rPr>
                              <m:t>M</m:t>
                            </m:r>
                          </m:sup>
                        </m:sSubSup>
                        <m:sSubSup>
                          <m:e>
                            <m:d>
                              <m:dPr>
                                <m:ctrlPr>
                                  <a:rPr xmlns:a="http://schemas.openxmlformats.org/drawingml/2006/main" sz="2700" i="1">
                                    <a:solidFill>
                                      <a:srgbClr val="414040"/>
                                    </a:solidFill>
                                    <a:latin typeface="Cambria Math" panose="02040503050406030204" pitchFamily="18" charset="0"/>
                                  </a:rPr>
                                </m:ctrlPr>
                              </m:dPr>
                              <m:e>
                                <m:f>
                                  <m:fPr>
                                    <m:ctrlPr>
                                      <a:rPr xmlns:a="http://schemas.openxmlformats.org/drawingml/2006/main" sz="2700" i="1">
                                        <a:solidFill>
                                          <a:srgbClr val="414040"/>
                                        </a:solidFill>
                                        <a:latin typeface="Cambria Math" panose="02040503050406030204" pitchFamily="18" charset="0"/>
                                      </a:rPr>
                                    </m:ctrlPr>
                                    <m:type m:val="bar"/>
                                  </m:fPr>
                                  <m:num>
                                    <m:r>
                                      <a:rPr xmlns:a="http://schemas.openxmlformats.org/drawingml/2006/main" sz="2700" i="1">
                                        <a:solidFill>
                                          <a:srgbClr val="414040"/>
                                        </a:solidFill>
                                        <a:latin typeface="Cambria Math" panose="02040503050406030204" pitchFamily="18" charset="0"/>
                                      </a:rPr>
                                      <m:t>M</m:t>
                                    </m:r>
                                  </m:num>
                                  <m:den>
                                    <m:r>
                                      <a:rPr xmlns:a="http://schemas.openxmlformats.org/drawingml/2006/main" sz="2700" i="1">
                                        <a:solidFill>
                                          <a:srgbClr val="414040"/>
                                        </a:solidFill>
                                        <a:latin typeface="Cambria Math" panose="02040503050406030204" pitchFamily="18" charset="0"/>
                                      </a:rPr>
                                      <m:t>P</m:t>
                                    </m:r>
                                  </m:den>
                                </m:f>
                              </m:e>
                            </m:d>
                          </m:e>
                          <m:sub>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s</m:t>
                            </m:r>
                          </m:sub>
                          <m:sup>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sup>
                        </m:sSubSup>
                      </m:e>
                    </m:d>
                  </m:e>
                </m:d>
              </m:oMath>
            </a14:m>
          </a:p>
          <a:p>
            <a:pPr defTabSz="403097">
              <a:spcBef>
                <a:spcPts val="1600"/>
              </a:spcBef>
              <a:defRPr sz="2484"/>
            </a:pPr>
            <a:r>
              <a:t>where </a:t>
            </a:r>
            <a14:m>
              <m:oMath>
                <m:r>
                  <a:rPr xmlns:a="http://schemas.openxmlformats.org/drawingml/2006/main" sz="2650" i="1">
                    <a:solidFill>
                      <a:srgbClr val="414040"/>
                    </a:solidFill>
                    <a:latin typeface="Cambria Math" panose="02040503050406030204" pitchFamily="18" charset="0"/>
                  </a:rPr>
                  <m:t>ρ</m:t>
                </m:r>
              </m:oMath>
            </a14:m>
            <a:r>
              <a:t> denotes the pure rate of time preference, </a:t>
            </a:r>
            <a14:m>
              <m:oMath>
                <m:r>
                  <a:rPr xmlns:a="http://schemas.openxmlformats.org/drawingml/2006/main" sz="2800" i="1">
                    <a:solidFill>
                      <a:srgbClr val="414040"/>
                    </a:solidFill>
                    <a:latin typeface="Cambria Math" panose="02040503050406030204" pitchFamily="18" charset="0"/>
                  </a:rPr>
                  <m:t>θ</m:t>
                </m:r>
              </m:oMath>
            </a14:m>
            <a:r>
              <a:t> is the inverse of the elasticity of intertemporal substitution, </a:t>
            </a:r>
            <a14:m>
              <m:oMath>
                <m:r>
                  <a:rPr xmlns:a="http://schemas.openxmlformats.org/drawingml/2006/main" sz="2900" i="1">
                    <a:solidFill>
                      <a:srgbClr val="414040"/>
                    </a:solidFill>
                    <a:latin typeface="Cambria Math" panose="02040503050406030204" pitchFamily="18" charset="0"/>
                  </a:rPr>
                  <m:t>C</m:t>
                </m:r>
              </m:oMath>
            </a14:m>
            <a:r>
              <a:t> is consumption and </a:t>
            </a:r>
            <a14:m>
              <m:oMath>
                <m:f>
                  <m:fPr>
                    <m:ctrlPr>
                      <a:rPr xmlns:a="http://schemas.openxmlformats.org/drawingml/2006/main" sz="2700" i="1">
                        <a:solidFill>
                          <a:srgbClr val="414040"/>
                        </a:solidFill>
                        <a:latin typeface="Cambria Math" panose="02040503050406030204" pitchFamily="18" charset="0"/>
                      </a:rPr>
                    </m:ctrlPr>
                    <m:type m:val="lin"/>
                  </m:fPr>
                  <m:num>
                    <m:r>
                      <a:rPr xmlns:a="http://schemas.openxmlformats.org/drawingml/2006/main" sz="2700" i="1">
                        <a:solidFill>
                          <a:srgbClr val="414040"/>
                        </a:solidFill>
                        <a:latin typeface="Cambria Math" panose="02040503050406030204" pitchFamily="18" charset="0"/>
                      </a:rPr>
                      <m:t>M</m:t>
                    </m:r>
                  </m:num>
                  <m:den>
                    <m:r>
                      <a:rPr xmlns:a="http://schemas.openxmlformats.org/drawingml/2006/main" sz="2700" i="1">
                        <a:solidFill>
                          <a:srgbClr val="414040"/>
                        </a:solidFill>
                        <a:latin typeface="Cambria Math" panose="02040503050406030204" pitchFamily="18" charset="0"/>
                      </a:rPr>
                      <m:t>P</m:t>
                    </m:r>
                  </m:den>
                </m:f>
              </m:oMath>
            </a14:m>
            <a:r>
              <a:t> is real money balances. In addition, </a:t>
            </a:r>
            <a14:m>
              <m:oMath>
                <m:sSup>
                  <m:e>
                    <m:r>
                      <a:rPr xmlns:a="http://schemas.openxmlformats.org/drawingml/2006/main" sz="2900" i="1">
                        <a:solidFill>
                          <a:srgbClr val="414040"/>
                        </a:solidFill>
                        <a:latin typeface="Cambria Math" panose="02040503050406030204" pitchFamily="18" charset="0"/>
                      </a:rPr>
                      <m:t>V</m:t>
                    </m:r>
                  </m:e>
                  <m:sup>
                    <m:r>
                      <a:rPr xmlns:a="http://schemas.openxmlformats.org/drawingml/2006/main" sz="2900" i="1">
                        <a:solidFill>
                          <a:srgbClr val="414040"/>
                        </a:solidFill>
                        <a:latin typeface="Cambria Math" panose="02040503050406030204" pitchFamily="18" charset="0"/>
                      </a:rPr>
                      <m:t>C</m:t>
                    </m:r>
                  </m:sup>
                </m:sSup>
              </m:oMath>
            </a14:m>
            <a:r>
              <a:t> and </a:t>
            </a:r>
            <a14:m>
              <m:oMath>
                <m:sSup>
                  <m:e>
                    <m:r>
                      <a:rPr xmlns:a="http://schemas.openxmlformats.org/drawingml/2006/main" sz="2800" i="1">
                        <a:solidFill>
                          <a:srgbClr val="414040"/>
                        </a:solidFill>
                        <a:latin typeface="Cambria Math" panose="02040503050406030204" pitchFamily="18" charset="0"/>
                      </a:rPr>
                      <m:t>V</m:t>
                    </m:r>
                  </m:e>
                  <m:sup>
                    <m:r>
                      <a:rPr xmlns:a="http://schemas.openxmlformats.org/drawingml/2006/main" sz="2800" i="1">
                        <a:solidFill>
                          <a:srgbClr val="414040"/>
                        </a:solidFill>
                        <a:latin typeface="Cambria Math" panose="02040503050406030204" pitchFamily="18" charset="0"/>
                      </a:rPr>
                      <m:t>M</m:t>
                    </m:r>
                  </m:sup>
                </m:sSup>
              </m:oMath>
            </a14:m>
            <a:r>
              <a:t> denote exogenous stochastic shocks in the utility from consumption and real money balances respectively, and can be thought of as preference shocks.</a:t>
            </a:r>
            <a:endParaRPr sz="3600"/>
          </a:p>
        </p:txBody>
      </p:sp>
      <p:sp>
        <p:nvSpPr>
          <p:cNvPr id="157"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Consumption of Differentiated Products and  Household Budget Constraints"/>
          <p:cNvSpPr txBox="1"/>
          <p:nvPr>
            <p:ph type="title"/>
          </p:nvPr>
        </p:nvSpPr>
        <p:spPr>
          <a:prstGeom prst="rect">
            <a:avLst/>
          </a:prstGeom>
        </p:spPr>
        <p:txBody>
          <a:bodyPr/>
          <a:lstStyle>
            <a:lvl1pPr defTabSz="321310">
              <a:spcBef>
                <a:spcPts val="800"/>
              </a:spcBef>
              <a:defRPr sz="3850"/>
            </a:lvl1pPr>
          </a:lstStyle>
          <a:p>
            <a:pPr/>
            <a:r>
              <a:t>Consumption of Differentiated Products and  Household Budget Constraints</a:t>
            </a:r>
          </a:p>
        </p:txBody>
      </p:sp>
      <p:sp>
        <p:nvSpPr>
          <p:cNvPr id="160" name="Consumption consists of differentiated goods and services indexed by a continuous index  , where  .  The consumption bundle is thus given by,…"/>
          <p:cNvSpPr txBox="1"/>
          <p:nvPr>
            <p:ph type="body" idx="1"/>
          </p:nvPr>
        </p:nvSpPr>
        <p:spPr>
          <a:prstGeom prst="rect">
            <a:avLst/>
          </a:prstGeom>
        </p:spPr>
        <p:txBody>
          <a:bodyPr/>
          <a:lstStyle/>
          <a:p>
            <a:pPr defTabSz="262889">
              <a:spcBef>
                <a:spcPts val="1000"/>
              </a:spcBef>
              <a:defRPr sz="1619"/>
            </a:pPr>
            <a:r>
              <a:t>Consumption consists of differentiated goods and services indexed by a continuous index </a:t>
            </a:r>
            <a14:m>
              <m:oMath>
                <m:r>
                  <a:rPr xmlns:a="http://schemas.openxmlformats.org/drawingml/2006/main" sz="1200" i="1">
                    <a:solidFill>
                      <a:srgbClr val="414040"/>
                    </a:solidFill>
                    <a:latin typeface="Cambria Math" panose="02040503050406030204" pitchFamily="18" charset="0"/>
                  </a:rPr>
                  <m:t>j</m:t>
                </m:r>
              </m:oMath>
            </a14:m>
            <a:r>
              <a:t>, where </a:t>
            </a:r>
            <a14:m>
              <m:oMath>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0,1</m:t>
                </m:r>
                <m:r>
                  <a:rPr xmlns:a="http://schemas.openxmlformats.org/drawingml/2006/main" sz="1750" i="1">
                    <a:solidFill>
                      <a:srgbClr val="414040"/>
                    </a:solidFill>
                    <a:latin typeface="Cambria Math" panose="02040503050406030204" pitchFamily="18" charset="0"/>
                  </a:rPr>
                  <m:t>]</m:t>
                </m:r>
              </m:oMath>
            </a14:m>
            <a:r>
              <a:t>.  The consumption bundle is thus given by,</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p>
                  <m:e>
                    <m:d>
                      <m:dPr>
                        <m:ctrlPr>
                          <a:rPr xmlns:a="http://schemas.openxmlformats.org/drawingml/2006/main" sz="1750" i="1">
                            <a:solidFill>
                              <a:srgbClr val="414040"/>
                            </a:solidFill>
                            <a:latin typeface="Cambria Math" panose="02040503050406030204" pitchFamily="18" charset="0"/>
                          </a:rPr>
                        </m:ctrlPr>
                      </m:dPr>
                      <m:e>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1</m:t>
                            </m:r>
                          </m:sup>
                        </m:sSubSup>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sSub>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sub>
                        </m:sSub>
                        <m:sSup>
                          <m:e/>
                          <m:sup>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ε</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ε</m:t>
                                </m:r>
                              </m:den>
                            </m:f>
                          </m:sup>
                        </m:sSup>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j</m:t>
                        </m:r>
                      </m:e>
                    </m:d>
                  </m:e>
                  <m:sup>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ε</m:t>
                        </m:r>
                      </m:num>
                      <m:den>
                        <m:r>
                          <a:rPr xmlns:a="http://schemas.openxmlformats.org/drawingml/2006/main" sz="1750" i="1">
                            <a:solidFill>
                              <a:srgbClr val="414040"/>
                            </a:solidFill>
                            <a:latin typeface="Cambria Math" panose="02040503050406030204" pitchFamily="18" charset="0"/>
                          </a:rPr>
                          <m:t>ε</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den>
                    </m:f>
                  </m:sup>
                </m:sSup>
              </m:oMath>
            </a14:m>
          </a:p>
          <a:p>
            <a:pPr defTabSz="262889">
              <a:spcBef>
                <a:spcPts val="1000"/>
              </a:spcBef>
              <a:defRPr sz="1619"/>
            </a:pPr>
            <a:r>
              <a:t>where </a:t>
            </a:r>
            <a14:m>
              <m:oMath>
                <m:r>
                  <a:rPr xmlns:a="http://schemas.openxmlformats.org/drawingml/2006/main" sz="1950" i="1">
                    <a:solidFill>
                      <a:srgbClr val="414040"/>
                    </a:solidFill>
                    <a:latin typeface="Cambria Math" panose="02040503050406030204" pitchFamily="18" charset="0"/>
                  </a:rPr>
                  <m:t>ε</m:t>
                </m:r>
              </m:oMath>
            </a14:m>
            <a:r>
              <a:t> is also a parameter of the preferences of the representative household, and more precicely, the elasticity of substitution between goods. We assume that </a:t>
            </a:r>
            <a14:m>
              <m:oMath>
                <m:r>
                  <a:rPr xmlns:a="http://schemas.openxmlformats.org/drawingml/2006/main" sz="1900" i="1">
                    <a:solidFill>
                      <a:srgbClr val="414040"/>
                    </a:solidFill>
                    <a:latin typeface="Cambria Math" panose="02040503050406030204" pitchFamily="18" charset="0"/>
                  </a:rPr>
                  <m:t>ε</m:t>
                </m:r>
                <m:r>
                  <a:rPr xmlns:a="http://schemas.openxmlformats.org/drawingml/2006/main" sz="1900" i="1">
                    <a:solidFill>
                      <a:srgbClr val="414040"/>
                    </a:solidFill>
                    <a:latin typeface="Cambria Math" panose="02040503050406030204" pitchFamily="18" charset="0"/>
                  </a:rPr>
                  <m:t>&gt;</m:t>
                </m:r>
                <m:r>
                  <a:rPr xmlns:a="http://schemas.openxmlformats.org/drawingml/2006/main" sz="1900" i="1">
                    <a:solidFill>
                      <a:srgbClr val="414040"/>
                    </a:solidFill>
                    <a:latin typeface="Cambria Math" panose="02040503050406030204" pitchFamily="18" charset="0"/>
                  </a:rPr>
                  <m:t>1</m:t>
                </m:r>
              </m:oMath>
            </a14:m>
            <a:r>
              <a:t>.</a:t>
            </a:r>
          </a:p>
          <a:p>
            <a:pPr defTabSz="262889">
              <a:spcBef>
                <a:spcPts val="1000"/>
              </a:spcBef>
              <a:defRPr sz="1619"/>
            </a:pPr>
            <a:r>
              <a:t>Expected utility is maximized subject to the sequence of expected budget constraints,</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F</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i</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F</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i</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i</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den>
                        </m:f>
                        <m:sSub>
                          <m:e>
                            <m:r>
                              <a:rPr xmlns:a="http://schemas.openxmlformats.org/drawingml/2006/main" sz="1750" i="1">
                                <a:solidFill>
                                  <a:srgbClr val="414040"/>
                                </a:solidFill>
                                <a:latin typeface="Cambria Math" panose="02040503050406030204" pitchFamily="18" charset="0"/>
                              </a:rPr>
                              <m:t>M</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Y</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e>
                        </m:d>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1</m:t>
                            </m:r>
                          </m:sup>
                        </m:sSubSup>
                        <m:r>
                          <a:rPr xmlns:a="http://schemas.openxmlformats.org/drawingml/2006/main" sz="1750" i="1">
                            <a:solidFill>
                              <a:srgbClr val="414040"/>
                            </a:solidFill>
                            <a:latin typeface="Cambria Math" panose="02040503050406030204" pitchFamily="18" charset="0"/>
                          </a:rPr>
                          <m:t>P</m:t>
                        </m:r>
                        <m:sSub>
                          <m:e>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r>
                          <a:rPr xmlns:a="http://schemas.openxmlformats.org/drawingml/2006/main" sz="1750" i="1">
                            <a:solidFill>
                              <a:srgbClr val="414040"/>
                            </a:solidFill>
                            <a:latin typeface="Cambria Math" panose="02040503050406030204" pitchFamily="18" charset="0"/>
                          </a:rPr>
                          <m:t>C</m:t>
                        </m:r>
                        <m:sSub>
                          <m:e>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sub>
                        </m:sSub>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j</m:t>
                        </m:r>
                      </m:e>
                    </m:d>
                  </m:e>
                </m:d>
              </m:oMath>
            </a14:m>
          </a:p>
          <a:p>
            <a:pPr defTabSz="262889">
              <a:spcBef>
                <a:spcPts val="1000"/>
              </a:spcBef>
              <a:defRPr sz="1619"/>
            </a:pPr>
            <a:r>
              <a:t>where </a:t>
            </a:r>
            <a14:m>
              <m:oMath>
                <m:sSub>
                  <m:e>
                    <m:r>
                      <a:rPr xmlns:a="http://schemas.openxmlformats.org/drawingml/2006/main" sz="1750" i="1">
                        <a:solidFill>
                          <a:srgbClr val="414040"/>
                        </a:solidFill>
                        <a:latin typeface="Cambria Math" panose="02040503050406030204" pitchFamily="18" charset="0"/>
                      </a:rPr>
                      <m:t>F</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B</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M</m:t>
                    </m:r>
                  </m:e>
                  <m:sub>
                    <m:r>
                      <a:rPr xmlns:a="http://schemas.openxmlformats.org/drawingml/2006/main" sz="1750" i="1">
                        <a:solidFill>
                          <a:srgbClr val="414040"/>
                        </a:solidFill>
                        <a:latin typeface="Cambria Math" panose="02040503050406030204" pitchFamily="18" charset="0"/>
                      </a:rPr>
                      <m:t>t</m:t>
                    </m:r>
                  </m:sub>
                </m:sSub>
              </m:oMath>
            </a14:m>
            <a:r>
              <a:t>, denotes the financial assets held by the representative household, </a:t>
            </a:r>
            <a14:m>
              <m:oMath>
                <m:r>
                  <a:rPr xmlns:a="http://schemas.openxmlformats.org/drawingml/2006/main" sz="2250" i="1">
                    <a:solidFill>
                      <a:srgbClr val="414040"/>
                    </a:solidFill>
                    <a:latin typeface="Cambria Math" panose="02040503050406030204" pitchFamily="18" charset="0"/>
                  </a:rPr>
                  <m:t>i</m:t>
                </m:r>
              </m:oMath>
            </a14:m>
            <a:r>
              <a:t> is the nominal interest rate, </a:t>
            </a:r>
            <a14:m>
              <m:oMath>
                <m:r>
                  <a:rPr xmlns:a="http://schemas.openxmlformats.org/drawingml/2006/main" sz="1800" i="1">
                    <a:solidFill>
                      <a:srgbClr val="414040"/>
                    </a:solidFill>
                    <a:latin typeface="Cambria Math" panose="02040503050406030204" pitchFamily="18" charset="0"/>
                  </a:rPr>
                  <m:t>B</m:t>
                </m:r>
              </m:oMath>
            </a14:m>
            <a:r>
              <a:t> denotes one period nominal bonds, </a:t>
            </a:r>
            <a14:m>
              <m:oMath>
                <m:r>
                  <a:rPr xmlns:a="http://schemas.openxmlformats.org/drawingml/2006/main" sz="1650" i="1">
                    <a:solidFill>
                      <a:srgbClr val="414040"/>
                    </a:solidFill>
                    <a:latin typeface="Cambria Math" panose="02040503050406030204" pitchFamily="18" charset="0"/>
                  </a:rPr>
                  <m:t>M</m:t>
                </m:r>
              </m:oMath>
            </a14:m>
            <a:r>
              <a:t> represents nominal money balances, </a:t>
            </a:r>
            <a14:m>
              <m:oMath>
                <m:r>
                  <a:rPr xmlns:a="http://schemas.openxmlformats.org/drawingml/2006/main" sz="1750" i="1">
                    <a:solidFill>
                      <a:srgbClr val="414040"/>
                    </a:solidFill>
                    <a:latin typeface="Cambria Math" panose="02040503050406030204" pitchFamily="18" charset="0"/>
                  </a:rPr>
                  <m:t>Y</m:t>
                </m:r>
              </m:oMath>
            </a14:m>
            <a:r>
              <a:t> is real non-interest income, </a:t>
            </a:r>
            <a14:m>
              <m:oMath>
                <m:r>
                  <a:rPr xmlns:a="http://schemas.openxmlformats.org/drawingml/2006/main" sz="1700" i="1">
                    <a:solidFill>
                      <a:srgbClr val="414040"/>
                    </a:solidFill>
                    <a:latin typeface="Cambria Math" panose="02040503050406030204" pitchFamily="18" charset="0"/>
                  </a:rPr>
                  <m:t>T</m:t>
                </m:r>
              </m:oMath>
            </a14:m>
            <a:r>
              <a:t> real taxes net of transfers, and </a:t>
            </a:r>
            <a14:m>
              <m:oMath>
                <m:r>
                  <a:rPr xmlns:a="http://schemas.openxmlformats.org/drawingml/2006/main" sz="1950" i="1">
                    <a:solidFill>
                      <a:srgbClr val="414040"/>
                    </a:solidFill>
                    <a:latin typeface="Cambria Math" panose="02040503050406030204" pitchFamily="18" charset="0"/>
                  </a:rPr>
                  <m:t>P</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j</m:t>
                </m:r>
                <m:r>
                  <a:rPr xmlns:a="http://schemas.openxmlformats.org/drawingml/2006/main" sz="1950" i="1">
                    <a:solidFill>
                      <a:srgbClr val="414040"/>
                    </a:solidFill>
                    <a:latin typeface="Cambria Math" panose="02040503050406030204" pitchFamily="18" charset="0"/>
                  </a:rPr>
                  <m:t>)</m:t>
                </m:r>
              </m:oMath>
            </a14:m>
            <a:r>
              <a:t> is the price of good </a:t>
            </a:r>
            <a14:m>
              <m:oMath>
                <m:r>
                  <a:rPr xmlns:a="http://schemas.openxmlformats.org/drawingml/2006/main" sz="1200" i="1">
                    <a:solidFill>
                      <a:srgbClr val="414040"/>
                    </a:solidFill>
                    <a:latin typeface="Cambria Math" panose="02040503050406030204" pitchFamily="18" charset="0"/>
                  </a:rPr>
                  <m:t>j</m:t>
                </m:r>
              </m:oMath>
            </a14:m>
            <a:r>
              <a:t>.</a:t>
            </a:r>
          </a:p>
          <a:p>
            <a:pPr defTabSz="262889">
              <a:spcBef>
                <a:spcPts val="1000"/>
              </a:spcBef>
              <a:defRPr sz="1619"/>
            </a:pPr>
            <a:r>
              <a:t>The household must also satisfy the transversality condition</a:t>
            </a:r>
          </a:p>
          <a:p>
            <a:pPr defTabSz="262889">
              <a:spcBef>
                <a:spcPts val="1000"/>
              </a:spcBef>
              <a:defRPr sz="1619"/>
            </a:pPr>
            <a:r>
              <a:t>                                                                                                     </a:t>
            </a:r>
            <a14:m>
              <m:oMath>
                <m:limLow>
                  <m:e>
                    <m:r>
                      <a:rPr xmlns:a="http://schemas.openxmlformats.org/drawingml/2006/main" sz="1850" i="1">
                        <a:solidFill>
                          <a:srgbClr val="414040"/>
                        </a:solidFill>
                        <a:latin typeface="Cambria Math" panose="02040503050406030204" pitchFamily="18" charset="0"/>
                      </a:rPr>
                      <m:t>lim</m:t>
                    </m:r>
                  </m:e>
                  <m:lim>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m:rPr>
                        <m:sty m:val="p"/>
                      </m:rPr>
                      <a:rPr xmlns:a="http://schemas.openxmlformats.org/drawingml/2006/main" sz="1850" i="1">
                        <a:solidFill>
                          <a:srgbClr val="414040"/>
                        </a:solidFill>
                        <a:latin typeface="Cambria Math" panose="02040503050406030204" pitchFamily="18" charset="0"/>
                      </a:rPr>
                      <m:t>∞</m:t>
                    </m:r>
                  </m:lim>
                </m:limLow>
                <m:sSub>
                  <m:e>
                    <m:r>
                      <a:rPr xmlns:a="http://schemas.openxmlformats.org/drawingml/2006/main" sz="1850" i="1">
                        <a:solidFill>
                          <a:srgbClr val="414040"/>
                        </a:solidFill>
                        <a:latin typeface="Cambria Math" panose="02040503050406030204" pitchFamily="18" charset="0"/>
                      </a:rPr>
                      <m:t>E</m:t>
                    </m:r>
                  </m:e>
                  <m:sub>
                    <m:r>
                      <a:rPr xmlns:a="http://schemas.openxmlformats.org/drawingml/2006/main" sz="1850" i="1">
                        <a:solidFill>
                          <a:srgbClr val="414040"/>
                        </a:solidFill>
                        <a:latin typeface="Cambria Math" panose="02040503050406030204" pitchFamily="18" charset="0"/>
                      </a:rPr>
                      <m:t>t</m:t>
                    </m:r>
                  </m:sub>
                </m:sSub>
                <m:sSub>
                  <m:e>
                    <m:r>
                      <a:rPr xmlns:a="http://schemas.openxmlformats.org/drawingml/2006/main" sz="1850" i="1">
                        <a:solidFill>
                          <a:srgbClr val="414040"/>
                        </a:solidFill>
                        <a:latin typeface="Cambria Math" panose="02040503050406030204" pitchFamily="18" charset="0"/>
                      </a:rPr>
                      <m:t>F</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m:t>
                </m:r>
              </m:oMath>
            </a14:m>
          </a:p>
          <a:p>
            <a:pPr defTabSz="262889">
              <a:spcBef>
                <a:spcPts val="1000"/>
              </a:spcBef>
              <a:defRPr sz="1619"/>
            </a:pPr>
            <a:r>
              <a:t>The household must decide on the distribution of its consumption expenditure among the various goods and the intertemporal allocation of its total consumption expenditure and money demand.</a:t>
            </a:r>
          </a:p>
        </p:txBody>
      </p:sp>
      <p:sp>
        <p:nvSpPr>
          <p:cNvPr id="161"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Choosing Individual Consumption Goods"/>
          <p:cNvSpPr txBox="1"/>
          <p:nvPr>
            <p:ph type="title"/>
          </p:nvPr>
        </p:nvSpPr>
        <p:spPr>
          <a:prstGeom prst="rect">
            <a:avLst/>
          </a:prstGeom>
        </p:spPr>
        <p:txBody>
          <a:bodyPr/>
          <a:lstStyle>
            <a:lvl1pPr defTabSz="496570">
              <a:spcBef>
                <a:spcPts val="1300"/>
              </a:spcBef>
              <a:defRPr sz="5950"/>
            </a:lvl1pPr>
          </a:lstStyle>
          <a:p>
            <a:pPr/>
            <a:r>
              <a:t>Choosing Individual Consumption Goods</a:t>
            </a:r>
          </a:p>
        </p:txBody>
      </p:sp>
      <p:sp>
        <p:nvSpPr>
          <p:cNvPr id="164" name="To determine the distribution of its consumption expenditure among the various goods the household maximizes,…"/>
          <p:cNvSpPr txBox="1"/>
          <p:nvPr>
            <p:ph type="body" idx="1"/>
          </p:nvPr>
        </p:nvSpPr>
        <p:spPr>
          <a:xfrm>
            <a:off x="508000" y="2457450"/>
            <a:ext cx="11988800" cy="6254750"/>
          </a:xfrm>
          <a:prstGeom prst="rect">
            <a:avLst/>
          </a:prstGeom>
        </p:spPr>
        <p:txBody>
          <a:bodyPr/>
          <a:lstStyle/>
          <a:p>
            <a:pPr defTabSz="233679">
              <a:spcBef>
                <a:spcPts val="900"/>
              </a:spcBef>
              <a:defRPr sz="1440"/>
            </a:pPr>
            <a:r>
              <a:t>To determine the distribution of its consumption expenditure among the various goods the household maximizes,</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a:rPr xmlns:a="http://schemas.openxmlformats.org/drawingml/2006/main" sz="1550" i="1">
                                <a:solidFill>
                                  <a:srgbClr val="414040"/>
                                </a:solidFill>
                                <a:latin typeface="Cambria Math" panose="02040503050406030204" pitchFamily="18" charset="0"/>
                              </a:rPr>
                              <m:t>1</m:t>
                            </m:r>
                          </m:sup>
                        </m:sSubSup>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sSup>
                          <m:e/>
                          <m:sup>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ε</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ε</m:t>
                                </m:r>
                              </m:den>
                            </m:f>
                          </m:sup>
                        </m:sSup>
                        <m:r>
                          <a:rPr xmlns:a="http://schemas.openxmlformats.org/drawingml/2006/main" sz="1550" i="1">
                            <a:solidFill>
                              <a:srgbClr val="414040"/>
                            </a:solidFill>
                            <a:latin typeface="Cambria Math" panose="02040503050406030204" pitchFamily="18" charset="0"/>
                          </a:rPr>
                          <m:t>d</m:t>
                        </m:r>
                        <m:r>
                          <a:rPr xmlns:a="http://schemas.openxmlformats.org/drawingml/2006/main" sz="1550" i="1">
                            <a:solidFill>
                              <a:srgbClr val="414040"/>
                            </a:solidFill>
                            <a:latin typeface="Cambria Math" panose="02040503050406030204" pitchFamily="18" charset="0"/>
                          </a:rPr>
                          <m:t>j</m:t>
                        </m:r>
                      </m:e>
                    </m:d>
                  </m:e>
                  <m:sup>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ε</m:t>
                        </m:r>
                      </m:num>
                      <m:den>
                        <m:r>
                          <a:rPr xmlns:a="http://schemas.openxmlformats.org/drawingml/2006/main" sz="1550" i="1">
                            <a:solidFill>
                              <a:srgbClr val="414040"/>
                            </a:solidFill>
                            <a:latin typeface="Cambria Math" panose="02040503050406030204" pitchFamily="18" charset="0"/>
                          </a:rPr>
                          <m:t>ε</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den>
                    </m:f>
                  </m:sup>
                </m:sSup>
              </m:oMath>
            </a14:m>
          </a:p>
          <a:p>
            <a:pPr defTabSz="233679">
              <a:spcBef>
                <a:spcPts val="900"/>
              </a:spcBef>
              <a:defRPr sz="1440"/>
            </a:pPr>
            <a:r>
              <a:t>subject to,</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a:rPr xmlns:a="http://schemas.openxmlformats.org/drawingml/2006/main" sz="1550" i="1">
                        <a:solidFill>
                          <a:srgbClr val="414040"/>
                        </a:solidFill>
                        <a:latin typeface="Cambria Math" panose="02040503050406030204" pitchFamily="18" charset="0"/>
                      </a:rPr>
                      <m:t>1</m:t>
                    </m:r>
                  </m:sup>
                </m:sSubSup>
                <m:r>
                  <a:rPr xmlns:a="http://schemas.openxmlformats.org/drawingml/2006/main" sz="1550" i="1">
                    <a:solidFill>
                      <a:srgbClr val="414040"/>
                    </a:solidFill>
                    <a:latin typeface="Cambria Math" panose="02040503050406030204" pitchFamily="18" charset="0"/>
                  </a:rPr>
                  <m:t>P</m:t>
                </m:r>
                <m:sSub>
                  <m:e>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d</m:t>
                </m:r>
                <m:r>
                  <a:rPr xmlns:a="http://schemas.openxmlformats.org/drawingml/2006/main" sz="1550" i="1">
                    <a:solidFill>
                      <a:srgbClr val="414040"/>
                    </a:solidFill>
                    <a:latin typeface="Cambria Math" panose="02040503050406030204" pitchFamily="18" charset="0"/>
                  </a:rPr>
                  <m:t>j</m:t>
                </m:r>
              </m:oMath>
            </a14:m>
          </a:p>
          <a:p>
            <a:pPr defTabSz="233679">
              <a:spcBef>
                <a:spcPts val="900"/>
              </a:spcBef>
              <a:defRPr sz="1440"/>
            </a:pPr>
            <a:r>
              <a:t>From the first order conditions for a maximum it follows that,</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P</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num>
                          <m:den>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den>
                        </m:f>
                      </m:e>
                    </m:d>
                  </m:e>
                  <m: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sup>
                </m:sSup>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oMath>
            </a14:m>
          </a:p>
          <a:p>
            <a:pPr defTabSz="233679">
              <a:spcBef>
                <a:spcPts val="900"/>
              </a:spcBef>
              <a:defRPr sz="1440"/>
            </a:pPr>
            <a:r>
              <a:t>where, </a:t>
            </a:r>
            <a14:m>
              <m:oMath>
                <m:r>
                  <a:rPr xmlns:a="http://schemas.openxmlformats.org/drawingml/2006/main" sz="1550" i="1">
                    <a:solidFill>
                      <a:srgbClr val="414040"/>
                    </a:solidFill>
                    <a:latin typeface="Cambria Math" panose="02040503050406030204" pitchFamily="18" charset="0"/>
                  </a:rPr>
                  <m:t>P</m:t>
                </m:r>
              </m:oMath>
            </a14:m>
            <a:r>
              <a:t> is the average price level, defined as.</a:t>
            </a:r>
          </a:p>
          <a:p>
            <a:pPr defTabSz="233679">
              <a:spcBef>
                <a:spcPts val="900"/>
              </a:spcBef>
              <a:defRPr sz="1440"/>
            </a:pPr>
            <a:r>
              <a:t>                                                                                                         </a:t>
            </a:r>
            <a14:m>
              <m:oMath>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a:rPr xmlns:a="http://schemas.openxmlformats.org/drawingml/2006/main" sz="1550" i="1">
                                <a:solidFill>
                                  <a:srgbClr val="414040"/>
                                </a:solidFill>
                                <a:latin typeface="Cambria Math" panose="02040503050406030204" pitchFamily="18" charset="0"/>
                              </a:rPr>
                              <m:t>1</m:t>
                            </m:r>
                          </m:sup>
                        </m:sSubSup>
                        <m:r>
                          <a:rPr xmlns:a="http://schemas.openxmlformats.org/drawingml/2006/main" sz="1550" i="1">
                            <a:solidFill>
                              <a:srgbClr val="414040"/>
                            </a:solidFill>
                            <a:latin typeface="Cambria Math" panose="02040503050406030204" pitchFamily="18" charset="0"/>
                          </a:rPr>
                          <m:t>P</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sSup>
                          <m:e/>
                          <m:sup>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sup>
                        </m:sSup>
                        <m:r>
                          <a:rPr xmlns:a="http://schemas.openxmlformats.org/drawingml/2006/main" sz="1550" i="1">
                            <a:solidFill>
                              <a:srgbClr val="414040"/>
                            </a:solidFill>
                            <a:latin typeface="Cambria Math" panose="02040503050406030204" pitchFamily="18" charset="0"/>
                          </a:rPr>
                          <m:t>d</m:t>
                        </m:r>
                        <m:r>
                          <a:rPr xmlns:a="http://schemas.openxmlformats.org/drawingml/2006/main" sz="1550" i="1">
                            <a:solidFill>
                              <a:srgbClr val="414040"/>
                            </a:solidFill>
                            <a:latin typeface="Cambria Math" panose="02040503050406030204" pitchFamily="18" charset="0"/>
                          </a:rPr>
                          <m:t>j</m:t>
                        </m:r>
                      </m:e>
                    </m:d>
                  </m:e>
                  <m:sup>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den>
                    </m:f>
                  </m:sup>
                </m:sSup>
              </m:oMath>
            </a14:m>
          </a:p>
          <a:p>
            <a:pPr defTabSz="233679">
              <a:spcBef>
                <a:spcPts val="900"/>
              </a:spcBef>
              <a:defRPr sz="1440"/>
            </a:pPr>
            <a:r>
              <a:t>The demand for good </a:t>
            </a:r>
            <a14:m>
              <m:oMath>
                <m:r>
                  <a:rPr xmlns:a="http://schemas.openxmlformats.org/drawingml/2006/main" sz="1050" i="1">
                    <a:solidFill>
                      <a:srgbClr val="414040"/>
                    </a:solidFill>
                    <a:latin typeface="Cambria Math" panose="02040503050406030204" pitchFamily="18" charset="0"/>
                  </a:rPr>
                  <m:t>j</m:t>
                </m:r>
              </m:oMath>
            </a14:m>
            <a:r>
              <a:t> is thus a function of its relative price and the level of aggregate demand </a:t>
            </a:r>
            <a14:m>
              <m:oMath>
                <m:r>
                  <a:rPr xmlns:a="http://schemas.openxmlformats.org/drawingml/2006/main" sz="1650" i="1">
                    <a:solidFill>
                      <a:srgbClr val="414040"/>
                    </a:solidFill>
                    <a:latin typeface="Cambria Math" panose="02040503050406030204" pitchFamily="18" charset="0"/>
                  </a:rPr>
                  <m:t>C</m:t>
                </m:r>
              </m:oMath>
            </a14:m>
            <a:r>
              <a:t>. The elasticity of demand with respect to its relative price is equal to </a:t>
            </a:r>
            <a14:m>
              <m:oMath>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ε</m:t>
                </m:r>
              </m:oMath>
            </a14:m>
            <a:r>
              <a:t>. In addition, when the household follows this optimal allocation policy, we also have that</a:t>
            </a:r>
          </a:p>
          <a:p>
            <a:pPr defTabSz="233679">
              <a:spcBef>
                <a:spcPts val="900"/>
              </a:spcBef>
              <a:defRPr sz="1440"/>
            </a:pPr>
            <a:r>
              <a:t>                                                                                                          </a:t>
            </a:r>
            <a14:m>
              <m:oMath>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a:rPr xmlns:a="http://schemas.openxmlformats.org/drawingml/2006/main" sz="1550" i="1">
                        <a:solidFill>
                          <a:srgbClr val="414040"/>
                        </a:solidFill>
                        <a:latin typeface="Cambria Math" panose="02040503050406030204" pitchFamily="18" charset="0"/>
                      </a:rPr>
                      <m:t>1</m:t>
                    </m:r>
                  </m:sup>
                </m:sSubSup>
                <m:r>
                  <a:rPr xmlns:a="http://schemas.openxmlformats.org/drawingml/2006/main" sz="1550" i="1">
                    <a:solidFill>
                      <a:srgbClr val="414040"/>
                    </a:solidFill>
                    <a:latin typeface="Cambria Math" panose="02040503050406030204" pitchFamily="18" charset="0"/>
                  </a:rPr>
                  <m:t>P</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C</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d</m:t>
                </m:r>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P</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C</m:t>
                    </m:r>
                  </m:e>
                  <m:sub>
                    <m:r>
                      <a:rPr xmlns:a="http://schemas.openxmlformats.org/drawingml/2006/main" sz="1550" i="1">
                        <a:solidFill>
                          <a:srgbClr val="414040"/>
                        </a:solidFill>
                        <a:latin typeface="Cambria Math" panose="02040503050406030204" pitchFamily="18" charset="0"/>
                      </a:rPr>
                      <m:t>t</m:t>
                    </m:r>
                  </m:sub>
                </m:sSub>
              </m:oMath>
            </a14:m>
          </a:p>
          <a:p>
            <a:pPr defTabSz="233679">
              <a:spcBef>
                <a:spcPts val="900"/>
              </a:spcBef>
              <a:defRPr sz="1440"/>
            </a:pPr>
            <a:r>
              <a:t>Total consumption expenditure can be written as the product of the aggregate consumption index and the aggregate price index.</a:t>
            </a:r>
          </a:p>
        </p:txBody>
      </p:sp>
      <p:sp>
        <p:nvSpPr>
          <p:cNvPr id="165"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he Intertemporal Problem of the Household"/>
          <p:cNvSpPr txBox="1"/>
          <p:nvPr>
            <p:ph type="title"/>
          </p:nvPr>
        </p:nvSpPr>
        <p:spPr>
          <a:prstGeom prst="rect">
            <a:avLst/>
          </a:prstGeom>
        </p:spPr>
        <p:txBody>
          <a:bodyPr/>
          <a:lstStyle>
            <a:lvl1pPr defTabSz="461518">
              <a:spcBef>
                <a:spcPts val="1200"/>
              </a:spcBef>
              <a:defRPr sz="5530"/>
            </a:lvl1pPr>
          </a:lstStyle>
          <a:p>
            <a:pPr/>
            <a:r>
              <a:t>The Intertemporal Problem of the Household</a:t>
            </a:r>
          </a:p>
        </p:txBody>
      </p:sp>
      <p:sp>
        <p:nvSpPr>
          <p:cNvPr id="168" name="Assuming that the households chooses individual consumption goods in each period optimally, the inter temporal problem of the household is then to maximize,…"/>
          <p:cNvSpPr txBox="1"/>
          <p:nvPr>
            <p:ph type="body" idx="1"/>
          </p:nvPr>
        </p:nvSpPr>
        <p:spPr>
          <a:prstGeom prst="rect">
            <a:avLst/>
          </a:prstGeom>
        </p:spPr>
        <p:txBody>
          <a:bodyPr/>
          <a:lstStyle/>
          <a:p>
            <a:pPr defTabSz="280415">
              <a:spcBef>
                <a:spcPts val="1100"/>
              </a:spcBef>
              <a:defRPr sz="1727"/>
            </a:pPr>
            <a:r>
              <a:t>Assuming that the households chooses individual consumption goods in each period optimally, the inter temporal problem of the household is then to maximize,</a:t>
            </a:r>
          </a:p>
          <a:p>
            <a:pPr defTabSz="280415">
              <a:spcBef>
                <a:spcPts val="1100"/>
              </a:spcBef>
              <a:defRPr sz="1727"/>
            </a:pPr>
            <a:r>
              <a:t>                                                            </a:t>
            </a:r>
            <a14:m>
              <m:oMath>
                <m:sSub>
                  <m:e>
                    <m:r>
                      <a:rPr xmlns:a="http://schemas.openxmlformats.org/drawingml/2006/main" sz="1900" i="1">
                        <a:solidFill>
                          <a:srgbClr val="414040"/>
                        </a:solidFill>
                        <a:latin typeface="Cambria Math" panose="02040503050406030204" pitchFamily="18" charset="0"/>
                      </a:rPr>
                      <m:t>E</m:t>
                    </m:r>
                  </m:e>
                  <m:sub>
                    <m:r>
                      <a:rPr xmlns:a="http://schemas.openxmlformats.org/drawingml/2006/main" sz="1900" i="1">
                        <a:solidFill>
                          <a:srgbClr val="414040"/>
                        </a:solidFill>
                        <a:latin typeface="Cambria Math" panose="02040503050406030204" pitchFamily="18" charset="0"/>
                      </a:rPr>
                      <m:t>t</m:t>
                    </m:r>
                  </m:sub>
                </m:sSub>
                <m:sSubSup>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s</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sub>
                  <m:sup>
                    <m:r>
                      <m:rPr>
                        <m:sty m:val="p"/>
                      </m:rPr>
                      <a:rPr xmlns:a="http://schemas.openxmlformats.org/drawingml/2006/main" sz="1900" i="1">
                        <a:solidFill>
                          <a:srgbClr val="414040"/>
                        </a:solidFill>
                        <a:latin typeface="Cambria Math" panose="02040503050406030204" pitchFamily="18" charset="0"/>
                      </a:rPr>
                      <m:t>∞</m:t>
                    </m:r>
                  </m:sup>
                </m:sSubSup>
                <m:sSup>
                  <m:e>
                    <m:d>
                      <m:dPr>
                        <m:ctrlPr>
                          <a:rPr xmlns:a="http://schemas.openxmlformats.org/drawingml/2006/main" sz="1900" i="1">
                            <a:solidFill>
                              <a:srgbClr val="414040"/>
                            </a:solidFill>
                            <a:latin typeface="Cambria Math" panose="02040503050406030204" pitchFamily="18" charset="0"/>
                          </a:rPr>
                        </m:ctrlPr>
                      </m:dPr>
                      <m:e>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1</m:t>
                            </m:r>
                          </m:num>
                          <m:den>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ρ</m:t>
                            </m:r>
                          </m:den>
                        </m:f>
                      </m:e>
                    </m:d>
                  </m:e>
                  <m:sup>
                    <m:r>
                      <a:rPr xmlns:a="http://schemas.openxmlformats.org/drawingml/2006/main" sz="1900" i="1">
                        <a:solidFill>
                          <a:srgbClr val="414040"/>
                        </a:solidFill>
                        <a:latin typeface="Cambria Math" panose="02040503050406030204" pitchFamily="18" charset="0"/>
                      </a:rPr>
                      <m:t>s</m:t>
                    </m:r>
                  </m:sup>
                </m:sSup>
                <m:d>
                  <m:dPr>
                    <m:ctrlPr>
                      <a:rPr xmlns:a="http://schemas.openxmlformats.org/drawingml/2006/main" sz="1900" i="1">
                        <a:solidFill>
                          <a:srgbClr val="414040"/>
                        </a:solidFill>
                        <a:latin typeface="Cambria Math" panose="02040503050406030204" pitchFamily="18" charset="0"/>
                      </a:rPr>
                    </m:ctrlPr>
                  </m:dPr>
                  <m:e>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1</m:t>
                        </m:r>
                      </m:num>
                      <m:den>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θ</m:t>
                        </m:r>
                      </m:den>
                    </m:f>
                    <m:d>
                      <m:dPr>
                        <m:ctrlPr>
                          <a:rPr xmlns:a="http://schemas.openxmlformats.org/drawingml/2006/main" sz="1900" i="1">
                            <a:solidFill>
                              <a:srgbClr val="414040"/>
                            </a:solidFill>
                            <a:latin typeface="Cambria Math" panose="02040503050406030204" pitchFamily="18" charset="0"/>
                          </a:rPr>
                        </m:ctrlPr>
                      </m:dPr>
                      <m:e>
                        <m:sSubSup>
                          <m:e>
                            <m:r>
                              <a:rPr xmlns:a="http://schemas.openxmlformats.org/drawingml/2006/main" sz="1900" i="1">
                                <a:solidFill>
                                  <a:srgbClr val="414040"/>
                                </a:solidFill>
                                <a:latin typeface="Cambria Math" panose="02040503050406030204" pitchFamily="18" charset="0"/>
                              </a:rPr>
                              <m:t>V</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up>
                            <m:r>
                              <a:rPr xmlns:a="http://schemas.openxmlformats.org/drawingml/2006/main" sz="1900" i="1">
                                <a:solidFill>
                                  <a:srgbClr val="414040"/>
                                </a:solidFill>
                                <a:latin typeface="Cambria Math" panose="02040503050406030204" pitchFamily="18" charset="0"/>
                              </a:rPr>
                              <m:t>C</m:t>
                            </m:r>
                          </m:sup>
                        </m:sSubSup>
                        <m:sSubSup>
                          <m:e>
                            <m:r>
                              <a:rPr xmlns:a="http://schemas.openxmlformats.org/drawingml/2006/main" sz="1900" i="1">
                                <a:solidFill>
                                  <a:srgbClr val="414040"/>
                                </a:solidFill>
                                <a:latin typeface="Cambria Math" panose="02040503050406030204" pitchFamily="18" charset="0"/>
                              </a:rPr>
                              <m:t>C</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up>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θ</m:t>
                            </m:r>
                          </m:sup>
                        </m:sSubSup>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V</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up>
                            <m:r>
                              <a:rPr xmlns:a="http://schemas.openxmlformats.org/drawingml/2006/main" sz="1900" i="1">
                                <a:solidFill>
                                  <a:srgbClr val="414040"/>
                                </a:solidFill>
                                <a:latin typeface="Cambria Math" panose="02040503050406030204" pitchFamily="18" charset="0"/>
                              </a:rPr>
                              <m:t>M</m:t>
                            </m:r>
                          </m:sup>
                        </m:sSubSup>
                        <m:sSubSup>
                          <m:e>
                            <m:d>
                              <m:dPr>
                                <m:ctrlPr>
                                  <a:rPr xmlns:a="http://schemas.openxmlformats.org/drawingml/2006/main" sz="1900" i="1">
                                    <a:solidFill>
                                      <a:srgbClr val="414040"/>
                                    </a:solidFill>
                                    <a:latin typeface="Cambria Math" panose="02040503050406030204" pitchFamily="18" charset="0"/>
                                  </a:rPr>
                                </m:ctrlPr>
                              </m:dPr>
                              <m:e>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M</m:t>
                                    </m:r>
                                  </m:num>
                                  <m:den>
                                    <m:r>
                                      <a:rPr xmlns:a="http://schemas.openxmlformats.org/drawingml/2006/main" sz="1900" i="1">
                                        <a:solidFill>
                                          <a:srgbClr val="414040"/>
                                        </a:solidFill>
                                        <a:latin typeface="Cambria Math" panose="02040503050406030204" pitchFamily="18" charset="0"/>
                                      </a:rPr>
                                      <m:t>P</m:t>
                                    </m:r>
                                  </m:den>
                                </m:f>
                              </m:e>
                            </m:d>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up>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θ</m:t>
                            </m:r>
                          </m:sup>
                        </m:sSubSup>
                      </m:e>
                    </m:d>
                  </m:e>
                </m:d>
              </m:oMath>
            </a14:m>
          </a:p>
          <a:p>
            <a:pPr defTabSz="280415">
              <a:spcBef>
                <a:spcPts val="1100"/>
              </a:spcBef>
              <a:defRPr sz="1727"/>
            </a:pPr>
            <a:r>
              <a:t>subject to the sequence of budget constraints,</a:t>
            </a:r>
          </a:p>
          <a:p>
            <a:pPr defTabSz="280415">
              <a:spcBef>
                <a:spcPts val="1100"/>
              </a:spcBef>
              <a:defRPr sz="1727"/>
            </a:pPr>
            <a:r>
              <a:t>                                                </a:t>
            </a:r>
            <a14:m>
              <m:oMath>
                <m:sSub>
                  <m:e>
                    <m:r>
                      <a:rPr xmlns:a="http://schemas.openxmlformats.org/drawingml/2006/main" sz="1900" i="1">
                        <a:solidFill>
                          <a:srgbClr val="414040"/>
                        </a:solidFill>
                        <a:latin typeface="Cambria Math" panose="02040503050406030204" pitchFamily="18" charset="0"/>
                      </a:rPr>
                      <m:t>E</m:t>
                    </m:r>
                  </m:e>
                  <m:sub>
                    <m:r>
                      <a:rPr xmlns:a="http://schemas.openxmlformats.org/drawingml/2006/main" sz="1900" i="1">
                        <a:solidFill>
                          <a:srgbClr val="414040"/>
                        </a:solidFill>
                        <a:latin typeface="Cambria Math" panose="02040503050406030204" pitchFamily="18" charset="0"/>
                      </a:rPr>
                      <m:t>t</m:t>
                    </m:r>
                  </m:sub>
                </m:sSub>
                <m:d>
                  <m:dPr>
                    <m:ctrlPr>
                      <a:rPr xmlns:a="http://schemas.openxmlformats.org/drawingml/2006/main" sz="1900" i="1">
                        <a:solidFill>
                          <a:srgbClr val="414040"/>
                        </a:solidFill>
                        <a:latin typeface="Cambria Math" panose="02040503050406030204" pitchFamily="18" charset="0"/>
                      </a:rPr>
                    </m:ctrlPr>
                  </m:dPr>
                  <m:e>
                    <m:sSub>
                      <m:e>
                        <m:r>
                          <a:rPr xmlns:a="http://schemas.openxmlformats.org/drawingml/2006/main" sz="1900" i="1">
                            <a:solidFill>
                              <a:srgbClr val="414040"/>
                            </a:solidFill>
                            <a:latin typeface="Cambria Math" panose="02040503050406030204" pitchFamily="18" charset="0"/>
                          </a:rPr>
                          <m:t>F</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i</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sSub>
                          <m:e>
                            <m:r>
                              <a:rPr xmlns:a="http://schemas.openxmlformats.org/drawingml/2006/main" sz="1900" i="1">
                                <a:solidFill>
                                  <a:srgbClr val="414040"/>
                                </a:solidFill>
                                <a:latin typeface="Cambria Math" panose="02040503050406030204" pitchFamily="18" charset="0"/>
                              </a:rPr>
                              <m:t>F</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r>
                          <a:rPr xmlns:a="http://schemas.openxmlformats.org/drawingml/2006/main" sz="1900" i="1">
                            <a:solidFill>
                              <a:srgbClr val="414040"/>
                            </a:solidFill>
                            <a:latin typeface="Cambria Math" panose="02040503050406030204" pitchFamily="18" charset="0"/>
                          </a:rPr>
                          <m:t>-</m:t>
                        </m:r>
                        <m:f>
                          <m:fPr>
                            <m:ctrlPr>
                              <a:rPr xmlns:a="http://schemas.openxmlformats.org/drawingml/2006/main" sz="1900" i="1">
                                <a:solidFill>
                                  <a:srgbClr val="414040"/>
                                </a:solidFill>
                                <a:latin typeface="Cambria Math" panose="02040503050406030204" pitchFamily="18" charset="0"/>
                              </a:rPr>
                            </m:ctrlPr>
                            <m:type m:val="bar"/>
                          </m:fPr>
                          <m:num>
                            <m:sSub>
                              <m:e>
                                <m:r>
                                  <a:rPr xmlns:a="http://schemas.openxmlformats.org/drawingml/2006/main" sz="1900" i="1">
                                    <a:solidFill>
                                      <a:srgbClr val="414040"/>
                                    </a:solidFill>
                                    <a:latin typeface="Cambria Math" panose="02040503050406030204" pitchFamily="18" charset="0"/>
                                  </a:rPr>
                                  <m:t>i</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num>
                          <m:den>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i</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den>
                        </m:f>
                        <m:sSub>
                          <m:e>
                            <m:r>
                              <a:rPr xmlns:a="http://schemas.openxmlformats.org/drawingml/2006/main" sz="1900" i="1">
                                <a:solidFill>
                                  <a:srgbClr val="414040"/>
                                </a:solidFill>
                                <a:latin typeface="Cambria Math" panose="02040503050406030204" pitchFamily="18" charset="0"/>
                              </a:rPr>
                              <m:t>M</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d>
                          <m:dPr>
                            <m:ctrlPr>
                              <a:rPr xmlns:a="http://schemas.openxmlformats.org/drawingml/2006/main" sz="1900" i="1">
                                <a:solidFill>
                                  <a:srgbClr val="414040"/>
                                </a:solidFill>
                                <a:latin typeface="Cambria Math" panose="02040503050406030204" pitchFamily="18" charset="0"/>
                              </a:rPr>
                            </m:ctrlPr>
                          </m:dPr>
                          <m:e>
                            <m:sSub>
                              <m:e>
                                <m:r>
                                  <a:rPr xmlns:a="http://schemas.openxmlformats.org/drawingml/2006/main" sz="1900" i="1">
                                    <a:solidFill>
                                      <a:srgbClr val="414040"/>
                                    </a:solidFill>
                                    <a:latin typeface="Cambria Math" panose="02040503050406030204" pitchFamily="18" charset="0"/>
                                  </a:rPr>
                                  <m:t>Y</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C</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s</m:t>
                                </m:r>
                              </m:sub>
                            </m:sSub>
                          </m:e>
                        </m:d>
                      </m:e>
                    </m:d>
                  </m:e>
                </m:d>
              </m:oMath>
            </a14:m>
          </a:p>
          <a:p>
            <a:pPr defTabSz="280415">
              <a:spcBef>
                <a:spcPts val="1100"/>
              </a:spcBef>
              <a:defRPr sz="1727"/>
            </a:pPr>
            <a:r>
              <a:t>From the first-order conditions for a maximum we get,</a:t>
            </a:r>
          </a:p>
          <a:p>
            <a:pPr defTabSz="280415">
              <a:spcBef>
                <a:spcPts val="1100"/>
              </a:spcBef>
              <a:defRPr sz="1727"/>
            </a:pPr>
            <a:r>
              <a:t>                        </a:t>
            </a:r>
            <a14:m>
              <m:oMath>
                <m:sSubSup>
                  <m:e>
                    <m:r>
                      <a:rPr xmlns:a="http://schemas.openxmlformats.org/drawingml/2006/main" sz="1900" i="1">
                        <a:solidFill>
                          <a:srgbClr val="414040"/>
                        </a:solidFill>
                        <a:latin typeface="Cambria Math" panose="02040503050406030204" pitchFamily="18" charset="0"/>
                      </a:rPr>
                      <m:t>V</m:t>
                    </m:r>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C</m:t>
                    </m:r>
                  </m:sup>
                </m:sSubSup>
                <m:sSubSup>
                  <m:e>
                    <m:r>
                      <a:rPr xmlns:a="http://schemas.openxmlformats.org/drawingml/2006/main" sz="1900" i="1">
                        <a:solidFill>
                          <a:srgbClr val="414040"/>
                        </a:solidFill>
                        <a:latin typeface="Cambria Math" panose="02040503050406030204" pitchFamily="18" charset="0"/>
                      </a:rPr>
                      <m:t>C</m:t>
                    </m:r>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θ</m:t>
                    </m:r>
                  </m:sup>
                </m:sSubSup>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λ</m:t>
                    </m:r>
                  </m:e>
                  <m:sub>
                    <m:r>
                      <a:rPr xmlns:a="http://schemas.openxmlformats.org/drawingml/2006/main" sz="1900" i="1">
                        <a:solidFill>
                          <a:srgbClr val="414040"/>
                        </a:solidFill>
                        <a:latin typeface="Cambria Math" panose="02040503050406030204" pitchFamily="18" charset="0"/>
                      </a:rPr>
                      <m:t>t</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i</m:t>
                    </m:r>
                  </m:e>
                  <m:sub>
                    <m:r>
                      <a:rPr xmlns:a="http://schemas.openxmlformats.org/drawingml/2006/main" sz="1900" i="1">
                        <a:solidFill>
                          <a:srgbClr val="414040"/>
                        </a:solidFill>
                        <a:latin typeface="Cambria Math" panose="02040503050406030204" pitchFamily="18" charset="0"/>
                      </a:rPr>
                      <m:t>t</m:t>
                    </m:r>
                  </m:sub>
                </m:sSub>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sub>
                </m:sSub>
              </m:oMath>
            </a14:m>
            <a:r>
              <a:t>                   </a:t>
            </a:r>
            <a14:m>
              <m:oMath>
                <m:sSubSup>
                  <m:e>
                    <m:r>
                      <a:rPr xmlns:a="http://schemas.openxmlformats.org/drawingml/2006/main" sz="1900" i="1">
                        <a:solidFill>
                          <a:srgbClr val="414040"/>
                        </a:solidFill>
                        <a:latin typeface="Cambria Math" panose="02040503050406030204" pitchFamily="18" charset="0"/>
                      </a:rPr>
                      <m:t>V</m:t>
                    </m:r>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M</m:t>
                    </m:r>
                  </m:sup>
                </m:sSubSup>
                <m:sSubSup>
                  <m:e>
                    <m:d>
                      <m:dPr>
                        <m:ctrlPr>
                          <a:rPr xmlns:a="http://schemas.openxmlformats.org/drawingml/2006/main" sz="1900" i="1">
                            <a:solidFill>
                              <a:srgbClr val="414040"/>
                            </a:solidFill>
                            <a:latin typeface="Cambria Math" panose="02040503050406030204" pitchFamily="18" charset="0"/>
                          </a:rPr>
                        </m:ctrlPr>
                      </m:dPr>
                      <m:e>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M</m:t>
                            </m:r>
                          </m:num>
                          <m:den>
                            <m:r>
                              <a:rPr xmlns:a="http://schemas.openxmlformats.org/drawingml/2006/main" sz="1900" i="1">
                                <a:solidFill>
                                  <a:srgbClr val="414040"/>
                                </a:solidFill>
                                <a:latin typeface="Cambria Math" panose="02040503050406030204" pitchFamily="18" charset="0"/>
                              </a:rPr>
                              <m:t>P</m:t>
                            </m:r>
                          </m:den>
                        </m:f>
                      </m:e>
                    </m:d>
                  </m:e>
                  <m:sub>
                    <m:r>
                      <a:rPr xmlns:a="http://schemas.openxmlformats.org/drawingml/2006/main" sz="1900" i="1">
                        <a:solidFill>
                          <a:srgbClr val="414040"/>
                        </a:solidFill>
                        <a:latin typeface="Cambria Math" panose="02040503050406030204" pitchFamily="18" charset="0"/>
                      </a:rPr>
                      <m:t>t</m:t>
                    </m:r>
                  </m:sub>
                  <m: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θ</m:t>
                    </m:r>
                  </m:sup>
                </m:sSubSup>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λ</m:t>
                    </m:r>
                  </m:e>
                  <m:sub>
                    <m:r>
                      <a:rPr xmlns:a="http://schemas.openxmlformats.org/drawingml/2006/main" sz="1900" i="1">
                        <a:solidFill>
                          <a:srgbClr val="414040"/>
                        </a:solidFill>
                        <a:latin typeface="Cambria Math" panose="02040503050406030204" pitchFamily="18" charset="0"/>
                      </a:rPr>
                      <m:t>t</m:t>
                    </m:r>
                  </m:sub>
                </m:sSub>
                <m:sSub>
                  <m:e>
                    <m:r>
                      <a:rPr xmlns:a="http://schemas.openxmlformats.org/drawingml/2006/main" sz="1900" i="1">
                        <a:solidFill>
                          <a:srgbClr val="414040"/>
                        </a:solidFill>
                        <a:latin typeface="Cambria Math" panose="02040503050406030204" pitchFamily="18" charset="0"/>
                      </a:rPr>
                      <m:t>i</m:t>
                    </m:r>
                  </m:e>
                  <m:sub>
                    <m:r>
                      <a:rPr xmlns:a="http://schemas.openxmlformats.org/drawingml/2006/main" sz="1900" i="1">
                        <a:solidFill>
                          <a:srgbClr val="414040"/>
                        </a:solidFill>
                        <a:latin typeface="Cambria Math" panose="02040503050406030204" pitchFamily="18" charset="0"/>
                      </a:rPr>
                      <m:t>t</m:t>
                    </m:r>
                  </m:sub>
                </m:sSub>
                <m:sSub>
                  <m:e>
                    <m:r>
                      <a:rPr xmlns:a="http://schemas.openxmlformats.org/drawingml/2006/main" sz="1900" i="1">
                        <a:solidFill>
                          <a:srgbClr val="414040"/>
                        </a:solidFill>
                        <a:latin typeface="Cambria Math" panose="02040503050406030204" pitchFamily="18" charset="0"/>
                      </a:rPr>
                      <m:t>P</m:t>
                    </m:r>
                  </m:e>
                  <m:sub>
                    <m:r>
                      <a:rPr xmlns:a="http://schemas.openxmlformats.org/drawingml/2006/main" sz="1900" i="1">
                        <a:solidFill>
                          <a:srgbClr val="414040"/>
                        </a:solidFill>
                        <a:latin typeface="Cambria Math" panose="02040503050406030204" pitchFamily="18" charset="0"/>
                      </a:rPr>
                      <m:t>t</m:t>
                    </m:r>
                  </m:sub>
                </m:sSub>
              </m:oMath>
            </a14:m>
            <a:r>
              <a:t>                        </a:t>
            </a:r>
            <a14:m>
              <m:oMath>
                <m:sSub>
                  <m:e>
                    <m:r>
                      <a:rPr xmlns:a="http://schemas.openxmlformats.org/drawingml/2006/main" sz="1900" i="1">
                        <a:solidFill>
                          <a:srgbClr val="414040"/>
                        </a:solidFill>
                        <a:latin typeface="Cambria Math" panose="02040503050406030204" pitchFamily="18" charset="0"/>
                      </a:rPr>
                      <m:t>E</m:t>
                    </m:r>
                  </m:e>
                  <m:sub>
                    <m:r>
                      <a:rPr xmlns:a="http://schemas.openxmlformats.org/drawingml/2006/main" sz="1900" i="1">
                        <a:solidFill>
                          <a:srgbClr val="414040"/>
                        </a:solidFill>
                        <a:latin typeface="Cambria Math" panose="02040503050406030204" pitchFamily="18" charset="0"/>
                      </a:rPr>
                      <m:t>t</m:t>
                    </m:r>
                  </m:sub>
                </m:sSub>
                <m:sSub>
                  <m:e>
                    <m:r>
                      <a:rPr xmlns:a="http://schemas.openxmlformats.org/drawingml/2006/main" sz="1900" i="1">
                        <a:solidFill>
                          <a:srgbClr val="414040"/>
                        </a:solidFill>
                        <a:latin typeface="Cambria Math" panose="02040503050406030204" pitchFamily="18" charset="0"/>
                      </a:rPr>
                      <m:t>λ</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Sub>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E</m:t>
                    </m:r>
                  </m:e>
                  <m:sub>
                    <m:r>
                      <a:rPr xmlns:a="http://schemas.openxmlformats.org/drawingml/2006/main" sz="1900" i="1">
                        <a:solidFill>
                          <a:srgbClr val="414040"/>
                        </a:solidFill>
                        <a:latin typeface="Cambria Math" panose="02040503050406030204" pitchFamily="18" charset="0"/>
                      </a:rPr>
                      <m:t>t</m:t>
                    </m:r>
                  </m:sub>
                </m:sSub>
                <m:d>
                  <m:dPr>
                    <m:ctrlPr>
                      <a:rPr xmlns:a="http://schemas.openxmlformats.org/drawingml/2006/main" sz="1900" i="1">
                        <a:solidFill>
                          <a:srgbClr val="414040"/>
                        </a:solidFill>
                        <a:latin typeface="Cambria Math" panose="02040503050406030204" pitchFamily="18" charset="0"/>
                      </a:rPr>
                    </m:ctrlPr>
                  </m:dPr>
                  <m:e>
                    <m:f>
                      <m:fPr>
                        <m:ctrlPr>
                          <a:rPr xmlns:a="http://schemas.openxmlformats.org/drawingml/2006/main" sz="1900" i="1">
                            <a:solidFill>
                              <a:srgbClr val="414040"/>
                            </a:solidFill>
                            <a:latin typeface="Cambria Math" panose="02040503050406030204" pitchFamily="18" charset="0"/>
                          </a:rPr>
                        </m:ctrlPr>
                        <m:type m:val="bar"/>
                      </m:fPr>
                      <m:num>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ρ</m:t>
                        </m:r>
                      </m:num>
                      <m:den>
                        <m:r>
                          <a:rPr xmlns:a="http://schemas.openxmlformats.org/drawingml/2006/main" sz="1900" i="1">
                            <a:solidFill>
                              <a:srgbClr val="414040"/>
                            </a:solidFill>
                            <a:latin typeface="Cambria Math" panose="02040503050406030204" pitchFamily="18" charset="0"/>
                          </a:rPr>
                          <m:t>1</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i</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Sub>
                      </m:den>
                    </m:f>
                  </m:e>
                </m:d>
                <m:sSub>
                  <m:e>
                    <m:r>
                      <a:rPr xmlns:a="http://schemas.openxmlformats.org/drawingml/2006/main" sz="1900" i="1">
                        <a:solidFill>
                          <a:srgbClr val="414040"/>
                        </a:solidFill>
                        <a:latin typeface="Cambria Math" panose="02040503050406030204" pitchFamily="18" charset="0"/>
                      </a:rPr>
                      <m:t>λ</m:t>
                    </m:r>
                  </m:e>
                  <m:sub>
                    <m:r>
                      <a:rPr xmlns:a="http://schemas.openxmlformats.org/drawingml/2006/main" sz="1900" i="1">
                        <a:solidFill>
                          <a:srgbClr val="414040"/>
                        </a:solidFill>
                        <a:latin typeface="Cambria Math" panose="02040503050406030204" pitchFamily="18" charset="0"/>
                      </a:rPr>
                      <m:t>t</m:t>
                    </m:r>
                  </m:sub>
                </m:sSub>
              </m:oMath>
            </a14:m>
          </a:p>
          <a:p>
            <a:pPr defTabSz="280415">
              <a:spcBef>
                <a:spcPts val="1100"/>
              </a:spcBef>
              <a:defRPr sz="1727"/>
            </a:pPr>
            <a:r>
              <a:t>where </a:t>
            </a:r>
            <a14:m>
              <m:oMath>
                <m:sSub>
                  <m:e>
                    <m:r>
                      <a:rPr xmlns:a="http://schemas.openxmlformats.org/drawingml/2006/main" sz="1800" i="1">
                        <a:solidFill>
                          <a:srgbClr val="414040"/>
                        </a:solidFill>
                        <a:latin typeface="Cambria Math" panose="02040503050406030204" pitchFamily="18" charset="0"/>
                      </a:rPr>
                      <m:t>λ</m:t>
                    </m:r>
                  </m:e>
                  <m:sub>
                    <m:r>
                      <a:rPr xmlns:a="http://schemas.openxmlformats.org/drawingml/2006/main" sz="1800" i="1">
                        <a:solidFill>
                          <a:srgbClr val="414040"/>
                        </a:solidFill>
                        <a:latin typeface="Cambria Math" panose="02040503050406030204" pitchFamily="18" charset="0"/>
                      </a:rPr>
                      <m:t>t</m:t>
                    </m:r>
                  </m:sub>
                </m:sSub>
              </m:oMath>
            </a14:m>
            <a:r>
              <a:t> is the Lagrange multiplier in period </a:t>
            </a:r>
            <a14:m>
              <m:oMath>
                <m:r>
                  <a:rPr xmlns:a="http://schemas.openxmlformats.org/drawingml/2006/main" sz="2000" i="1">
                    <a:solidFill>
                      <a:srgbClr val="414040"/>
                    </a:solidFill>
                    <a:latin typeface="Cambria Math" panose="02040503050406030204" pitchFamily="18" charset="0"/>
                  </a:rPr>
                  <m:t>t</m:t>
                </m:r>
              </m:oMath>
            </a14:m>
            <a:r>
              <a:t>. These have the standard interpretations. The first suggests that at the optimum the household equates the marginal utility of consumption to the value of savings. The second suggests that the household equates the marginal utility of real money balances to the opportunity cost of holding money. The last one suggests that at the optimum, the real interest rate, adjusted for the expected increase in the marginal utility of consumption, is equal to the pure rate of time preference.</a:t>
            </a:r>
            <a:endParaRPr sz="3600"/>
          </a:p>
        </p:txBody>
      </p:sp>
      <p:sp>
        <p:nvSpPr>
          <p:cNvPr id="169" name="Slide Number"/>
          <p:cNvSpPr txBox="1"/>
          <p:nvPr>
            <p:ph type="sldNum" sz="quarter" idx="2"/>
          </p:nvPr>
        </p:nvSpPr>
        <p:spPr>
          <a:xfrm>
            <a:off x="12579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Optimal Consumption and Money Demand"/>
          <p:cNvSpPr txBox="1"/>
          <p:nvPr>
            <p:ph type="title"/>
          </p:nvPr>
        </p:nvSpPr>
        <p:spPr>
          <a:prstGeom prst="rect">
            <a:avLst/>
          </a:prstGeom>
        </p:spPr>
        <p:txBody>
          <a:bodyPr/>
          <a:lstStyle>
            <a:lvl1pPr defTabSz="479044">
              <a:spcBef>
                <a:spcPts val="1300"/>
              </a:spcBef>
              <a:defRPr sz="5740"/>
            </a:lvl1pPr>
          </a:lstStyle>
          <a:p>
            <a:pPr/>
            <a:r>
              <a:t>Optimal Consumption and Money Demand</a:t>
            </a:r>
          </a:p>
        </p:txBody>
      </p:sp>
      <p:sp>
        <p:nvSpPr>
          <p:cNvPr id="172" name="Eliminating   from the first order conditions implies that…"/>
          <p:cNvSpPr txBox="1"/>
          <p:nvPr>
            <p:ph type="body" idx="1"/>
          </p:nvPr>
        </p:nvSpPr>
        <p:spPr>
          <a:prstGeom prst="rect">
            <a:avLst/>
          </a:prstGeom>
        </p:spPr>
        <p:txBody>
          <a:bodyPr/>
          <a:lstStyle/>
          <a:p>
            <a:pPr defTabSz="303783">
              <a:spcBef>
                <a:spcPts val="1200"/>
              </a:spcBef>
              <a:defRPr sz="1871"/>
            </a:pPr>
            <a:r>
              <a:t>Eliminating </a:t>
            </a:r>
            <a14:m>
              <m:oMath>
                <m:r>
                  <a:rPr xmlns:a="http://schemas.openxmlformats.org/drawingml/2006/main" sz="2100" i="1">
                    <a:solidFill>
                      <a:srgbClr val="414040"/>
                    </a:solidFill>
                    <a:latin typeface="Cambria Math" panose="02040503050406030204" pitchFamily="18" charset="0"/>
                  </a:rPr>
                  <m:t>λ</m:t>
                </m:r>
              </m:oMath>
            </a14:m>
            <a:r>
              <a:t> from the first order conditions implies that</a:t>
            </a:r>
          </a:p>
          <a:p>
            <a:pPr defTabSz="303783">
              <a:spcBef>
                <a:spcPts val="1200"/>
              </a:spcBef>
              <a:defRPr sz="1871"/>
            </a:pPr>
            <a:r>
              <a:t>                                                                            </a:t>
            </a:r>
            <a14:m>
              <m:oMath>
                <m:sSub>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M</m:t>
                            </m:r>
                          </m:num>
                          <m:den>
                            <m:r>
                              <a:rPr xmlns:a="http://schemas.openxmlformats.org/drawingml/2006/main" sz="2050" i="1">
                                <a:solidFill>
                                  <a:srgbClr val="414040"/>
                                </a:solidFill>
                                <a:latin typeface="Cambria Math" panose="02040503050406030204" pitchFamily="18" charset="0"/>
                              </a:rPr>
                              <m:t>P</m:t>
                            </m:r>
                          </m:den>
                        </m:f>
                      </m:e>
                    </m:d>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sSup>
                  <m:e>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C</m:t>
                                </m:r>
                              </m:sup>
                            </m:sSubSup>
                          </m:num>
                          <m:den>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M</m:t>
                                </m:r>
                              </m:sup>
                            </m:sSubSup>
                          </m:den>
                        </m:f>
                        <m:f>
                          <m:fPr>
                            <m:ctrlPr>
                              <a:rPr xmlns:a="http://schemas.openxmlformats.org/drawingml/2006/main" sz="2050" i="1">
                                <a:solidFill>
                                  <a:srgbClr val="414040"/>
                                </a:solidFill>
                                <a:latin typeface="Cambria Math" panose="02040503050406030204" pitchFamily="18" charset="0"/>
                              </a:rPr>
                            </m:ctrlPr>
                            <m:type m:val="bar"/>
                          </m:fPr>
                          <m:num>
                            <m:sSub>
                              <m:e>
                                <m:r>
                                  <a:rPr xmlns:a="http://schemas.openxmlformats.org/drawingml/2006/main" sz="2050" i="1">
                                    <a:solidFill>
                                      <a:srgbClr val="414040"/>
                                    </a:solidFill>
                                    <a:latin typeface="Cambria Math" panose="02040503050406030204" pitchFamily="18" charset="0"/>
                                  </a:rPr>
                                  <m:t>i</m:t>
                                </m:r>
                              </m:e>
                              <m:sub>
                                <m:r>
                                  <a:rPr xmlns:a="http://schemas.openxmlformats.org/drawingml/2006/main" sz="2050" i="1">
                                    <a:solidFill>
                                      <a:srgbClr val="414040"/>
                                    </a:solidFill>
                                    <a:latin typeface="Cambria Math" panose="02040503050406030204" pitchFamily="18" charset="0"/>
                                  </a:rPr>
                                  <m:t>t</m:t>
                                </m:r>
                              </m:sub>
                            </m:sSub>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i</m:t>
                                </m:r>
                              </m:e>
                              <m:sub>
                                <m:r>
                                  <a:rPr xmlns:a="http://schemas.openxmlformats.org/drawingml/2006/main" sz="2050" i="1">
                                    <a:solidFill>
                                      <a:srgbClr val="414040"/>
                                    </a:solidFill>
                                    <a:latin typeface="Cambria Math" panose="02040503050406030204" pitchFamily="18" charset="0"/>
                                  </a:rPr>
                                  <m:t>t</m:t>
                                </m:r>
                              </m:sub>
                            </m:sSub>
                          </m:den>
                        </m:f>
                      </m:e>
                    </m:d>
                  </m:e>
                  <m:sup>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θ</m:t>
                        </m:r>
                      </m:den>
                    </m:f>
                  </m:sup>
                </m:sSup>
              </m:oMath>
            </a14:m>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E</m:t>
                    </m:r>
                  </m:e>
                  <m:sub>
                    <m:r>
                      <a:rPr xmlns:a="http://schemas.openxmlformats.org/drawingml/2006/main" sz="2050" i="1">
                        <a:solidFill>
                          <a:srgbClr val="414040"/>
                        </a:solidFill>
                        <a:latin typeface="Cambria Math" panose="02040503050406030204" pitchFamily="18" charset="0"/>
                      </a:rPr>
                      <m:t>t</m:t>
                    </m:r>
                  </m:sub>
                </m:sSub>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up>
                            <m:r>
                              <a:rPr xmlns:a="http://schemas.openxmlformats.org/drawingml/2006/main" sz="2050" i="1">
                                <a:solidFill>
                                  <a:srgbClr val="414040"/>
                                </a:solidFill>
                                <a:latin typeface="Cambria Math" panose="02040503050406030204" pitchFamily="18" charset="0"/>
                              </a:rPr>
                              <m:t>C</m:t>
                            </m:r>
                          </m:sup>
                        </m:sSubSup>
                        <m:sSup>
                          <m:e>
                            <m:d>
                              <m:dPr>
                                <m:ctrlPr>
                                  <a:rPr xmlns:a="http://schemas.openxmlformats.org/drawingml/2006/main" sz="2050" i="1">
                                    <a:solidFill>
                                      <a:srgbClr val="414040"/>
                                    </a:solidFill>
                                    <a:latin typeface="Cambria Math" panose="02040503050406030204" pitchFamily="18" charset="0"/>
                                  </a:rPr>
                                </m:ctrlPr>
                              </m:dPr>
                              <m:e>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e>
                            </m:d>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θ</m:t>
                            </m:r>
                          </m:sup>
                        </m:sSup>
                      </m:num>
                      <m:den>
                        <m:sSub>
                          <m:e>
                            <m:r>
                              <a:rPr xmlns:a="http://schemas.openxmlformats.org/drawingml/2006/main" sz="2050" i="1">
                                <a:solidFill>
                                  <a:srgbClr val="414040"/>
                                </a:solidFill>
                                <a:latin typeface="Cambria Math" panose="02040503050406030204" pitchFamily="18" charset="0"/>
                              </a:rPr>
                              <m:t>P</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den>
                    </m:f>
                  </m:e>
                </m:d>
                <m:r>
                  <a:rPr xmlns:a="http://schemas.openxmlformats.org/drawingml/2006/main" sz="2050" i="1">
                    <a:solidFill>
                      <a:srgbClr val="414040"/>
                    </a:solidFill>
                    <a:latin typeface="Cambria Math" panose="02040503050406030204" pitchFamily="18" charset="0"/>
                  </a:rPr>
                  <m:t>=</m:t>
                </m:r>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i</m:t>
                            </m:r>
                          </m:e>
                          <m:sub>
                            <m:r>
                              <a:rPr xmlns:a="http://schemas.openxmlformats.org/drawingml/2006/main" sz="2050" i="1">
                                <a:solidFill>
                                  <a:srgbClr val="414040"/>
                                </a:solidFill>
                                <a:latin typeface="Cambria Math" panose="02040503050406030204" pitchFamily="18" charset="0"/>
                              </a:rPr>
                              <m:t>t</m:t>
                            </m:r>
                          </m:sub>
                        </m:sSub>
                      </m:den>
                    </m:f>
                  </m:e>
                </m:d>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C</m:t>
                            </m:r>
                          </m:sup>
                        </m:sSubSup>
                        <m:sSup>
                          <m:e>
                            <m:d>
                              <m:dPr>
                                <m:ctrlPr>
                                  <a:rPr xmlns:a="http://schemas.openxmlformats.org/drawingml/2006/main" sz="2050" i="1">
                                    <a:solidFill>
                                      <a:srgbClr val="414040"/>
                                    </a:solidFill>
                                    <a:latin typeface="Cambria Math" panose="02040503050406030204" pitchFamily="18" charset="0"/>
                                  </a:rPr>
                                </m:ctrlPr>
                              </m:dPr>
                              <m:e>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e>
                            </m:d>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θ</m:t>
                            </m:r>
                          </m:sup>
                        </m:sSup>
                      </m:num>
                      <m:den>
                        <m:sSub>
                          <m:e>
                            <m:r>
                              <a:rPr xmlns:a="http://schemas.openxmlformats.org/drawingml/2006/main" sz="2050" i="1">
                                <a:solidFill>
                                  <a:srgbClr val="414040"/>
                                </a:solidFill>
                                <a:latin typeface="Cambria Math" panose="02040503050406030204" pitchFamily="18" charset="0"/>
                              </a:rPr>
                              <m:t>P</m:t>
                            </m:r>
                          </m:e>
                          <m:sub>
                            <m:r>
                              <a:rPr xmlns:a="http://schemas.openxmlformats.org/drawingml/2006/main" sz="2050" i="1">
                                <a:solidFill>
                                  <a:srgbClr val="414040"/>
                                </a:solidFill>
                                <a:latin typeface="Cambria Math" panose="02040503050406030204" pitchFamily="18" charset="0"/>
                              </a:rPr>
                              <m:t>t</m:t>
                            </m:r>
                          </m:sub>
                        </m:sSub>
                      </m:den>
                    </m:f>
                  </m:e>
                </m:d>
              </m:oMath>
            </a14:m>
          </a:p>
          <a:p>
            <a:pPr defTabSz="303783">
              <a:spcBef>
                <a:spcPts val="1200"/>
              </a:spcBef>
              <a:defRPr sz="1871"/>
            </a:pPr>
            <a:r>
              <a:t>The first equation is the money demand function, which is proportional to consumption and a negative function of the nominal interest rate, and the second equation is the familiar Euler equation for consumption.</a:t>
            </a:r>
          </a:p>
          <a:p>
            <a:pPr defTabSz="303783">
              <a:spcBef>
                <a:spcPts val="1200"/>
              </a:spcBef>
              <a:defRPr sz="1871"/>
            </a:pPr>
            <a:r>
              <a:t>Taking logarithms yields,</a:t>
            </a:r>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m</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p</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θ</m:t>
                    </m:r>
                  </m:den>
                </m:f>
                <m:r>
                  <m:rPr>
                    <m:sty m:val="p"/>
                  </m:rPr>
                  <a:rPr xmlns:a="http://schemas.openxmlformats.org/drawingml/2006/main" sz="2050" i="1">
                    <a:solidFill>
                      <a:srgbClr val="414040"/>
                    </a:solidFill>
                    <a:latin typeface="Cambria Math" panose="02040503050406030204" pitchFamily="18" charset="0"/>
                  </a:rPr>
                  <m:t>ln</m:t>
                </m:r>
                <m:d>
                  <m:dPr>
                    <m:ctrlPr>
                      <a:rPr xmlns:a="http://schemas.openxmlformats.org/drawingml/2006/main" sz="2050" i="1">
                        <a:solidFill>
                          <a:srgbClr val="414040"/>
                        </a:solidFill>
                        <a:latin typeface="Cambria Math" panose="02040503050406030204" pitchFamily="18" charset="0"/>
                      </a:rPr>
                    </m:ctrlPr>
                  </m:dPr>
                  <m:e>
                    <m:f>
                      <m:fPr>
                        <m:ctrlPr>
                          <a:rPr xmlns:a="http://schemas.openxmlformats.org/drawingml/2006/main" sz="2050" i="1">
                            <a:solidFill>
                              <a:srgbClr val="414040"/>
                            </a:solidFill>
                            <a:latin typeface="Cambria Math" panose="02040503050406030204" pitchFamily="18" charset="0"/>
                          </a:rPr>
                        </m:ctrlPr>
                        <m:type m:val="bar"/>
                      </m:fPr>
                      <m:num>
                        <m:sSub>
                          <m:e>
                            <m:r>
                              <a:rPr xmlns:a="http://schemas.openxmlformats.org/drawingml/2006/main" sz="2050" i="1">
                                <a:solidFill>
                                  <a:srgbClr val="414040"/>
                                </a:solidFill>
                                <a:latin typeface="Cambria Math" panose="02040503050406030204" pitchFamily="18" charset="0"/>
                              </a:rPr>
                              <m:t>i</m:t>
                            </m:r>
                          </m:e>
                          <m:sub>
                            <m:r>
                              <a:rPr xmlns:a="http://schemas.openxmlformats.org/drawingml/2006/main" sz="2050" i="1">
                                <a:solidFill>
                                  <a:srgbClr val="414040"/>
                                </a:solidFill>
                                <a:latin typeface="Cambria Math" panose="02040503050406030204" pitchFamily="18" charset="0"/>
                              </a:rPr>
                              <m:t>t</m:t>
                            </m:r>
                          </m:sub>
                        </m:sSub>
                      </m:num>
                      <m:den>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i</m:t>
                            </m:r>
                          </m:e>
                          <m:sub>
                            <m:r>
                              <a:rPr xmlns:a="http://schemas.openxmlformats.org/drawingml/2006/main" sz="2050" i="1">
                                <a:solidFill>
                                  <a:srgbClr val="414040"/>
                                </a:solidFill>
                                <a:latin typeface="Cambria Math" panose="02040503050406030204" pitchFamily="18" charset="0"/>
                              </a:rPr>
                              <m:t>t</m:t>
                            </m:r>
                          </m:sub>
                        </m:sSub>
                      </m:den>
                    </m:f>
                  </m:e>
                </m:d>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θ</m:t>
                    </m:r>
                  </m:den>
                </m:f>
                <m:d>
                  <m:dPr>
                    <m:ctrlPr>
                      <a:rPr xmlns:a="http://schemas.openxmlformats.org/drawingml/2006/main" sz="2050" i="1">
                        <a:solidFill>
                          <a:srgbClr val="414040"/>
                        </a:solidFill>
                        <a:latin typeface="Cambria Math" panose="02040503050406030204" pitchFamily="18" charset="0"/>
                      </a:rPr>
                    </m:ctrlPr>
                  </m:dPr>
                  <m:e>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M</m:t>
                        </m:r>
                      </m:sup>
                    </m:sSubSup>
                    <m:r>
                      <a:rPr xmlns:a="http://schemas.openxmlformats.org/drawingml/2006/main" sz="2050" i="1">
                        <a:solidFill>
                          <a:srgbClr val="414040"/>
                        </a:solidFill>
                        <a:latin typeface="Cambria Math" panose="02040503050406030204" pitchFamily="18" charset="0"/>
                      </a:rPr>
                      <m:t>-</m:t>
                    </m:r>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C</m:t>
                        </m:r>
                      </m:sup>
                    </m:sSubSup>
                  </m:e>
                </m:d>
              </m:oMath>
            </a14:m>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E</m:t>
                    </m:r>
                  </m:e>
                  <m:sub>
                    <m:r>
                      <a:rPr xmlns:a="http://schemas.openxmlformats.org/drawingml/2006/main" sz="2050" i="1">
                        <a:solidFill>
                          <a:srgbClr val="414040"/>
                        </a:solidFill>
                        <a:latin typeface="Cambria Math" panose="02040503050406030204" pitchFamily="18" charset="0"/>
                      </a:rPr>
                      <m:t>t</m:t>
                    </m:r>
                  </m:sub>
                </m:sSub>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θ</m:t>
                    </m:r>
                  </m:den>
                </m:f>
                <m:d>
                  <m:dPr>
                    <m:ctrlPr>
                      <a:rPr xmlns:a="http://schemas.openxmlformats.org/drawingml/2006/main" sz="2050" i="1">
                        <a:solidFill>
                          <a:srgbClr val="414040"/>
                        </a:solidFill>
                        <a:latin typeface="Cambria Math" panose="02040503050406030204" pitchFamily="18" charset="0"/>
                      </a:rPr>
                    </m:ctrlPr>
                  </m:dPr>
                  <m:e>
                    <m:sSub>
                      <m:e>
                        <m:r>
                          <a:rPr xmlns:a="http://schemas.openxmlformats.org/drawingml/2006/main" sz="2050" i="1">
                            <a:solidFill>
                              <a:srgbClr val="414040"/>
                            </a:solidFill>
                            <a:latin typeface="Cambria Math" panose="02040503050406030204" pitchFamily="18" charset="0"/>
                          </a:rPr>
                          <m:t>i</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E</m:t>
                        </m:r>
                      </m:e>
                      <m:sub>
                        <m:r>
                          <a:rPr xmlns:a="http://schemas.openxmlformats.org/drawingml/2006/main" sz="2050" i="1">
                            <a:solidFill>
                              <a:srgbClr val="414040"/>
                            </a:solidFill>
                            <a:latin typeface="Cambria Math" panose="02040503050406030204" pitchFamily="18" charset="0"/>
                          </a:rPr>
                          <m:t>t</m:t>
                        </m:r>
                      </m:sub>
                    </m:sSub>
                    <m:sSub>
                      <m:e>
                        <m:r>
                          <a:rPr xmlns:a="http://schemas.openxmlformats.org/drawingml/2006/main" sz="2050" i="1">
                            <a:solidFill>
                              <a:srgbClr val="414040"/>
                            </a:solidFill>
                            <a:latin typeface="Cambria Math" panose="02040503050406030204" pitchFamily="18" charset="0"/>
                          </a:rPr>
                          <m:t>π</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e>
                </m:d>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θ</m:t>
                    </m:r>
                  </m:den>
                </m:f>
                <m:r>
                  <a:rPr xmlns:a="http://schemas.openxmlformats.org/drawingml/2006/main" sz="2050" i="1">
                    <a:solidFill>
                      <a:srgbClr val="414040"/>
                    </a:solidFill>
                    <a:latin typeface="Cambria Math" panose="02040503050406030204" pitchFamily="18" charset="0"/>
                  </a:rPr>
                  <m:t>(</m:t>
                </m:r>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C</m:t>
                    </m:r>
                  </m:sup>
                </m:sSubSup>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E</m:t>
                    </m:r>
                  </m:e>
                  <m:sub>
                    <m:r>
                      <a:rPr xmlns:a="http://schemas.openxmlformats.org/drawingml/2006/main" sz="2050" i="1">
                        <a:solidFill>
                          <a:srgbClr val="414040"/>
                        </a:solidFill>
                        <a:latin typeface="Cambria Math" panose="02040503050406030204" pitchFamily="18" charset="0"/>
                      </a:rPr>
                      <m:t>t</m:t>
                    </m:r>
                  </m:sub>
                </m:sSub>
                <m:sSubSup>
                  <m:e>
                    <m:r>
                      <a:rPr xmlns:a="http://schemas.openxmlformats.org/drawingml/2006/main" sz="2050" i="1">
                        <a:solidFill>
                          <a:srgbClr val="414040"/>
                        </a:solidFill>
                        <a:latin typeface="Cambria Math" panose="02040503050406030204" pitchFamily="18" charset="0"/>
                      </a:rPr>
                      <m:t>v</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up>
                    <m:r>
                      <a:rPr xmlns:a="http://schemas.openxmlformats.org/drawingml/2006/main" sz="2050" i="1">
                        <a:solidFill>
                          <a:srgbClr val="414040"/>
                        </a:solidFill>
                        <a:latin typeface="Cambria Math" panose="02040503050406030204" pitchFamily="18" charset="0"/>
                      </a:rPr>
                      <m:t>C</m:t>
                    </m:r>
                  </m:sup>
                </m:sSubSup>
                <m:r>
                  <a:rPr xmlns:a="http://schemas.openxmlformats.org/drawingml/2006/main" sz="2050" i="1">
                    <a:solidFill>
                      <a:srgbClr val="414040"/>
                    </a:solidFill>
                    <a:latin typeface="Cambria Math" panose="02040503050406030204" pitchFamily="18" charset="0"/>
                  </a:rPr>
                  <m:t>)</m:t>
                </m:r>
              </m:oMath>
            </a14:m>
          </a:p>
          <a:p>
            <a:pPr defTabSz="303783">
              <a:spcBef>
                <a:spcPts val="1200"/>
              </a:spcBef>
              <a:defRPr sz="1871"/>
            </a:pPr>
            <a:r>
              <a:t>where lowercase letters denote natural logarithms, and </a:t>
            </a:r>
            <a14:m>
              <m:oMath>
                <m:sSub>
                  <m:e>
                    <m:r>
                      <a:rPr xmlns:a="http://schemas.openxmlformats.org/drawingml/2006/main" sz="2100" i="1">
                        <a:solidFill>
                          <a:srgbClr val="414040"/>
                        </a:solidFill>
                        <a:latin typeface="Cambria Math" panose="02040503050406030204" pitchFamily="18" charset="0"/>
                      </a:rPr>
                      <m:t>π</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p</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p</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oMath>
            </a14:m>
            <a:r>
              <a:t> is the rate of inflation.</a:t>
            </a:r>
            <a:endParaRPr sz="3600"/>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Firms and Optimal Pricing and Production"/>
          <p:cNvSpPr txBox="1"/>
          <p:nvPr>
            <p:ph type="title"/>
          </p:nvPr>
        </p:nvSpPr>
        <p:spPr>
          <a:prstGeom prst="rect">
            <a:avLst/>
          </a:prstGeom>
        </p:spPr>
        <p:txBody>
          <a:bodyPr/>
          <a:lstStyle>
            <a:lvl1pPr defTabSz="490727">
              <a:spcBef>
                <a:spcPts val="1300"/>
              </a:spcBef>
              <a:defRPr sz="5880"/>
            </a:lvl1pPr>
          </a:lstStyle>
          <a:p>
            <a:pPr/>
            <a:r>
              <a:t>Firms and Optimal Pricing and Production</a:t>
            </a:r>
          </a:p>
        </p:txBody>
      </p:sp>
      <p:sp>
        <p:nvSpPr>
          <p:cNvPr id="176" name="Assume that output is produced by a set of firms denoted by a continuous index   defined in the interval [0,1]. Each firm produces a differentiated product under conditions of monopolistic competition. All firms have access to the same production technol"/>
          <p:cNvSpPr txBox="1"/>
          <p:nvPr>
            <p:ph type="body" idx="1"/>
          </p:nvPr>
        </p:nvSpPr>
        <p:spPr>
          <a:prstGeom prst="rect">
            <a:avLst/>
          </a:prstGeom>
        </p:spPr>
        <p:txBody>
          <a:bodyPr/>
          <a:lstStyle/>
          <a:p>
            <a:pPr defTabSz="233679">
              <a:spcBef>
                <a:spcPts val="900"/>
              </a:spcBef>
              <a:defRPr sz="1440"/>
            </a:pPr>
            <a:r>
              <a:t>Assume that output is produced by a set of firms denoted by a continuous index </a:t>
            </a:r>
            <a14:m>
              <m:oMath>
                <m:r>
                  <a:rPr xmlns:a="http://schemas.openxmlformats.org/drawingml/2006/main" sz="1050" i="1">
                    <a:solidFill>
                      <a:srgbClr val="414040"/>
                    </a:solidFill>
                    <a:latin typeface="Cambria Math" panose="02040503050406030204" pitchFamily="18" charset="0"/>
                  </a:rPr>
                  <m:t>j</m:t>
                </m:r>
              </m:oMath>
            </a14:m>
            <a:r>
              <a:t> defined in the interval [0,1]. Each firm produces a differentiated product under conditions of monopolistic competition. All firms have access to the same production technology, denoted by the production function</a:t>
            </a:r>
          </a:p>
          <a:p>
            <a:pPr defTabSz="233679">
              <a:spcBef>
                <a:spcPts val="900"/>
              </a:spcBef>
              <a:defRPr sz="1440"/>
            </a:pPr>
            <a:r>
              <a:t>                                                                                                                   </a:t>
            </a:r>
            <a14:m>
              <m:oMath>
                <m:r>
                  <a:rPr xmlns:a="http://schemas.openxmlformats.org/drawingml/2006/main" sz="1600" i="1">
                    <a:solidFill>
                      <a:srgbClr val="414040"/>
                    </a:solidFill>
                    <a:latin typeface="Cambria Math" panose="02040503050406030204" pitchFamily="18" charset="0"/>
                  </a:rPr>
                  <m:t>Y</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j</m:t>
                </m:r>
                <m:sSub>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A</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L</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j</m:t>
                </m:r>
                <m:sSub>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t</m:t>
                    </m:r>
                  </m:sub>
                </m:sSub>
                <m:sSup>
                  <m:e/>
                  <m:sup>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up>
                </m:sSup>
              </m:oMath>
            </a14:m>
          </a:p>
          <a:p>
            <a:pPr defTabSz="233679">
              <a:spcBef>
                <a:spcPts val="900"/>
              </a:spcBef>
              <a:defRPr sz="1440"/>
            </a:pPr>
            <a:r>
              <a:t>where </a:t>
            </a:r>
            <a14:m>
              <m:oMath>
                <m:sSub>
                  <m:e>
                    <m:r>
                      <a:rPr xmlns:a="http://schemas.openxmlformats.org/drawingml/2006/main" sz="1550" i="1">
                        <a:solidFill>
                          <a:srgbClr val="414040"/>
                        </a:solidFill>
                        <a:latin typeface="Cambria Math" panose="02040503050406030204" pitchFamily="18" charset="0"/>
                      </a:rPr>
                      <m:t>A</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&gt;</m:t>
                </m:r>
                <m:r>
                  <a:rPr xmlns:a="http://schemas.openxmlformats.org/drawingml/2006/main" sz="1550" i="1">
                    <a:solidFill>
                      <a:srgbClr val="414040"/>
                    </a:solidFill>
                    <a:latin typeface="Cambria Math" panose="02040503050406030204" pitchFamily="18" charset="0"/>
                  </a:rPr>
                  <m:t>0</m:t>
                </m:r>
              </m:oMath>
            </a14:m>
            <a:r>
              <a:t> and </a:t>
            </a:r>
            <a14:m>
              <m:oMath>
                <m:r>
                  <a:rPr xmlns:a="http://schemas.openxmlformats.org/drawingml/2006/main" sz="1600" i="1">
                    <a:solidFill>
                      <a:srgbClr val="414040"/>
                    </a:solidFill>
                    <a:latin typeface="Cambria Math" panose="02040503050406030204" pitchFamily="18" charset="0"/>
                  </a:rPr>
                  <m:t>0</m:t>
                </m:r>
                <m:r>
                  <a:rPr xmlns:a="http://schemas.openxmlformats.org/drawingml/2006/main" sz="1600" i="1">
                    <a:solidFill>
                      <a:srgbClr val="414040"/>
                    </a:solidFill>
                    <a:latin typeface="Cambria Math" panose="02040503050406030204" pitchFamily="18" charset="0"/>
                  </a:rPr>
                  <m:t>&lt;</m:t>
                </m:r>
                <m:r>
                  <a:rPr xmlns:a="http://schemas.openxmlformats.org/drawingml/2006/main" sz="1600" i="1">
                    <a:solidFill>
                      <a:srgbClr val="414040"/>
                    </a:solidFill>
                    <a:latin typeface="Cambria Math" panose="02040503050406030204" pitchFamily="18" charset="0"/>
                  </a:rPr>
                  <m:t>α</m:t>
                </m:r>
                <m:r>
                  <a:rPr xmlns:a="http://schemas.openxmlformats.org/drawingml/2006/main" sz="1600" i="1">
                    <a:solidFill>
                      <a:srgbClr val="414040"/>
                    </a:solidFill>
                    <a:latin typeface="Cambria Math" panose="02040503050406030204" pitchFamily="18" charset="0"/>
                  </a:rPr>
                  <m:t>&lt;</m:t>
                </m:r>
                <m:r>
                  <a:rPr xmlns:a="http://schemas.openxmlformats.org/drawingml/2006/main" sz="1600" i="1">
                    <a:solidFill>
                      <a:srgbClr val="414040"/>
                    </a:solidFill>
                    <a:latin typeface="Cambria Math" panose="02040503050406030204" pitchFamily="18" charset="0"/>
                  </a:rPr>
                  <m:t>1</m:t>
                </m:r>
              </m:oMath>
            </a14:m>
            <a:r>
              <a:t> are exogenous technological parameters, common to all firms; </a:t>
            </a:r>
            <a14:m>
              <m:oMath>
                <m:r>
                  <a:rPr xmlns:a="http://schemas.openxmlformats.org/drawingml/2006/main" sz="1700" i="1">
                    <a:solidFill>
                      <a:srgbClr val="414040"/>
                    </a:solidFill>
                    <a:latin typeface="Cambria Math" panose="02040503050406030204" pitchFamily="18" charset="0"/>
                  </a:rPr>
                  <m:t>L</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sSub>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sub>
                </m:sSub>
              </m:oMath>
            </a14:m>
            <a:r>
              <a:t> is employment of labor by firm </a:t>
            </a:r>
            <a14:m>
              <m:oMath>
                <m:r>
                  <a:rPr xmlns:a="http://schemas.openxmlformats.org/drawingml/2006/main" sz="1050" i="1">
                    <a:solidFill>
                      <a:srgbClr val="414040"/>
                    </a:solidFill>
                    <a:latin typeface="Cambria Math" panose="02040503050406030204" pitchFamily="18" charset="0"/>
                  </a:rPr>
                  <m:t>j</m:t>
                </m:r>
              </m:oMath>
            </a14:m>
            <a:r>
              <a:t> in period </a:t>
            </a:r>
            <a14:m>
              <m:oMath>
                <m:r>
                  <a:rPr xmlns:a="http://schemas.openxmlformats.org/drawingml/2006/main" sz="1700" i="1">
                    <a:solidFill>
                      <a:srgbClr val="414040"/>
                    </a:solidFill>
                    <a:latin typeface="Cambria Math" panose="02040503050406030204" pitchFamily="18" charset="0"/>
                  </a:rPr>
                  <m:t>t</m:t>
                </m:r>
              </m:oMath>
            </a14:m>
            <a:r>
              <a:t>. The parameter </a:t>
            </a:r>
            <a14:m>
              <m:oMath>
                <m:r>
                  <a:rPr xmlns:a="http://schemas.openxmlformats.org/drawingml/2006/main" sz="1650" i="1">
                    <a:solidFill>
                      <a:srgbClr val="414040"/>
                    </a:solidFill>
                    <a:latin typeface="Cambria Math" panose="02040503050406030204" pitchFamily="18" charset="0"/>
                  </a:rPr>
                  <m:t>α</m:t>
                </m:r>
              </m:oMath>
            </a14:m>
            <a:r>
              <a:t> is constant and </a:t>
            </a:r>
            <a14:m>
              <m:oMath>
                <m:sSub>
                  <m:e>
                    <m:r>
                      <a:rPr xmlns:a="http://schemas.openxmlformats.org/drawingml/2006/main" sz="1450" i="1">
                        <a:solidFill>
                          <a:srgbClr val="414040"/>
                        </a:solidFill>
                        <a:latin typeface="Cambria Math" panose="02040503050406030204" pitchFamily="18" charset="0"/>
                      </a:rPr>
                      <m:t>A</m:t>
                    </m:r>
                  </m:e>
                  <m:sub>
                    <m:r>
                      <a:rPr xmlns:a="http://schemas.openxmlformats.org/drawingml/2006/main" sz="1450" i="1">
                        <a:solidFill>
                          <a:srgbClr val="414040"/>
                        </a:solidFill>
                        <a:latin typeface="Cambria Math" panose="02040503050406030204" pitchFamily="18" charset="0"/>
                      </a:rPr>
                      <m:t>t</m:t>
                    </m:r>
                  </m:sub>
                </m:sSub>
              </m:oMath>
            </a14:m>
            <a:r>
              <a:t>, exogenous productivity, is assumed to follow an exogenous stochastic process.</a:t>
            </a:r>
          </a:p>
          <a:p>
            <a:pPr defTabSz="233679">
              <a:spcBef>
                <a:spcPts val="900"/>
              </a:spcBef>
              <a:defRPr sz="1440"/>
            </a:pPr>
            <a:r>
              <a:t>The optimal price of each firm, if it can choose its price in every period, is given by the maximization of its profits, under the constraint of the production function and the demand function for its product. Each firm takes the average price </a:t>
            </a:r>
            <a14:m>
              <m:oMath>
                <m:r>
                  <a:rPr xmlns:a="http://schemas.openxmlformats.org/drawingml/2006/main" sz="1550" i="1">
                    <a:solidFill>
                      <a:srgbClr val="414040"/>
                    </a:solidFill>
                    <a:latin typeface="Cambria Math" panose="02040503050406030204" pitchFamily="18" charset="0"/>
                  </a:rPr>
                  <m:t>P</m:t>
                </m:r>
              </m:oMath>
            </a14:m>
            <a:r>
              <a:t>, the nominal wage </a:t>
            </a:r>
            <a14:m>
              <m:oMath>
                <m:r>
                  <a:rPr xmlns:a="http://schemas.openxmlformats.org/drawingml/2006/main" sz="1800" i="1">
                    <a:solidFill>
                      <a:srgbClr val="414040"/>
                    </a:solidFill>
                    <a:latin typeface="Cambria Math" panose="02040503050406030204" pitchFamily="18" charset="0"/>
                  </a:rPr>
                  <m:t>W</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j</m:t>
                </m:r>
                <m:r>
                  <a:rPr xmlns:a="http://schemas.openxmlformats.org/drawingml/2006/main" sz="1800" i="1">
                    <a:solidFill>
                      <a:srgbClr val="414040"/>
                    </a:solidFill>
                    <a:latin typeface="Cambria Math" panose="02040503050406030204" pitchFamily="18" charset="0"/>
                  </a:rPr>
                  <m:t>)</m:t>
                </m:r>
              </m:oMath>
            </a14:m>
            <a:r>
              <a:t> and the level of aggregate demand </a:t>
            </a:r>
            <a14:m>
              <m:oMath>
                <m:r>
                  <a:rPr xmlns:a="http://schemas.openxmlformats.org/drawingml/2006/main" sz="1650" i="1">
                    <a:solidFill>
                      <a:srgbClr val="414040"/>
                    </a:solidFill>
                    <a:latin typeface="Cambria Math" panose="02040503050406030204" pitchFamily="18" charset="0"/>
                  </a:rPr>
                  <m:t>C</m:t>
                </m:r>
              </m:oMath>
            </a14:m>
            <a:r>
              <a:t> as given. The per period profits of firm </a:t>
            </a:r>
            <a14:m>
              <m:oMath>
                <m:r>
                  <a:rPr xmlns:a="http://schemas.openxmlformats.org/drawingml/2006/main" sz="1050" i="1">
                    <a:solidFill>
                      <a:srgbClr val="414040"/>
                    </a:solidFill>
                    <a:latin typeface="Cambria Math" panose="02040503050406030204" pitchFamily="18" charset="0"/>
                  </a:rPr>
                  <m:t>j</m:t>
                </m:r>
              </m:oMath>
            </a14:m>
            <a:r>
              <a:t> are given by,</a:t>
            </a:r>
          </a:p>
          <a:p>
            <a:pPr defTabSz="233679">
              <a:spcBef>
                <a:spcPts val="900"/>
              </a:spcBef>
              <a:defRPr sz="1440"/>
            </a:pPr>
            <a:r>
              <a:t>                                                                                                             </a:t>
            </a:r>
            <a14:m>
              <m:oMath>
                <m:r>
                  <a:rPr xmlns:a="http://schemas.openxmlformats.org/drawingml/2006/main" sz="1700" i="1">
                    <a:solidFill>
                      <a:srgbClr val="414040"/>
                    </a:solidFill>
                    <a:latin typeface="Cambria Math" panose="02040503050406030204" pitchFamily="18" charset="0"/>
                  </a:rPr>
                  <m:t>P</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sSub>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Y</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sSub>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sSub>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L</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sSub>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sub>
                </m:sSub>
              </m:oMath>
            </a14:m>
          </a:p>
          <a:p>
            <a:pPr defTabSz="233679">
              <a:spcBef>
                <a:spcPts val="900"/>
              </a:spcBef>
              <a:defRPr sz="1440"/>
            </a:pPr>
            <a:r>
              <a:t>From the first-order conditions for a maximum the optimal price is determined as</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P</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sSub>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ε</m:t>
                    </m:r>
                  </m:num>
                  <m:den>
                    <m:r>
                      <a:rPr xmlns:a="http://schemas.openxmlformats.org/drawingml/2006/main" sz="1550" i="1">
                        <a:solidFill>
                          <a:srgbClr val="414040"/>
                        </a:solidFill>
                        <a:latin typeface="Cambria Math" panose="02040503050406030204" pitchFamily="18" charset="0"/>
                      </a:rPr>
                      <m:t>ε</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den>
                </m:f>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W</m:t>
                        </m:r>
                        <m:sSub>
                          <m:e>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sSup>
                          <m:e>
                            <m:d>
                              <m:dPr>
                                <m:ctrlPr>
                                  <a:rPr xmlns:a="http://schemas.openxmlformats.org/drawingml/2006/main" sz="1550" i="1">
                                    <a:solidFill>
                                      <a:srgbClr val="414040"/>
                                    </a:solidFill>
                                    <a:latin typeface="Cambria Math" panose="02040503050406030204" pitchFamily="18" charset="0"/>
                                  </a:rPr>
                                </m:ctrlPr>
                              </m:dPr>
                              <m:e>
                                <m:r>
                                  <a:rPr xmlns:a="http://schemas.openxmlformats.org/drawingml/2006/main" sz="1550" i="1">
                                    <a:solidFill>
                                      <a:srgbClr val="414040"/>
                                    </a:solidFill>
                                    <a:latin typeface="Cambria Math" panose="02040503050406030204" pitchFamily="18" charset="0"/>
                                  </a:rPr>
                                  <m:t>L</m:t>
                                </m:r>
                                <m:sSub>
                                  <m:e>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j</m:t>
                                    </m:r>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t</m:t>
                                    </m:r>
                                  </m:sub>
                                </m:sSub>
                              </m:e>
                            </m:d>
                          </m:e>
                          <m:sup>
                            <m:r>
                              <a:rPr xmlns:a="http://schemas.openxmlformats.org/drawingml/2006/main" sz="1550" i="1">
                                <a:solidFill>
                                  <a:srgbClr val="414040"/>
                                </a:solidFill>
                                <a:latin typeface="Cambria Math" panose="02040503050406030204" pitchFamily="18" charset="0"/>
                              </a:rPr>
                              <m:t>α</m:t>
                            </m:r>
                          </m:sup>
                        </m:sSup>
                      </m:num>
                      <m:den>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α</m:t>
                        </m:r>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A</m:t>
                            </m:r>
                          </m:e>
                          <m:sub>
                            <m:r>
                              <a:rPr xmlns:a="http://schemas.openxmlformats.org/drawingml/2006/main" sz="1550" i="1">
                                <a:solidFill>
                                  <a:srgbClr val="414040"/>
                                </a:solidFill>
                                <a:latin typeface="Cambria Math" panose="02040503050406030204" pitchFamily="18" charset="0"/>
                              </a:rPr>
                              <m:t>t</m:t>
                            </m:r>
                          </m:sub>
                        </m:sSub>
                      </m:den>
                    </m:f>
                  </m:e>
                </m:d>
              </m:oMath>
            </a14:m>
          </a:p>
          <a:p>
            <a:pPr defTabSz="233679">
              <a:spcBef>
                <a:spcPts val="900"/>
              </a:spcBef>
              <a:defRPr sz="1440"/>
            </a:pPr>
            <a:r>
              <a:t>The optimal price is a fixed markup on the firm's marginal cost, which equals the expression in the outer parentheses. The marginal cost of production is the wage divided by the marginal product of labor. Because the marginal product of labor is decreasing with the level of employment, the marginal cost of production is an increasing function of employment and output. The markup depends positively on the elasticity of substitution between goods in the preferences of consumers, which determines the price elasticity of demand of their product and therefore the profit margin of the firm. In the case of perfect competition, the elasticity of substitution tends to infinity and the price tends to marginal cost. In the case of monopolistic competition with </a:t>
            </a:r>
            <a14:m>
              <m:oMath>
                <m:r>
                  <a:rPr xmlns:a="http://schemas.openxmlformats.org/drawingml/2006/main" sz="1700" i="1">
                    <a:solidFill>
                      <a:srgbClr val="414040"/>
                    </a:solidFill>
                    <a:latin typeface="Cambria Math" panose="02040503050406030204" pitchFamily="18" charset="0"/>
                  </a:rPr>
                  <m:t>ε</m:t>
                </m:r>
                <m:r>
                  <a:rPr xmlns:a="http://schemas.openxmlformats.org/drawingml/2006/main" sz="1700" i="1">
                    <a:solidFill>
                      <a:srgbClr val="414040"/>
                    </a:solidFill>
                    <a:latin typeface="Cambria Math" panose="02040503050406030204" pitchFamily="18" charset="0"/>
                  </a:rPr>
                  <m:t>&gt;</m:t>
                </m:r>
                <m:r>
                  <a:rPr xmlns:a="http://schemas.openxmlformats.org/drawingml/2006/main" sz="1700" i="1">
                    <a:solidFill>
                      <a:srgbClr val="414040"/>
                    </a:solidFill>
                    <a:latin typeface="Cambria Math" panose="02040503050406030204" pitchFamily="18" charset="0"/>
                  </a:rPr>
                  <m:t>1</m:t>
                </m:r>
              </m:oMath>
            </a14:m>
            <a:r>
              <a:t>, as we have assumed, the optimal price is higher than the marginal cost of labor.</a:t>
            </a:r>
            <a:endParaRPr sz="3600"/>
          </a:p>
        </p:txBody>
      </p:sp>
      <p:sp>
        <p:nvSpPr>
          <p:cNvPr id="177" name="Slide Number"/>
          <p:cNvSpPr txBox="1"/>
          <p:nvPr>
            <p:ph type="sldNum" sz="quarter" idx="2"/>
          </p:nvPr>
        </p:nvSpPr>
        <p:spPr>
          <a:xfrm>
            <a:off x="12528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Optimal Output and Prices"/>
          <p:cNvSpPr txBox="1"/>
          <p:nvPr>
            <p:ph type="title"/>
          </p:nvPr>
        </p:nvSpPr>
        <p:spPr>
          <a:prstGeom prst="rect">
            <a:avLst/>
          </a:prstGeom>
        </p:spPr>
        <p:txBody>
          <a:bodyPr/>
          <a:lstStyle/>
          <a:p>
            <a:pPr/>
            <a:r>
              <a:t>Optimal Output and Prices</a:t>
            </a:r>
          </a:p>
        </p:txBody>
      </p:sp>
      <p:sp>
        <p:nvSpPr>
          <p:cNvPr id="180" name="As all firms have the same production function and the same demand function for their product, they will all choose the same price if they face the same nominal wage  . Consequently, the price level will be defined as,…"/>
          <p:cNvSpPr txBox="1"/>
          <p:nvPr>
            <p:ph type="body" idx="1"/>
          </p:nvPr>
        </p:nvSpPr>
        <p:spPr>
          <a:prstGeom prst="rect">
            <a:avLst/>
          </a:prstGeom>
        </p:spPr>
        <p:txBody>
          <a:bodyPr/>
          <a:lstStyle/>
          <a:p>
            <a:pPr defTabSz="245363">
              <a:spcBef>
                <a:spcPts val="1000"/>
              </a:spcBef>
              <a:defRPr sz="1512"/>
            </a:pPr>
            <a:r>
              <a:t>As all firms have the same production function and the same demand function for their product, they will all choose the same price if they face the same nominal wage </a:t>
            </a:r>
            <a14:m>
              <m:oMath>
                <m:r>
                  <a:rPr xmlns:a="http://schemas.openxmlformats.org/drawingml/2006/main" sz="1650" i="1">
                    <a:solidFill>
                      <a:srgbClr val="414040"/>
                    </a:solidFill>
                    <a:latin typeface="Cambria Math" panose="02040503050406030204" pitchFamily="18" charset="0"/>
                  </a:rPr>
                  <m:t>W</m:t>
                </m:r>
              </m:oMath>
            </a14:m>
            <a:r>
              <a:t>. Consequently, the price level will be defined as,</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ε</m:t>
                    </m:r>
                  </m:num>
                  <m:den>
                    <m:r>
                      <a:rPr xmlns:a="http://schemas.openxmlformats.org/drawingml/2006/main" sz="1650" i="1">
                        <a:solidFill>
                          <a:srgbClr val="414040"/>
                        </a:solidFill>
                        <a:latin typeface="Cambria Math" panose="02040503050406030204" pitchFamily="18" charset="0"/>
                      </a:rPr>
                      <m:t>ε</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den>
                </m:f>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t</m:t>
                            </m:r>
                          </m:sub>
                        </m:sSub>
                        <m:sSubSup>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α</m:t>
                            </m:r>
                          </m:sup>
                        </m:sSubSup>
                      </m:num>
                      <m:den>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t</m:t>
                            </m:r>
                          </m:sub>
                        </m:sSub>
                      </m:den>
                    </m:f>
                  </m:e>
                </m:d>
              </m:oMath>
            </a14:m>
          </a:p>
          <a:p>
            <a:pPr defTabSz="245363">
              <a:spcBef>
                <a:spcPts val="1000"/>
              </a:spcBef>
              <a:defRPr sz="1512"/>
            </a:pPr>
            <a:r>
              <a:t>If firms face different wages </a:t>
            </a:r>
            <a14:m>
              <m:oMath>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oMath>
            </a14:m>
            <a:r>
              <a:t>, then they will choose different prices, and the equation denotes the average price as a function of the average of marginal unit labor costs. In either case, the price level is a fixed markup on marginal unit labor costs. It thus depends positively on nominal wages and employment, and negatively on exogenous productivity shocks.</a:t>
            </a:r>
          </a:p>
          <a:p>
            <a:pPr defTabSz="245363">
              <a:spcBef>
                <a:spcPts val="1000"/>
              </a:spcBef>
              <a:defRPr sz="1512"/>
            </a:pPr>
            <a:r>
              <a:t>Taking the logarithm of the production function for the representative firm, and the equation for the optimal price, we get</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μ</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where, </a:t>
            </a:r>
            <a14:m>
              <m:oMath>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ln</m:t>
                </m:r>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oMath>
            </a14:m>
            <a:r>
              <a:t>, and </a:t>
            </a:r>
            <a14:m>
              <m:oMath>
                <m:r>
                  <a:rPr xmlns:a="http://schemas.openxmlformats.org/drawingml/2006/main" sz="950" i="1">
                    <a:solidFill>
                      <a:srgbClr val="414040"/>
                    </a:solidFill>
                    <a:latin typeface="Cambria Math" panose="02040503050406030204" pitchFamily="18" charset="0"/>
                  </a:rPr>
                  <m:t>μ</m:t>
                </m:r>
                <m:r>
                  <a:rPr xmlns:a="http://schemas.openxmlformats.org/drawingml/2006/main" sz="950" i="1">
                    <a:solidFill>
                      <a:srgbClr val="414040"/>
                    </a:solidFill>
                    <a:latin typeface="Cambria Math" panose="02040503050406030204" pitchFamily="18" charset="0"/>
                  </a:rPr>
                  <m:t>=</m:t>
                </m:r>
                <m:r>
                  <m:rPr>
                    <m:sty m:val="p"/>
                  </m:rPr>
                  <a:rPr xmlns:a="http://schemas.openxmlformats.org/drawingml/2006/main" sz="950" i="1">
                    <a:solidFill>
                      <a:srgbClr val="414040"/>
                    </a:solidFill>
                    <a:latin typeface="Cambria Math" panose="02040503050406030204" pitchFamily="18" charset="0"/>
                  </a:rPr>
                  <m:t>ln</m:t>
                </m:r>
                <m:d>
                  <m:dPr>
                    <m:ctrlPr>
                      <a:rPr xmlns:a="http://schemas.openxmlformats.org/drawingml/2006/main" sz="950" i="1">
                        <a:solidFill>
                          <a:srgbClr val="414040"/>
                        </a:solidFill>
                        <a:latin typeface="Cambria Math" panose="02040503050406030204" pitchFamily="18" charset="0"/>
                      </a:rPr>
                    </m:ctrlPr>
                  </m:dPr>
                  <m:e>
                    <m:f>
                      <m:fPr>
                        <m:ctrlPr>
                          <a:rPr xmlns:a="http://schemas.openxmlformats.org/drawingml/2006/main" sz="950" i="1">
                            <a:solidFill>
                              <a:srgbClr val="414040"/>
                            </a:solidFill>
                            <a:latin typeface="Cambria Math" panose="02040503050406030204" pitchFamily="18" charset="0"/>
                          </a:rPr>
                        </m:ctrlPr>
                        <m:type m:val="bar"/>
                      </m:fPr>
                      <m:num>
                        <m:r>
                          <a:rPr xmlns:a="http://schemas.openxmlformats.org/drawingml/2006/main" sz="950" i="1">
                            <a:solidFill>
                              <a:srgbClr val="414040"/>
                            </a:solidFill>
                            <a:latin typeface="Cambria Math" panose="02040503050406030204" pitchFamily="18" charset="0"/>
                          </a:rPr>
                          <m:t>ε</m:t>
                        </m:r>
                      </m:num>
                      <m:den>
                        <m:r>
                          <a:rPr xmlns:a="http://schemas.openxmlformats.org/drawingml/2006/main" sz="950" i="1">
                            <a:solidFill>
                              <a:srgbClr val="414040"/>
                            </a:solidFill>
                            <a:latin typeface="Cambria Math" panose="02040503050406030204" pitchFamily="18" charset="0"/>
                          </a:rPr>
                          <m:t>ε</m:t>
                        </m:r>
                        <m:r>
                          <a:rPr xmlns:a="http://schemas.openxmlformats.org/drawingml/2006/main" sz="950" i="1">
                            <a:solidFill>
                              <a:srgbClr val="414040"/>
                            </a:solidFill>
                            <a:latin typeface="Cambria Math" panose="02040503050406030204" pitchFamily="18" charset="0"/>
                          </a:rPr>
                          <m:t>-</m:t>
                        </m:r>
                        <m:r>
                          <a:rPr xmlns:a="http://schemas.openxmlformats.org/drawingml/2006/main" sz="950" i="1">
                            <a:solidFill>
                              <a:srgbClr val="414040"/>
                            </a:solidFill>
                            <a:latin typeface="Cambria Math" panose="02040503050406030204" pitchFamily="18" charset="0"/>
                          </a:rPr>
                          <m:t>1</m:t>
                        </m:r>
                      </m:den>
                    </m:f>
                  </m:e>
                </m:d>
                <m:r>
                  <a:rPr xmlns:a="http://schemas.openxmlformats.org/drawingml/2006/main" sz="950" i="1">
                    <a:solidFill>
                      <a:srgbClr val="414040"/>
                    </a:solidFill>
                    <a:latin typeface="Cambria Math" panose="02040503050406030204" pitchFamily="18" charset="0"/>
                  </a:rPr>
                  <m:t>-</m:t>
                </m:r>
                <m:r>
                  <m:rPr>
                    <m:sty m:val="p"/>
                  </m:rPr>
                  <a:rPr xmlns:a="http://schemas.openxmlformats.org/drawingml/2006/main" sz="950" i="1">
                    <a:solidFill>
                      <a:srgbClr val="414040"/>
                    </a:solidFill>
                    <a:latin typeface="Cambria Math" panose="02040503050406030204" pitchFamily="18" charset="0"/>
                  </a:rPr>
                  <m:t>ln</m:t>
                </m:r>
                <m:r>
                  <a:rPr xmlns:a="http://schemas.openxmlformats.org/drawingml/2006/main" sz="950" i="1">
                    <a:solidFill>
                      <a:srgbClr val="414040"/>
                    </a:solidFill>
                    <a:latin typeface="Cambria Math" panose="02040503050406030204" pitchFamily="18" charset="0"/>
                  </a:rPr>
                  <m:t>(</m:t>
                </m:r>
                <m:r>
                  <a:rPr xmlns:a="http://schemas.openxmlformats.org/drawingml/2006/main" sz="950" i="1">
                    <a:solidFill>
                      <a:srgbClr val="414040"/>
                    </a:solidFill>
                    <a:latin typeface="Cambria Math" panose="02040503050406030204" pitchFamily="18" charset="0"/>
                  </a:rPr>
                  <m:t>1</m:t>
                </m:r>
                <m:r>
                  <a:rPr xmlns:a="http://schemas.openxmlformats.org/drawingml/2006/main" sz="950" i="1">
                    <a:solidFill>
                      <a:srgbClr val="414040"/>
                    </a:solidFill>
                    <a:latin typeface="Cambria Math" panose="02040503050406030204" pitchFamily="18" charset="0"/>
                  </a:rPr>
                  <m:t>-</m:t>
                </m:r>
                <m:r>
                  <a:rPr xmlns:a="http://schemas.openxmlformats.org/drawingml/2006/main" sz="950" i="1">
                    <a:solidFill>
                      <a:srgbClr val="414040"/>
                    </a:solidFill>
                    <a:latin typeface="Cambria Math" panose="02040503050406030204" pitchFamily="18" charset="0"/>
                  </a:rPr>
                  <m:t>α</m:t>
                </m:r>
                <m:r>
                  <a:rPr xmlns:a="http://schemas.openxmlformats.org/drawingml/2006/main" sz="950" i="1">
                    <a:solidFill>
                      <a:srgbClr val="414040"/>
                    </a:solidFill>
                    <a:latin typeface="Cambria Math" panose="02040503050406030204" pitchFamily="18" charset="0"/>
                  </a:rPr>
                  <m:t>)</m:t>
                </m:r>
              </m:oMath>
            </a14:m>
            <a:r>
              <a:t>. Here </a:t>
            </a:r>
            <a14:m>
              <m:oMath>
                <m:r>
                  <a:rPr xmlns:a="http://schemas.openxmlformats.org/drawingml/2006/main" sz="1800" i="1">
                    <a:solidFill>
                      <a:srgbClr val="414040"/>
                    </a:solidFill>
                    <a:latin typeface="Cambria Math" panose="02040503050406030204" pitchFamily="18" charset="0"/>
                  </a:rPr>
                  <m:t>a</m:t>
                </m:r>
              </m:oMath>
            </a14:m>
            <a:r>
              <a:t> is the logarithm of the exogenous productivity shock, and the constant </a:t>
            </a:r>
            <a14:m>
              <m:oMath>
                <m:r>
                  <a:rPr xmlns:a="http://schemas.openxmlformats.org/drawingml/2006/main" sz="1650" i="1">
                    <a:solidFill>
                      <a:srgbClr val="414040"/>
                    </a:solidFill>
                    <a:latin typeface="Cambria Math" panose="02040503050406030204" pitchFamily="18" charset="0"/>
                  </a:rPr>
                  <m:t>μ</m:t>
                </m:r>
              </m:oMath>
            </a14:m>
            <a:r>
              <a:t> is the logarithm of the markup on marginal cost, minus the logarithm of the coefficient of decreasing returns to the employment of labor.</a:t>
            </a:r>
          </a:p>
          <a:p>
            <a:pPr defTabSz="245363">
              <a:spcBef>
                <a:spcPts val="1000"/>
              </a:spcBef>
              <a:defRPr sz="1512"/>
            </a:pPr>
            <a:r>
              <a:t>The higher the level of employment, the higher the price level relative to nominal wages, as higher employment implies lower marginal productivity of labor. Because employment is positively related to output from the production function, higher output also implies higher prices relative to nominal wages, because of lower labor productivity. Using the production function, we can rewrite the price equation as,</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μ</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den>
                </m:f>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α</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den>
                </m:f>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oMath>
            </a14:m>
          </a:p>
          <a:p>
            <a:pPr defTabSz="245363">
              <a:spcBef>
                <a:spcPts val="1000"/>
              </a:spcBef>
              <a:defRPr sz="1512"/>
            </a:pPr>
            <a:r>
              <a:t>For given exogenous productivity </a:t>
            </a:r>
            <a14:m>
              <m:oMath>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oMath>
            </a14:m>
            <a:r>
              <a:t>, firms will only produce more if prices rise relative to wages. The reason is that an increase in output results in higher unit labor costs, because of the diminishing marginal productivity of labor.</a:t>
            </a:r>
            <a:endParaRPr sz="3600"/>
          </a:p>
        </p:txBody>
      </p:sp>
      <p:sp>
        <p:nvSpPr>
          <p:cNvPr id="1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Wage Setting and Employment in a Model with Insiders and Outsiders"/>
          <p:cNvSpPr txBox="1"/>
          <p:nvPr>
            <p:ph type="title"/>
          </p:nvPr>
        </p:nvSpPr>
        <p:spPr>
          <a:prstGeom prst="rect">
            <a:avLst/>
          </a:prstGeom>
        </p:spPr>
        <p:txBody>
          <a:bodyPr/>
          <a:lstStyle>
            <a:lvl1pPr defTabSz="321310">
              <a:spcBef>
                <a:spcPts val="800"/>
              </a:spcBef>
              <a:defRPr sz="3850"/>
            </a:lvl1pPr>
          </a:lstStyle>
          <a:p>
            <a:pPr/>
            <a:r>
              <a:t>Wage Setting and Employment in a Model with Insiders and Outsiders</a:t>
            </a:r>
          </a:p>
        </p:txBody>
      </p:sp>
      <p:sp>
        <p:nvSpPr>
          <p:cNvPr id="184" name="Nominal wages are set in a decentralized manner, by insiders in each firm. Wages are set at the beginning of each period, before current productivity, current aggregate demand, and the current price level are known. Nominal wages remain constant for one "/>
          <p:cNvSpPr txBox="1"/>
          <p:nvPr>
            <p:ph type="body" idx="1"/>
          </p:nvPr>
        </p:nvSpPr>
        <p:spPr>
          <a:prstGeom prst="rect">
            <a:avLst/>
          </a:prstGeom>
        </p:spPr>
        <p:txBody>
          <a:bodyPr/>
          <a:lstStyle/>
          <a:p>
            <a:pPr defTabSz="262889">
              <a:spcBef>
                <a:spcPts val="1000"/>
              </a:spcBef>
              <a:defRPr sz="1619"/>
            </a:pPr>
            <a:r>
              <a:t>Nominal wages are set in a decentralized manner, by insiders in each firm. Wages are set at the beginning of each period, before current productivity, current aggregate demand, and the current price level are known. Nominal wages remain constant for one period, and they are renegotiated at the beginning of the following period.</a:t>
            </a:r>
          </a:p>
          <a:p>
            <a:pPr defTabSz="262889">
              <a:spcBef>
                <a:spcPts val="1000"/>
              </a:spcBef>
              <a:defRPr sz="1619"/>
            </a:pPr>
            <a:r>
              <a:t>Thus, this model is characterized by nominal wage stickiness of the Gray (1976) and Fischer (1977) variety. Prices are determined ex post by firms, given the contract wage, aggregate demand, the price level, and exogenous productivity </a:t>
            </a:r>
            <a14:m>
              <m:oMath>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oMath>
            </a14:m>
            <a:r>
              <a:t>.</a:t>
            </a:r>
          </a:p>
          <a:p>
            <a:pPr defTabSz="262889">
              <a:spcBef>
                <a:spcPts val="1000"/>
              </a:spcBef>
              <a:defRPr sz="1619"/>
            </a:pPr>
            <a:r>
              <a:t>Following Blanchard and Summers (1986) assume that the number of insiders in each firm (who at the beginning of each period determine the contract wage) consists of an exogenous number of core insiders, and those who were employed by the firm in the previous period. The objective of insiders is to set the maximum nominal wage which - given their rational expectations about aggregate demand, the price level, and exogenous productivity - will minimize expected deviations of employment from the target level of the number of insiders.  This target level is a weighted average of  all those who were employed in period </a:t>
            </a:r>
            <a14:m>
              <m:oMath>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oMath>
            </a14:m>
            <a:r>
              <a:t>, and the exogenous set of core employees of each firm. Thus, this model is characterized by a state dependent pool of insiders. The employment target of insiders in period </a:t>
            </a:r>
            <a14:m>
              <m:oMath>
                <m:r>
                  <a:rPr xmlns:a="http://schemas.openxmlformats.org/drawingml/2006/main" sz="1900" i="1">
                    <a:solidFill>
                      <a:srgbClr val="414040"/>
                    </a:solidFill>
                    <a:latin typeface="Cambria Math" panose="02040503050406030204" pitchFamily="18" charset="0"/>
                  </a:rPr>
                  <m:t>t</m:t>
                </m:r>
              </m:oMath>
            </a14:m>
            <a:r>
              <a:t> is determined by,</a:t>
            </a:r>
          </a:p>
          <a:p>
            <a:pPr defTabSz="262889">
              <a:spcBef>
                <a:spcPts val="1000"/>
              </a:spcBef>
              <a:defRPr sz="1619"/>
            </a:pPr>
            <a:r>
              <a:t>                                                                                  </a:t>
            </a:r>
            <a14:m>
              <m:oMath>
                <m:bar>
                  <m:barPr>
                    <m:ctrlPr>
                      <a:rPr xmlns:a="http://schemas.openxmlformats.org/drawingml/2006/main" sz="1850" i="1">
                        <a:solidFill>
                          <a:srgbClr val="414040"/>
                        </a:solidFill>
                        <a:latin typeface="Cambria Math" panose="02040503050406030204" pitchFamily="18" charset="0"/>
                      </a:rPr>
                    </m:ctrlPr>
                    <m:pos m:val="top"/>
                  </m:barPr>
                  <m:e>
                    <m:r>
                      <a:rPr xmlns:a="http://schemas.openxmlformats.org/drawingml/2006/main" sz="1850" i="1">
                        <a:solidFill>
                          <a:srgbClr val="414040"/>
                        </a:solidFill>
                        <a:latin typeface="Cambria Math" panose="02040503050406030204" pitchFamily="18" charset="0"/>
                      </a:rPr>
                      <m:t>n</m:t>
                    </m:r>
                  </m:e>
                </m:ba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sSub>
                  <m:e>
                    <m:r>
                      <a:rPr xmlns:a="http://schemas.openxmlformats.org/drawingml/2006/main" sz="1850" i="1">
                        <a:solidFill>
                          <a:srgbClr val="414040"/>
                        </a:solidFill>
                        <a:latin typeface="Cambria Math" panose="02040503050406030204" pitchFamily="18" charset="0"/>
                      </a:rPr>
                      <m:t>)</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δ</m:t>
                </m:r>
                <m:r>
                  <a:rPr xmlns:a="http://schemas.openxmlformats.org/drawingml/2006/main" sz="1850" i="1">
                    <a:solidFill>
                      <a:srgbClr val="414040"/>
                    </a:solidFill>
                    <a:latin typeface="Cambria Math" panose="02040503050406030204" pitchFamily="18" charset="0"/>
                  </a:rPr>
                  <m:t>l</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sSub>
                  <m:e>
                    <m:r>
                      <a:rPr xmlns:a="http://schemas.openxmlformats.org/drawingml/2006/main" sz="1850" i="1">
                        <a:solidFill>
                          <a:srgbClr val="414040"/>
                        </a:solidFill>
                        <a:latin typeface="Cambria Math" panose="02040503050406030204" pitchFamily="18" charset="0"/>
                      </a:rPr>
                      <m:t>)</m:t>
                    </m:r>
                  </m:e>
                  <m:sub>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1</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δ</m:t>
                </m:r>
                <m:r>
                  <a:rPr xmlns:a="http://schemas.openxmlformats.org/drawingml/2006/main" sz="1850" i="1">
                    <a:solidFill>
                      <a:srgbClr val="414040"/>
                    </a:solidFill>
                    <a:latin typeface="Cambria Math" panose="02040503050406030204" pitchFamily="18" charset="0"/>
                  </a:rPr>
                  <m:t>)</m:t>
                </m:r>
                <m:bar>
                  <m:barPr>
                    <m:ctrlPr>
                      <a:rPr xmlns:a="http://schemas.openxmlformats.org/drawingml/2006/main" sz="1850" i="1">
                        <a:solidFill>
                          <a:srgbClr val="414040"/>
                        </a:solidFill>
                        <a:latin typeface="Cambria Math" panose="02040503050406030204" pitchFamily="18" charset="0"/>
                      </a:rPr>
                    </m:ctrlPr>
                    <m:pos m:val="top"/>
                  </m:barPr>
                  <m:e>
                    <m:r>
                      <a:rPr xmlns:a="http://schemas.openxmlformats.org/drawingml/2006/main" sz="1850" i="1">
                        <a:solidFill>
                          <a:srgbClr val="414040"/>
                        </a:solidFill>
                        <a:latin typeface="Cambria Math" panose="02040503050406030204" pitchFamily="18" charset="0"/>
                      </a:rPr>
                      <m:t>n</m:t>
                    </m:r>
                  </m:e>
                </m:ba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oMath>
            </a14:m>
          </a:p>
          <a:p>
            <a:pPr defTabSz="262889">
              <a:spcBef>
                <a:spcPts val="1000"/>
              </a:spcBef>
              <a:defRPr sz="1619"/>
            </a:pPr>
            <a:r>
              <a:t>where </a:t>
            </a:r>
            <a14:m>
              <m:oMath>
                <m:r>
                  <a:rPr xmlns:a="http://schemas.openxmlformats.org/drawingml/2006/main" sz="1900" i="1">
                    <a:solidFill>
                      <a:srgbClr val="414040"/>
                    </a:solidFill>
                    <a:latin typeface="Cambria Math" panose="02040503050406030204" pitchFamily="18" charset="0"/>
                  </a:rPr>
                  <m:t>l</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j</m:t>
                </m:r>
                <m:sSub>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sub>
                </m:sSub>
              </m:oMath>
            </a14:m>
            <a:r>
              <a:t> is the logarithm of the number of those who were actually employed in the previous period; </a:t>
            </a:r>
            <a14:m>
              <m:oMath>
                <m:bar>
                  <m:barPr>
                    <m:ctrlPr>
                      <a:rPr xmlns:a="http://schemas.openxmlformats.org/drawingml/2006/main" sz="1950" i="1">
                        <a:solidFill>
                          <a:srgbClr val="414040"/>
                        </a:solidFill>
                        <a:latin typeface="Cambria Math" panose="02040503050406030204" pitchFamily="18" charset="0"/>
                      </a:rPr>
                    </m:ctrlPr>
                    <m:pos m:val="top"/>
                  </m:barPr>
                  <m:e>
                    <m:r>
                      <a:rPr xmlns:a="http://schemas.openxmlformats.org/drawingml/2006/main" sz="1950" i="1">
                        <a:solidFill>
                          <a:srgbClr val="414040"/>
                        </a:solidFill>
                        <a:latin typeface="Cambria Math" panose="02040503050406030204" pitchFamily="18" charset="0"/>
                      </a:rPr>
                      <m:t>n</m:t>
                    </m:r>
                  </m:e>
                </m:ba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j</m:t>
                </m:r>
                <m:r>
                  <a:rPr xmlns:a="http://schemas.openxmlformats.org/drawingml/2006/main" sz="1950" i="1">
                    <a:solidFill>
                      <a:srgbClr val="414040"/>
                    </a:solidFill>
                    <a:latin typeface="Cambria Math" panose="02040503050406030204" pitchFamily="18" charset="0"/>
                  </a:rPr>
                  <m:t>)</m:t>
                </m:r>
              </m:oMath>
            </a14:m>
            <a:r>
              <a:t> is the logarithm of the number of core employees of firm </a:t>
            </a:r>
            <a14:m>
              <m:oMath>
                <m:r>
                  <a:rPr xmlns:a="http://schemas.openxmlformats.org/drawingml/2006/main" sz="1200" i="1">
                    <a:solidFill>
                      <a:srgbClr val="414040"/>
                    </a:solidFill>
                    <a:latin typeface="Cambria Math" panose="02040503050406030204" pitchFamily="18" charset="0"/>
                  </a:rPr>
                  <m:t>j</m:t>
                </m:r>
              </m:oMath>
            </a14:m>
            <a:r>
              <a:t>, assumed exogenous; and </a:t>
            </a:r>
            <a14:m>
              <m:oMath>
                <m:r>
                  <a:rPr xmlns:a="http://schemas.openxmlformats.org/drawingml/2006/main" sz="1850" i="1">
                    <a:solidFill>
                      <a:srgbClr val="414040"/>
                    </a:solidFill>
                    <a:latin typeface="Cambria Math" panose="02040503050406030204" pitchFamily="18" charset="0"/>
                  </a:rPr>
                  <m:t>δ</m:t>
                </m:r>
              </m:oMath>
            </a14:m>
            <a:r>
              <a:t> is the weight of those recently employed relative to core employees, in the employment target of insiders.</a:t>
            </a:r>
          </a:p>
          <a:p>
            <a:pPr defTabSz="262889">
              <a:spcBef>
                <a:spcPts val="1000"/>
              </a:spcBef>
              <a:defRPr sz="1619"/>
            </a:pPr>
            <a:r>
              <a:t>The expectations on the basis of which wages are set depend on information available until the end of period </a:t>
            </a:r>
            <a14:m>
              <m:oMath>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oMath>
            </a14:m>
            <a:r>
              <a:t>, but not on information about aggregate demand, prices, and exogenous productivity in period</a:t>
            </a:r>
            <a14:m>
              <m:oMath>
                <m:r>
                  <a:rPr xmlns:a="http://schemas.openxmlformats.org/drawingml/2006/main" sz="1900" i="1">
                    <a:solidFill>
                      <a:srgbClr val="414040"/>
                    </a:solidFill>
                    <a:latin typeface="Cambria Math" panose="02040503050406030204" pitchFamily="18" charset="0"/>
                  </a:rPr>
                  <m:t>t</m:t>
                </m:r>
              </m:oMath>
            </a14:m>
            <a:r>
              <a:t>. On the basis of the above, let us assume that the objective of wage setters is to choose the maximum nominal wage that would make expected employment equal to the employment target of the insiders. We shall also concentrate on the representative firm, as all firms are alike.</a:t>
            </a:r>
            <a:endParaRPr sz="3600"/>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Wage Determination, Unemployment Persistence and the Phillips Curve"/>
          <p:cNvSpPr txBox="1"/>
          <p:nvPr>
            <p:ph type="title"/>
          </p:nvPr>
        </p:nvSpPr>
        <p:spPr>
          <a:prstGeom prst="rect">
            <a:avLst/>
          </a:prstGeom>
        </p:spPr>
        <p:txBody>
          <a:bodyPr/>
          <a:lstStyle>
            <a:lvl1pPr defTabSz="321310">
              <a:spcBef>
                <a:spcPts val="800"/>
              </a:spcBef>
              <a:defRPr sz="3850"/>
            </a:lvl1pPr>
          </a:lstStyle>
          <a:p>
            <a:pPr/>
            <a:r>
              <a:t>Wage Determination, Unemployment Persistence and the Phillips Curve</a:t>
            </a:r>
          </a:p>
        </p:txBody>
      </p:sp>
      <p:sp>
        <p:nvSpPr>
          <p:cNvPr id="188" name="From the optimal pricing equation of firms, to achieve their employment target, insiders will set the nominal wage to,…"/>
          <p:cNvSpPr txBox="1"/>
          <p:nvPr>
            <p:ph type="body" idx="1"/>
          </p:nvPr>
        </p:nvSpPr>
        <p:spPr>
          <a:prstGeom prst="rect">
            <a:avLst/>
          </a:prstGeom>
        </p:spPr>
        <p:txBody>
          <a:bodyPr/>
          <a:lstStyle/>
          <a:p>
            <a:pPr defTabSz="257047">
              <a:spcBef>
                <a:spcPts val="1000"/>
              </a:spcBef>
              <a:defRPr sz="1584"/>
            </a:pPr>
            <a:r>
              <a:t>From the optimal pricing equation of firms, to achieve their employment target, insiders will set the nominal wage to,</a:t>
            </a:r>
          </a:p>
          <a:p>
            <a:pPr defTabSz="257047">
              <a:spcBef>
                <a:spcPts val="1000"/>
              </a:spcBef>
              <a:defRPr sz="1584"/>
            </a:pPr>
            <a:r>
              <a:t>                                                                               </a:t>
            </a:r>
            <a14:m>
              <m:oMath>
                <m:sSub>
                  <m:e>
                    <m:r>
                      <a:rPr xmlns:a="http://schemas.openxmlformats.org/drawingml/2006/main" sz="1700" i="1">
                        <a:solidFill>
                          <a:srgbClr val="414040"/>
                        </a:solidFill>
                        <a:latin typeface="Cambria Math" panose="02040503050406030204" pitchFamily="18" charset="0"/>
                      </a:rPr>
                      <m:t>w</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μ</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d>
                  <m:dPr>
                    <m:ctrlPr>
                      <a:rPr xmlns:a="http://schemas.openxmlformats.org/drawingml/2006/main" sz="1700" i="1">
                        <a:solidFill>
                          <a:srgbClr val="414040"/>
                        </a:solidFill>
                        <a:latin typeface="Cambria Math" panose="02040503050406030204" pitchFamily="18" charset="0"/>
                      </a:rPr>
                    </m:ctrlPr>
                  </m:dPr>
                  <m:e>
                    <m:r>
                      <a:rPr xmlns:a="http://schemas.openxmlformats.org/drawingml/2006/main" sz="1700" i="1">
                        <a:solidFill>
                          <a:srgbClr val="414040"/>
                        </a:solidFill>
                        <a:latin typeface="Cambria Math" panose="02040503050406030204" pitchFamily="18" charset="0"/>
                      </a:rPr>
                      <m:t>δ</m:t>
                    </m:r>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n</m:t>
                        </m:r>
                      </m:e>
                    </m:bar>
                  </m:e>
                </m:d>
              </m:oMath>
            </a14:m>
          </a:p>
          <a:p>
            <a:pPr defTabSz="257047">
              <a:spcBef>
                <a:spcPts val="1000"/>
              </a:spcBef>
              <a:defRPr sz="1584"/>
            </a:pPr>
            <a:r>
              <a:t>Substituting the wage determination equation in the optimal pricing equation of firms, the (log) price level will be determined by,</a:t>
            </a:r>
          </a:p>
          <a:p>
            <a:pPr defTabSz="257047">
              <a:spcBef>
                <a:spcPts val="1000"/>
              </a:spcBef>
              <a:defRPr sz="1584"/>
            </a:pPr>
            <a:r>
              <a:t>                                                                          </a:t>
            </a:r>
            <a14:m>
              <m:oMath>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sSub>
                  <m:e>
                    <m:r>
                      <a:rPr xmlns:a="http://schemas.openxmlformats.org/drawingml/2006/main" sz="1700" i="1">
                        <a:solidFill>
                          <a:srgbClr val="414040"/>
                        </a:solidFill>
                        <a:latin typeface="Cambria Math" panose="02040503050406030204" pitchFamily="18" charset="0"/>
                      </a:rPr>
                      <m:t>p</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d>
                  <m:dPr>
                    <m:ctrlPr>
                      <a:rPr xmlns:a="http://schemas.openxmlformats.org/drawingml/2006/main" sz="1700" i="1">
                        <a:solidFill>
                          <a:srgbClr val="414040"/>
                        </a:solidFill>
                        <a:latin typeface="Cambria Math" panose="02040503050406030204" pitchFamily="18" charset="0"/>
                      </a:rPr>
                    </m:ctrlPr>
                  </m:dPr>
                  <m:e>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e>
                </m:d>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d>
                  <m:dPr>
                    <m:ctrlPr>
                      <a:rPr xmlns:a="http://schemas.openxmlformats.org/drawingml/2006/main" sz="1700" i="1">
                        <a:solidFill>
                          <a:srgbClr val="414040"/>
                        </a:solidFill>
                        <a:latin typeface="Cambria Math" panose="02040503050406030204" pitchFamily="18" charset="0"/>
                      </a:rPr>
                    </m:ctrlPr>
                  </m:dPr>
                  <m:e>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n</m:t>
                        </m:r>
                      </m:e>
                    </m:bar>
                  </m:e>
                </m:d>
              </m:oMath>
            </a14:m>
          </a:p>
          <a:p>
            <a:pPr defTabSz="257047">
              <a:spcBef>
                <a:spcPts val="1000"/>
              </a:spcBef>
              <a:defRPr sz="1584"/>
            </a:pPr>
            <a:r>
              <a:t>Thus, prices will differ from the expectations of wage setters to the extent that there are unanticipated shocks to exogenous productivity and unanticipated shocks to aggregate demand. These shocks cause firms to determine employment at a different level than the one aimed at and expected by wage setters.</a:t>
            </a:r>
          </a:p>
          <a:p>
            <a:pPr defTabSz="257047">
              <a:spcBef>
                <a:spcPts val="1000"/>
              </a:spcBef>
              <a:defRPr sz="1584"/>
            </a:pPr>
            <a:r>
              <a:t>It is straightforward to transform this price equation into an expectations-augmented Phillips curve. Subtracting $p_{t-1}$ from both sides, and adding and subtracting the log of the labor force multiplied by $\alpha$ on the right-hand side, we get</a:t>
            </a:r>
          </a:p>
          <a:p>
            <a:pPr defTabSz="257047">
              <a:spcBef>
                <a:spcPts val="1000"/>
              </a:spcBef>
              <a:defRPr sz="1584"/>
            </a:pPr>
            <a:r>
              <a:t>                                                                             </a:t>
            </a:r>
            <a14:m>
              <m:oMath>
                <m:sSub>
                  <m:e>
                    <m:r>
                      <a:rPr xmlns:a="http://schemas.openxmlformats.org/drawingml/2006/main" sz="1700" i="1">
                        <a:solidFill>
                          <a:srgbClr val="414040"/>
                        </a:solidFill>
                        <a:latin typeface="Cambria Math" panose="02040503050406030204" pitchFamily="18" charset="0"/>
                      </a:rPr>
                      <m:t>π</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sSub>
                  <m:e>
                    <m:r>
                      <a:rPr xmlns:a="http://schemas.openxmlformats.org/drawingml/2006/main" sz="1700" i="1">
                        <a:solidFill>
                          <a:srgbClr val="414040"/>
                        </a:solidFill>
                        <a:latin typeface="Cambria Math" panose="02040503050406030204" pitchFamily="18" charset="0"/>
                      </a:rPr>
                      <m:t>π</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d>
                  <m:dPr>
                    <m:ctrlPr>
                      <a:rPr xmlns:a="http://schemas.openxmlformats.org/drawingml/2006/main" sz="1700" i="1">
                        <a:solidFill>
                          <a:srgbClr val="414040"/>
                        </a:solidFill>
                        <a:latin typeface="Cambria Math" panose="02040503050406030204" pitchFamily="18" charset="0"/>
                      </a:rPr>
                    </m:ctrlPr>
                  </m:dPr>
                  <m:e>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u</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u</m:t>
                        </m:r>
                      </m:e>
                    </m:bar>
                    <m:r>
                      <a:rPr xmlns:a="http://schemas.openxmlformats.org/drawingml/2006/main" sz="1700" i="1">
                        <a:solidFill>
                          <a:srgbClr val="414040"/>
                        </a:solidFill>
                        <a:latin typeface="Cambria Math" panose="02040503050406030204" pitchFamily="18" charset="0"/>
                      </a:rPr>
                      <m:t>)</m:t>
                    </m:r>
                  </m:e>
                </m:d>
                <m:r>
                  <a:rPr xmlns:a="http://schemas.openxmlformats.org/drawingml/2006/main" sz="1700" i="1">
                    <a:solidFill>
                      <a:srgbClr val="414040"/>
                    </a:solidFill>
                    <a:latin typeface="Cambria Math" panose="02040503050406030204" pitchFamily="18" charset="0"/>
                  </a:rPr>
                  <m:t>-</m:t>
                </m:r>
                <m:d>
                  <m:dPr>
                    <m:ctrlPr>
                      <a:rPr xmlns:a="http://schemas.openxmlformats.org/drawingml/2006/main" sz="1700" i="1">
                        <a:solidFill>
                          <a:srgbClr val="414040"/>
                        </a:solidFill>
                        <a:latin typeface="Cambria Math" panose="02040503050406030204" pitchFamily="18" charset="0"/>
                      </a:rPr>
                    </m:ctrlPr>
                  </m:dPr>
                  <m:e>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E</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e>
                </m:d>
              </m:oMath>
            </a14:m>
          </a:p>
          <a:p>
            <a:pPr defTabSz="257047">
              <a:spcBef>
                <a:spcPts val="1000"/>
              </a:spcBef>
              <a:defRPr sz="1584"/>
            </a:pPr>
            <a:r>
              <a:t>where </a:t>
            </a:r>
            <a14:m>
              <m:oMath>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oMath>
            </a14:m>
            <a:r>
              <a:t> is the inflation rate,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l</m:t>
                    </m:r>
                  </m:e>
                  <m:sub>
                    <m:r>
                      <a:rPr xmlns:a="http://schemas.openxmlformats.org/drawingml/2006/main" sz="1750" i="1">
                        <a:solidFill>
                          <a:srgbClr val="414040"/>
                        </a:solidFill>
                        <a:latin typeface="Cambria Math" panose="02040503050406030204" pitchFamily="18" charset="0"/>
                      </a:rPr>
                      <m:t>t</m:t>
                    </m:r>
                  </m:sub>
                </m:sSub>
              </m:oMath>
            </a14:m>
            <a:r>
              <a:t> is the unemployment rate, </a:t>
            </a:r>
            <a14:m>
              <m:oMath>
                <m:r>
                  <a:rPr xmlns:a="http://schemas.openxmlformats.org/drawingml/2006/main" sz="1850" i="1">
                    <a:solidFill>
                      <a:srgbClr val="414040"/>
                    </a:solidFill>
                    <a:latin typeface="Cambria Math" panose="02040503050406030204" pitchFamily="18" charset="0"/>
                  </a:rPr>
                  <m:t>n</m:t>
                </m:r>
              </m:oMath>
            </a14:m>
            <a:r>
              <a:t> is the log of the labor force, and </a:t>
            </a:r>
            <a14:m>
              <m:oMath>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u</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n</m:t>
                    </m:r>
                  </m:e>
                </m:bar>
              </m:oMath>
            </a14:m>
            <a:r>
              <a:t>, is the natural unemployment rate, assumed positive (i.e we assume </a:t>
            </a:r>
            <a14:m>
              <m:oMath>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&gt;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n</m:t>
                    </m:r>
                  </m:e>
                </m:bar>
              </m:oMath>
            </a14:m>
            <a:r>
              <a:t>). This is the expectations-augmented Phillips curve in this model. It is a dynamic version of a traditional expectations-augmented Phillips curve, in the sense that inflation depends on prior inflationary expectations, but also on both current and past deviations of unemployment from its natural rate.  </a:t>
            </a:r>
          </a:p>
          <a:p>
            <a:pPr defTabSz="257047">
              <a:spcBef>
                <a:spcPts val="1000"/>
              </a:spcBef>
              <a:defRPr sz="1584"/>
            </a:pPr>
            <a:r>
              <a:t>According to this Phillips curve, current inflation differs from prior expectations of inflation to the extent that there are unanticipated shocks to exogenous productivity and unanticipated shocks to aggregate demand. These shocks cause the unemployment rate to differ from the target unemployment rate of wage setters. The dynamics arise because of the assumption that the target unemployment rate of wage setters is a weighted average of the past and the natural unemployment rate, due to the composition of labor market insiders.</a:t>
            </a:r>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e Relation between Output and Unemployment Persistence"/>
          <p:cNvSpPr txBox="1"/>
          <p:nvPr>
            <p:ph type="title"/>
          </p:nvPr>
        </p:nvSpPr>
        <p:spPr>
          <a:prstGeom prst="rect">
            <a:avLst/>
          </a:prstGeom>
        </p:spPr>
        <p:txBody>
          <a:bodyPr/>
          <a:lstStyle>
            <a:lvl1pPr defTabSz="332993">
              <a:spcBef>
                <a:spcPts val="900"/>
              </a:spcBef>
              <a:defRPr sz="3989"/>
            </a:lvl1pPr>
          </a:lstStyle>
          <a:p>
            <a:pPr/>
            <a:r>
              <a:t>The Relation between Output and Unemployment Persistence</a:t>
            </a:r>
          </a:p>
        </p:txBody>
      </p:sp>
      <p:sp>
        <p:nvSpPr>
          <p:cNvPr id="192" name="It is also clear from this model that only unanticipated shocks to exogenous productivity and aggregate demand cause unemployment to deviate from its expected path, as determined by the behavior of wage setters, and summarized in the Phillips curve. Note"/>
          <p:cNvSpPr txBox="1"/>
          <p:nvPr>
            <p:ph type="body" idx="1"/>
          </p:nvPr>
        </p:nvSpPr>
        <p:spPr>
          <a:prstGeom prst="rect">
            <a:avLst/>
          </a:prstGeom>
        </p:spPr>
        <p:txBody>
          <a:bodyPr/>
          <a:lstStyle/>
          <a:p>
            <a:pPr defTabSz="251206">
              <a:spcBef>
                <a:spcPts val="1000"/>
              </a:spcBef>
              <a:defRPr sz="1548"/>
            </a:pPr>
            <a:r>
              <a:t>It is also clear from this model that only unanticipated shocks to exogenous productivity and aggregate demand cause unemployment to deviate from its expected path, as determined by the behavior of wage setters, and summarized in the Phillips curve. Note that if wage setters have rational expectations, the unemployment rate follows,</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u</m:t>
                    </m:r>
                  </m:e>
                </m:ba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ζ</m:t>
                    </m:r>
                  </m:e>
                  <m:sub>
                    <m:r>
                      <a:rPr xmlns:a="http://schemas.openxmlformats.org/drawingml/2006/main" sz="1700" i="1">
                        <a:solidFill>
                          <a:srgbClr val="414040"/>
                        </a:solidFill>
                        <a:latin typeface="Cambria Math" panose="02040503050406030204" pitchFamily="18" charset="0"/>
                      </a:rPr>
                      <m:t>t</m:t>
                    </m:r>
                  </m:sub>
                  <m:sup>
                    <m:r>
                      <a:rPr xmlns:a="http://schemas.openxmlformats.org/drawingml/2006/main" sz="1700" i="1">
                        <a:solidFill>
                          <a:srgbClr val="414040"/>
                        </a:solidFill>
                        <a:latin typeface="Cambria Math" panose="02040503050406030204" pitchFamily="18" charset="0"/>
                      </a:rPr>
                      <m:t>u</m:t>
                    </m:r>
                  </m:sup>
                </m:sSubSup>
              </m:oMath>
            </a14:m>
          </a:p>
          <a:p>
            <a:pPr defTabSz="251206">
              <a:spcBef>
                <a:spcPts val="1000"/>
              </a:spcBef>
              <a:defRPr sz="1548"/>
            </a:pPr>
            <a:r>
              <a:t>where</a:t>
            </a:r>
            <a14:m>
              <m:oMath>
                <m:sSubSup>
                  <m:e>
                    <m:r>
                      <a:rPr xmlns:a="http://schemas.openxmlformats.org/drawingml/2006/main" sz="1800" i="1">
                        <a:solidFill>
                          <a:srgbClr val="414040"/>
                        </a:solidFill>
                        <a:latin typeface="Cambria Math" panose="02040503050406030204" pitchFamily="18" charset="0"/>
                      </a:rPr>
                      <m:t>ζ</m:t>
                    </m:r>
                  </m:e>
                  <m:sub>
                    <m:r>
                      <a:rPr xmlns:a="http://schemas.openxmlformats.org/drawingml/2006/main" sz="1800" i="1">
                        <a:solidFill>
                          <a:srgbClr val="414040"/>
                        </a:solidFill>
                        <a:latin typeface="Cambria Math" panose="02040503050406030204" pitchFamily="18" charset="0"/>
                      </a:rPr>
                      <m:t>t</m:t>
                    </m:r>
                  </m:sub>
                  <m:sup>
                    <m:r>
                      <a:rPr xmlns:a="http://schemas.openxmlformats.org/drawingml/2006/main" sz="1800" i="1">
                        <a:solidFill>
                          <a:srgbClr val="414040"/>
                        </a:solidFill>
                        <a:latin typeface="Cambria Math" panose="02040503050406030204" pitchFamily="18" charset="0"/>
                      </a:rPr>
                      <m:t>u</m:t>
                    </m:r>
                  </m:sup>
                </m:sSubSup>
              </m:oMath>
            </a14:m>
            <a:r>
              <a:t> is a white noise process, encompassing unanticipated productivity and demand shocks.</a:t>
            </a:r>
          </a:p>
          <a:p>
            <a:pPr defTabSz="251206">
              <a:spcBef>
                <a:spcPts val="1000"/>
              </a:spcBef>
              <a:defRPr sz="1548"/>
            </a:pPr>
            <a:r>
              <a:t>Hence, deviations of current unemployment from its natural rate will display persistence equal to </a:t>
            </a:r>
            <a14:m>
              <m:oMath>
                <m:r>
                  <a:rPr xmlns:a="http://schemas.openxmlformats.org/drawingml/2006/main" sz="1750" i="1">
                    <a:solidFill>
                      <a:srgbClr val="414040"/>
                    </a:solidFill>
                    <a:latin typeface="Cambria Math" panose="02040503050406030204" pitchFamily="18" charset="0"/>
                  </a:rPr>
                  <m:t>δ</m:t>
                </m:r>
              </m:oMath>
            </a14:m>
            <a:r>
              <a:t>, the weight of past employees on the wage setting process. In fact, deviations of unemployment from its natural rate will follow an AR(1) process of the form,</a:t>
            </a:r>
          </a:p>
          <a:p>
            <a:pPr defTabSz="251206">
              <a:spcBef>
                <a:spcPts val="1000"/>
              </a:spcBef>
              <a:defRPr sz="1548"/>
            </a:pPr>
            <a:r>
              <a:t>                                                                                              </a:t>
            </a:r>
            <a14:m>
              <m:oMath>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u</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u</m:t>
                    </m:r>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ζ</m:t>
                    </m:r>
                  </m:e>
                  <m:sub>
                    <m:r>
                      <a:rPr xmlns:a="http://schemas.openxmlformats.org/drawingml/2006/main" sz="1700" i="1">
                        <a:solidFill>
                          <a:srgbClr val="414040"/>
                        </a:solidFill>
                        <a:latin typeface="Cambria Math" panose="02040503050406030204" pitchFamily="18" charset="0"/>
                      </a:rPr>
                      <m:t>t</m:t>
                    </m:r>
                  </m:sub>
                  <m:sup>
                    <m:r>
                      <a:rPr xmlns:a="http://schemas.openxmlformats.org/drawingml/2006/main" sz="1700" i="1">
                        <a:solidFill>
                          <a:srgbClr val="414040"/>
                        </a:solidFill>
                        <a:latin typeface="Cambria Math" panose="02040503050406030204" pitchFamily="18" charset="0"/>
                      </a:rPr>
                      <m:t>u</m:t>
                    </m:r>
                  </m:sup>
                </m:sSubSup>
              </m:oMath>
            </a14:m>
          </a:p>
          <a:p>
            <a:pPr defTabSz="251206">
              <a:spcBef>
                <a:spcPts val="1000"/>
              </a:spcBef>
              <a:defRPr sz="1548"/>
            </a:pPr>
            <a:r>
              <a:t>The persistence of employment and unemployment, will also be translated into persistent output fluctuations.</a:t>
            </a:r>
          </a:p>
          <a:p>
            <a:pPr defTabSz="251206">
              <a:spcBef>
                <a:spcPts val="1000"/>
              </a:spcBef>
              <a:defRPr sz="1548"/>
            </a:pPr>
            <a:r>
              <a:t>Adding and subtracting </a:t>
            </a:r>
            <a14:m>
              <m:oMath>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n</m:t>
                    </m:r>
                  </m:e>
                </m:bar>
                <m:r>
                  <a:rPr xmlns:a="http://schemas.openxmlformats.org/drawingml/2006/main" sz="1700" i="1">
                    <a:solidFill>
                      <a:srgbClr val="414040"/>
                    </a:solidFill>
                    <a:latin typeface="Cambria Math" panose="02040503050406030204" pitchFamily="18" charset="0"/>
                  </a:rPr>
                  <m:t>)</m:t>
                </m:r>
              </m:oMath>
            </a14:m>
            <a:r>
              <a:t> to the aggregate production function we get,</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u</m:t>
                    </m:r>
                  </m:e>
                </m:bar>
                <m:r>
                  <a:rPr xmlns:a="http://schemas.openxmlformats.org/drawingml/2006/main" sz="1700" i="1">
                    <a:solidFill>
                      <a:srgbClr val="414040"/>
                    </a:solidFill>
                    <a:latin typeface="Cambria Math" panose="02040503050406030204" pitchFamily="18" charset="0"/>
                  </a:rPr>
                  <m:t>)</m:t>
                </m:r>
              </m:oMath>
            </a14:m>
          </a:p>
          <a:p>
            <a:pPr defTabSz="251206">
              <a:spcBef>
                <a:spcPts val="1000"/>
              </a:spcBef>
              <a:defRPr sz="1548"/>
            </a:pPr>
            <a:r>
              <a:t>where, </a:t>
            </a:r>
            <a14:m>
              <m:oMath>
                <m:bar>
                  <m:barPr>
                    <m:ctrlPr>
                      <a:rPr xmlns:a="http://schemas.openxmlformats.org/drawingml/2006/main" sz="1700" i="1">
                        <a:solidFill>
                          <a:srgbClr val="414040"/>
                        </a:solidFill>
                        <a:latin typeface="Cambria Math" panose="02040503050406030204" pitchFamily="18" charset="0"/>
                      </a:rPr>
                    </m:ctrlPr>
                    <m:pos m:val="top"/>
                  </m:barPr>
                  <m:e>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n</m:t>
                    </m:r>
                  </m:e>
                </m:ba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a</m:t>
                    </m:r>
                  </m:e>
                  <m:sub>
                    <m:r>
                      <a:rPr xmlns:a="http://schemas.openxmlformats.org/drawingml/2006/main" sz="1700" i="1">
                        <a:solidFill>
                          <a:srgbClr val="414040"/>
                        </a:solidFill>
                        <a:latin typeface="Cambria Math" panose="02040503050406030204" pitchFamily="18" charset="0"/>
                      </a:rPr>
                      <m:t>t</m:t>
                    </m:r>
                  </m:sub>
                </m:sSub>
              </m:oMath>
            </a14:m>
            <a:r>
              <a:t> is the log of the natural rate of output. This is an Okun (1962) type of relation, which suggests that fluctuations of output around its natural rate will be negatively related to fluctuations of the unemployment rate around its own natural rate. Because deviations of employment and unemployment from their natural rates display persistence, so will fluctuations in output. The propagation mechanism is the state dependence of the employment target of insiders in the labor market. Hence, deviations of output from its own natural rate will follow</a:t>
            </a:r>
          </a:p>
          <a:p>
            <a:pPr defTabSz="251206">
              <a:spcBef>
                <a:spcPts val="1000"/>
              </a:spcBef>
              <a:defRPr sz="1548"/>
            </a:pPr>
            <a:r>
              <a:t>                                                                                      </a:t>
            </a:r>
            <a14:m>
              <m:oMath>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r>
                  <a:rPr xmlns:a="http://schemas.openxmlformats.org/drawingml/2006/main" sz="1700" i="1">
                    <a:solidFill>
                      <a:srgbClr val="414040"/>
                    </a:solidFill>
                    <a:latin typeface="Cambria Math" panose="02040503050406030204" pitchFamily="18" charset="0"/>
                  </a:rPr>
                  <m:t>-</m:t>
                </m:r>
                <m:bar>
                  <m:barPr>
                    <m:ctrlPr>
                      <a:rPr xmlns:a="http://schemas.openxmlformats.org/drawingml/2006/main" sz="1700" i="1">
                        <a:solidFill>
                          <a:srgbClr val="414040"/>
                        </a:solidFill>
                        <a:latin typeface="Cambria Math" panose="02040503050406030204" pitchFamily="18" charset="0"/>
                      </a:rPr>
                    </m:ctrlPr>
                    <m:pos m:val="top"/>
                  </m:barPr>
                  <m:e>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sub>
                    </m:sSub>
                  </m:e>
                </m:ba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sSub>
                  <m:e>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y</m:t>
                        </m:r>
                      </m:e>
                    </m:ba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α</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ζ</m:t>
                    </m:r>
                  </m:e>
                  <m:sub>
                    <m:r>
                      <a:rPr xmlns:a="http://schemas.openxmlformats.org/drawingml/2006/main" sz="1700" i="1">
                        <a:solidFill>
                          <a:srgbClr val="414040"/>
                        </a:solidFill>
                        <a:latin typeface="Cambria Math" panose="02040503050406030204" pitchFamily="18" charset="0"/>
                      </a:rPr>
                      <m:t>t</m:t>
                    </m:r>
                  </m:sub>
                  <m:sup>
                    <m:r>
                      <a:rPr xmlns:a="http://schemas.openxmlformats.org/drawingml/2006/main" sz="1700" i="1">
                        <a:solidFill>
                          <a:srgbClr val="414040"/>
                        </a:solidFill>
                        <a:latin typeface="Cambria Math" panose="02040503050406030204" pitchFamily="18" charset="0"/>
                      </a:rPr>
                      <m:t>u</m:t>
                    </m:r>
                  </m:sup>
                </m:sSubSup>
              </m:oMath>
            </a14:m>
          </a:p>
          <a:p>
            <a:pPr defTabSz="251206">
              <a:spcBef>
                <a:spcPts val="1000"/>
              </a:spcBef>
              <a:defRPr sz="1548"/>
            </a:pPr>
            <a:r>
              <a:t>Deviations of output from its natural rate will follow an AR(1) process as well, with the same degree of persistence </a:t>
            </a:r>
            <a14:m>
              <m:oMath>
                <m:r>
                  <a:rPr xmlns:a="http://schemas.openxmlformats.org/drawingml/2006/main" sz="1750" i="1">
                    <a:solidFill>
                      <a:srgbClr val="414040"/>
                    </a:solidFill>
                    <a:latin typeface="Cambria Math" panose="02040503050406030204" pitchFamily="18" charset="0"/>
                  </a:rPr>
                  <m:t>δ</m:t>
                </m:r>
              </m:oMath>
            </a14:m>
            <a:r>
              <a:t> as unemployment.</a:t>
            </a:r>
            <a:endParaRPr sz="3600"/>
          </a:p>
        </p:txBody>
      </p:sp>
      <p:sp>
        <p:nvSpPr>
          <p:cNvPr id="1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he Phillips Curve in Terms of Deviations of Output from its Natural Rate"/>
          <p:cNvSpPr txBox="1"/>
          <p:nvPr>
            <p:ph type="title"/>
          </p:nvPr>
        </p:nvSpPr>
        <p:spPr>
          <a:prstGeom prst="rect">
            <a:avLst/>
          </a:prstGeom>
        </p:spPr>
        <p:txBody>
          <a:bodyPr/>
          <a:lstStyle>
            <a:lvl1pPr defTabSz="321310">
              <a:spcBef>
                <a:spcPts val="800"/>
              </a:spcBef>
              <a:defRPr sz="3850"/>
            </a:lvl1pPr>
          </a:lstStyle>
          <a:p>
            <a:pPr/>
            <a:r>
              <a:t>The Phillips Curve in Terms of Deviations of Output from its Natural Rate</a:t>
            </a:r>
          </a:p>
        </p:txBody>
      </p:sp>
      <p:sp>
        <p:nvSpPr>
          <p:cNvPr id="196" name="Substituting the Okun-type relation in the expectations augmented Phillips curve, we get an expectations augmented Phillips curve defined in terms of deviations of output from its natural rate. This takes the form,…"/>
          <p:cNvSpPr txBox="1"/>
          <p:nvPr>
            <p:ph type="body" idx="1"/>
          </p:nvPr>
        </p:nvSpPr>
        <p:spPr>
          <a:prstGeom prst="rect">
            <a:avLst/>
          </a:prstGeom>
        </p:spPr>
        <p:txBody>
          <a:bodyPr/>
          <a:lstStyle/>
          <a:p>
            <a:pPr defTabSz="420624">
              <a:spcBef>
                <a:spcPts val="1700"/>
              </a:spcBef>
              <a:defRPr sz="2592"/>
            </a:pPr>
            <a:r>
              <a:t>Substituting the Okun-type relation in the expectations augmented Phillips curve, we get an expectations augmented Phillips curve defined in terms of deviations of output from its natural rate. This takes the form,</a:t>
            </a:r>
          </a:p>
          <a:p>
            <a:pPr defTabSz="420624">
              <a:spcBef>
                <a:spcPts val="1700"/>
              </a:spcBef>
              <a:defRPr sz="2592"/>
            </a:pPr>
            <a:r>
              <a:t>               </a:t>
            </a:r>
            <a14:m>
              <m:oMath>
                <m:sSub>
                  <m:e>
                    <m:r>
                      <a:rPr xmlns:a="http://schemas.openxmlformats.org/drawingml/2006/main" sz="2850" i="1">
                        <a:solidFill>
                          <a:srgbClr val="414040"/>
                        </a:solidFill>
                        <a:latin typeface="Cambria Math" panose="02040503050406030204" pitchFamily="18" charset="0"/>
                      </a:rPr>
                      <m:t>π</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E</m:t>
                    </m:r>
                  </m:e>
                  <m:sub>
                    <m:r>
                      <a:rPr xmlns:a="http://schemas.openxmlformats.org/drawingml/2006/main" sz="2850" i="1">
                        <a:solidFill>
                          <a:srgbClr val="414040"/>
                        </a:solidFill>
                        <a:latin typeface="Cambria Math" panose="02040503050406030204" pitchFamily="18" charset="0"/>
                      </a:rPr>
                      <m:t>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1</m:t>
                    </m:r>
                  </m:sub>
                </m:sSub>
                <m:sSub>
                  <m:e>
                    <m:r>
                      <a:rPr xmlns:a="http://schemas.openxmlformats.org/drawingml/2006/main" sz="2850" i="1">
                        <a:solidFill>
                          <a:srgbClr val="414040"/>
                        </a:solidFill>
                        <a:latin typeface="Cambria Math" panose="02040503050406030204" pitchFamily="18" charset="0"/>
                      </a:rPr>
                      <m:t>π</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f>
                  <m:fPr>
                    <m:ctrlPr>
                      <a:rPr xmlns:a="http://schemas.openxmlformats.org/drawingml/2006/main" sz="2850" i="1">
                        <a:solidFill>
                          <a:srgbClr val="414040"/>
                        </a:solidFill>
                        <a:latin typeface="Cambria Math" panose="02040503050406030204" pitchFamily="18" charset="0"/>
                      </a:rPr>
                    </m:ctrlPr>
                    <m:type m:val="bar"/>
                  </m:fPr>
                  <m:num>
                    <m:r>
                      <a:rPr xmlns:a="http://schemas.openxmlformats.org/drawingml/2006/main" sz="2850" i="1">
                        <a:solidFill>
                          <a:srgbClr val="414040"/>
                        </a:solidFill>
                        <a:latin typeface="Cambria Math" panose="02040503050406030204" pitchFamily="18" charset="0"/>
                      </a:rPr>
                      <m:t>α</m:t>
                    </m:r>
                  </m:num>
                  <m:den>
                    <m:r>
                      <a:rPr xmlns:a="http://schemas.openxmlformats.org/drawingml/2006/main" sz="2850" i="1">
                        <a:solidFill>
                          <a:srgbClr val="414040"/>
                        </a:solidFill>
                        <a:latin typeface="Cambria Math" panose="02040503050406030204" pitchFamily="18" charset="0"/>
                      </a:rPr>
                      <m:t>1</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α</m:t>
                    </m:r>
                  </m:den>
                </m:f>
                <m:d>
                  <m:dPr>
                    <m:ctrlPr>
                      <a:rPr xmlns:a="http://schemas.openxmlformats.org/drawingml/2006/main" sz="2850" i="1">
                        <a:solidFill>
                          <a:srgbClr val="414040"/>
                        </a:solidFill>
                        <a:latin typeface="Cambria Math" panose="02040503050406030204" pitchFamily="18" charset="0"/>
                      </a:rPr>
                    </m:ctrlPr>
                  </m:dPr>
                  <m:e>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y</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sSub>
                      <m:e>
                        <m:bar>
                          <m:barPr>
                            <m:ctrlPr>
                              <a:rPr xmlns:a="http://schemas.openxmlformats.org/drawingml/2006/main" sz="2850" i="1">
                                <a:solidFill>
                                  <a:srgbClr val="414040"/>
                                </a:solidFill>
                                <a:latin typeface="Cambria Math" panose="02040503050406030204" pitchFamily="18" charset="0"/>
                              </a:rPr>
                            </m:ctrlPr>
                            <m:pos m:val="top"/>
                          </m:barPr>
                          <m:e>
                            <m:r>
                              <a:rPr xmlns:a="http://schemas.openxmlformats.org/drawingml/2006/main" sz="2850" i="1">
                                <a:solidFill>
                                  <a:srgbClr val="414040"/>
                                </a:solidFill>
                                <a:latin typeface="Cambria Math" panose="02040503050406030204" pitchFamily="18" charset="0"/>
                              </a:rPr>
                              <m:t>y</m:t>
                            </m:r>
                          </m:e>
                        </m:ba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δ</m:t>
                    </m:r>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y</m:t>
                        </m:r>
                      </m:e>
                      <m:sub>
                        <m:r>
                          <a:rPr xmlns:a="http://schemas.openxmlformats.org/drawingml/2006/main" sz="2850" i="1">
                            <a:solidFill>
                              <a:srgbClr val="414040"/>
                            </a:solidFill>
                            <a:latin typeface="Cambria Math" panose="02040503050406030204" pitchFamily="18" charset="0"/>
                          </a:rPr>
                          <m:t>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1</m:t>
                        </m:r>
                      </m:sub>
                    </m:sSub>
                    <m:r>
                      <a:rPr xmlns:a="http://schemas.openxmlformats.org/drawingml/2006/main" sz="2850" i="1">
                        <a:solidFill>
                          <a:srgbClr val="414040"/>
                        </a:solidFill>
                        <a:latin typeface="Cambria Math" panose="02040503050406030204" pitchFamily="18" charset="0"/>
                      </a:rPr>
                      <m:t>-</m:t>
                    </m:r>
                    <m:sSub>
                      <m:e>
                        <m:bar>
                          <m:barPr>
                            <m:ctrlPr>
                              <a:rPr xmlns:a="http://schemas.openxmlformats.org/drawingml/2006/main" sz="2850" i="1">
                                <a:solidFill>
                                  <a:srgbClr val="414040"/>
                                </a:solidFill>
                                <a:latin typeface="Cambria Math" panose="02040503050406030204" pitchFamily="18" charset="0"/>
                              </a:rPr>
                            </m:ctrlPr>
                            <m:pos m:val="top"/>
                          </m:barPr>
                          <m:e>
                            <m:r>
                              <a:rPr xmlns:a="http://schemas.openxmlformats.org/drawingml/2006/main" sz="2850" i="1">
                                <a:solidFill>
                                  <a:srgbClr val="414040"/>
                                </a:solidFill>
                                <a:latin typeface="Cambria Math" panose="02040503050406030204" pitchFamily="18" charset="0"/>
                              </a:rPr>
                              <m:t>y</m:t>
                            </m:r>
                          </m:e>
                        </m:bar>
                      </m:e>
                      <m:sub>
                        <m:r>
                          <a:rPr xmlns:a="http://schemas.openxmlformats.org/drawingml/2006/main" sz="2850" i="1">
                            <a:solidFill>
                              <a:srgbClr val="414040"/>
                            </a:solidFill>
                            <a:latin typeface="Cambria Math" panose="02040503050406030204" pitchFamily="18" charset="0"/>
                          </a:rPr>
                          <m:t>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1</m:t>
                        </m:r>
                      </m:sub>
                    </m:sSub>
                    <m:r>
                      <a:rPr xmlns:a="http://schemas.openxmlformats.org/drawingml/2006/main" sz="2850" i="1">
                        <a:solidFill>
                          <a:srgbClr val="414040"/>
                        </a:solidFill>
                        <a:latin typeface="Cambria Math" panose="02040503050406030204" pitchFamily="18" charset="0"/>
                      </a:rPr>
                      <m:t>)</m:t>
                    </m:r>
                  </m:e>
                </m:d>
                <m:r>
                  <a:rPr xmlns:a="http://schemas.openxmlformats.org/drawingml/2006/main" sz="2850" i="1">
                    <a:solidFill>
                      <a:srgbClr val="414040"/>
                    </a:solidFill>
                    <a:latin typeface="Cambria Math" panose="02040503050406030204" pitchFamily="18" charset="0"/>
                  </a:rPr>
                  <m:t>-</m:t>
                </m:r>
                <m:d>
                  <m:dPr>
                    <m:ctrlPr>
                      <a:rPr xmlns:a="http://schemas.openxmlformats.org/drawingml/2006/main" sz="2850" i="1">
                        <a:solidFill>
                          <a:srgbClr val="414040"/>
                        </a:solidFill>
                        <a:latin typeface="Cambria Math" panose="02040503050406030204" pitchFamily="18" charset="0"/>
                      </a:rPr>
                    </m:ctrlPr>
                  </m:dPr>
                  <m:e>
                    <m:sSub>
                      <m:e>
                        <m:r>
                          <a:rPr xmlns:a="http://schemas.openxmlformats.org/drawingml/2006/main" sz="2850" i="1">
                            <a:solidFill>
                              <a:srgbClr val="414040"/>
                            </a:solidFill>
                            <a:latin typeface="Cambria Math" panose="02040503050406030204" pitchFamily="18" charset="0"/>
                          </a:rPr>
                          <m:t>a</m:t>
                        </m:r>
                      </m:e>
                      <m:sub>
                        <m:r>
                          <a:rPr xmlns:a="http://schemas.openxmlformats.org/drawingml/2006/main" sz="2850" i="1">
                            <a:solidFill>
                              <a:srgbClr val="414040"/>
                            </a:solidFill>
                            <a:latin typeface="Cambria Math" panose="02040503050406030204" pitchFamily="18" charset="0"/>
                          </a:rPr>
                          <m:t>t</m:t>
                        </m:r>
                      </m:sub>
                    </m:sSub>
                    <m:r>
                      <a:rPr xmlns:a="http://schemas.openxmlformats.org/drawingml/2006/main" sz="2850" i="1">
                        <a:solidFill>
                          <a:srgbClr val="414040"/>
                        </a:solidFill>
                        <a:latin typeface="Cambria Math" panose="02040503050406030204" pitchFamily="18" charset="0"/>
                      </a:rPr>
                      <m:t>-</m:t>
                    </m:r>
                    <m:sSub>
                      <m:e>
                        <m:r>
                          <a:rPr xmlns:a="http://schemas.openxmlformats.org/drawingml/2006/main" sz="2850" i="1">
                            <a:solidFill>
                              <a:srgbClr val="414040"/>
                            </a:solidFill>
                            <a:latin typeface="Cambria Math" panose="02040503050406030204" pitchFamily="18" charset="0"/>
                          </a:rPr>
                          <m:t>E</m:t>
                        </m:r>
                      </m:e>
                      <m:sub>
                        <m:r>
                          <a:rPr xmlns:a="http://schemas.openxmlformats.org/drawingml/2006/main" sz="2850" i="1">
                            <a:solidFill>
                              <a:srgbClr val="414040"/>
                            </a:solidFill>
                            <a:latin typeface="Cambria Math" panose="02040503050406030204" pitchFamily="18" charset="0"/>
                          </a:rPr>
                          <m:t>t</m:t>
                        </m:r>
                        <m:r>
                          <a:rPr xmlns:a="http://schemas.openxmlformats.org/drawingml/2006/main" sz="2850" i="1">
                            <a:solidFill>
                              <a:srgbClr val="414040"/>
                            </a:solidFill>
                            <a:latin typeface="Cambria Math" panose="02040503050406030204" pitchFamily="18" charset="0"/>
                          </a:rPr>
                          <m:t>-</m:t>
                        </m:r>
                        <m:r>
                          <a:rPr xmlns:a="http://schemas.openxmlformats.org/drawingml/2006/main" sz="2850" i="1">
                            <a:solidFill>
                              <a:srgbClr val="414040"/>
                            </a:solidFill>
                            <a:latin typeface="Cambria Math" panose="02040503050406030204" pitchFamily="18" charset="0"/>
                          </a:rPr>
                          <m:t>1</m:t>
                        </m:r>
                      </m:sub>
                    </m:sSub>
                    <m:sSub>
                      <m:e>
                        <m:r>
                          <a:rPr xmlns:a="http://schemas.openxmlformats.org/drawingml/2006/main" sz="2850" i="1">
                            <a:solidFill>
                              <a:srgbClr val="414040"/>
                            </a:solidFill>
                            <a:latin typeface="Cambria Math" panose="02040503050406030204" pitchFamily="18" charset="0"/>
                          </a:rPr>
                          <m:t>a</m:t>
                        </m:r>
                      </m:e>
                      <m:sub>
                        <m:r>
                          <a:rPr xmlns:a="http://schemas.openxmlformats.org/drawingml/2006/main" sz="2850" i="1">
                            <a:solidFill>
                              <a:srgbClr val="414040"/>
                            </a:solidFill>
                            <a:latin typeface="Cambria Math" panose="02040503050406030204" pitchFamily="18" charset="0"/>
                          </a:rPr>
                          <m:t>t</m:t>
                        </m:r>
                      </m:sub>
                    </m:sSub>
                  </m:e>
                </m:d>
              </m:oMath>
            </a14:m>
          </a:p>
          <a:p>
            <a:pPr defTabSz="420624">
              <a:spcBef>
                <a:spcPts val="1700"/>
              </a:spcBef>
              <a:defRPr sz="2592"/>
            </a:pPr>
            <a:r>
              <a:t>To the extent that deviations of output from its natural rate are higher than what was anticipated at the time when wages were set, inflation is higher than anticipated, because employment and unit labor costs are higher than what was anticipated. Hence, firms increase prices by more than was previously expected.</a:t>
            </a:r>
          </a:p>
          <a:p>
            <a:pPr defTabSz="420624">
              <a:spcBef>
                <a:spcPts val="1700"/>
              </a:spcBef>
              <a:defRPr sz="2592"/>
            </a:pPr>
            <a:r>
              <a:t>Also note that when there is no persistence in the number of labor market insiders (i.e., when </a:t>
            </a:r>
            <a14:m>
              <m:oMath>
                <m:r>
                  <a:rPr xmlns:a="http://schemas.openxmlformats.org/drawingml/2006/main" sz="2900" i="1">
                    <a:solidFill>
                      <a:srgbClr val="414040"/>
                    </a:solidFill>
                    <a:latin typeface="Cambria Math" panose="02040503050406030204" pitchFamily="18" charset="0"/>
                  </a:rPr>
                  <m:t>δ</m:t>
                </m:r>
                <m:r>
                  <a:rPr xmlns:a="http://schemas.openxmlformats.org/drawingml/2006/main" sz="2900" i="1">
                    <a:solidFill>
                      <a:srgbClr val="414040"/>
                    </a:solidFill>
                    <a:latin typeface="Cambria Math" panose="02040503050406030204" pitchFamily="18" charset="0"/>
                  </a:rPr>
                  <m:t>=</m:t>
                </m:r>
                <m:r>
                  <a:rPr xmlns:a="http://schemas.openxmlformats.org/drawingml/2006/main" sz="2900" i="1">
                    <a:solidFill>
                      <a:srgbClr val="414040"/>
                    </a:solidFill>
                    <a:latin typeface="Cambria Math" panose="02040503050406030204" pitchFamily="18" charset="0"/>
                  </a:rPr>
                  <m:t>0</m:t>
                </m:r>
              </m:oMath>
            </a14:m>
            <a:r>
              <a:t>), this takes the form of standard expectations-augmented Phillips curves, in terms of deviations of output from its natural rate.</a:t>
            </a:r>
            <a:endParaRPr sz="3600"/>
          </a:p>
        </p:txBody>
      </p:sp>
      <p:sp>
        <p:nvSpPr>
          <p:cNvPr id="1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Product and Money Market Equilibrium"/>
          <p:cNvSpPr txBox="1"/>
          <p:nvPr>
            <p:ph type="title"/>
          </p:nvPr>
        </p:nvSpPr>
        <p:spPr>
          <a:prstGeom prst="rect">
            <a:avLst/>
          </a:prstGeom>
        </p:spPr>
        <p:txBody>
          <a:bodyPr/>
          <a:lstStyle>
            <a:lvl1pPr defTabSz="525779">
              <a:spcBef>
                <a:spcPts val="1400"/>
              </a:spcBef>
              <a:defRPr sz="6300"/>
            </a:lvl1pPr>
          </a:lstStyle>
          <a:p>
            <a:pPr/>
            <a:r>
              <a:t>Product and Money Market Equilibrium</a:t>
            </a:r>
          </a:p>
        </p:txBody>
      </p:sp>
      <p:sp>
        <p:nvSpPr>
          <p:cNvPr id="200" name="Since there is no capital and investment in this model, and no distinction between private and government consumption expenditure, product market equilibrium implies that output is equal to private consumption.…"/>
          <p:cNvSpPr txBox="1"/>
          <p:nvPr>
            <p:ph type="body" idx="1"/>
          </p:nvPr>
        </p:nvSpPr>
        <p:spPr>
          <a:prstGeom prst="rect">
            <a:avLst/>
          </a:prstGeom>
        </p:spPr>
        <p:txBody>
          <a:bodyPr/>
          <a:lstStyle/>
          <a:p>
            <a:pPr defTabSz="315468">
              <a:spcBef>
                <a:spcPts val="1200"/>
              </a:spcBef>
              <a:defRPr sz="1944"/>
            </a:pPr>
            <a:r>
              <a:t>Since there is no capital and investment in this model, and no distinction between private and government consumption expenditure, product market equilibrium implies that output is equal to private consumption.</a:t>
            </a:r>
          </a:p>
          <a:p>
            <a:pPr defTabSz="315468">
              <a:spcBef>
                <a:spcPts val="1200"/>
              </a:spcBef>
              <a:defRPr sz="1944"/>
            </a:pPr>
            <a:r>
              <a:t>                                                                                       </a:t>
            </a:r>
            <a14:m>
              <m:oMath>
                <m:sSub>
                  <m:e>
                    <m:r>
                      <a:rPr xmlns:a="http://schemas.openxmlformats.org/drawingml/2006/main" sz="2200" i="1">
                        <a:solidFill>
                          <a:srgbClr val="414040"/>
                        </a:solidFill>
                        <a:latin typeface="Cambria Math" panose="02040503050406030204" pitchFamily="18" charset="0"/>
                      </a:rPr>
                      <m:t>Y</m:t>
                    </m:r>
                  </m:e>
                  <m:sub>
                    <m:r>
                      <a:rPr xmlns:a="http://schemas.openxmlformats.org/drawingml/2006/main" sz="2200" i="1">
                        <a:solidFill>
                          <a:srgbClr val="414040"/>
                        </a:solidFill>
                        <a:latin typeface="Cambria Math" panose="02040503050406030204" pitchFamily="18" charset="0"/>
                      </a:rPr>
                      <m:t>t</m:t>
                    </m:r>
                  </m:sub>
                </m:sSub>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C</m:t>
                    </m:r>
                  </m:e>
                  <m:sub>
                    <m:r>
                      <a:rPr xmlns:a="http://schemas.openxmlformats.org/drawingml/2006/main" sz="2200" i="1">
                        <a:solidFill>
                          <a:srgbClr val="414040"/>
                        </a:solidFill>
                        <a:latin typeface="Cambria Math" panose="02040503050406030204" pitchFamily="18" charset="0"/>
                      </a:rPr>
                      <m:t>t</m:t>
                    </m:r>
                  </m:sub>
                </m:sSub>
              </m:oMath>
            </a14:m>
          </a:p>
          <a:p>
            <a:pPr defTabSz="315468">
              <a:spcBef>
                <a:spcPts val="1200"/>
              </a:spcBef>
              <a:defRPr sz="1944"/>
            </a:pPr>
            <a:r>
              <a:t>This product market equilibrium condition allows us to substitute output for consumption in the money demand function and the Euler equation for consumption, and derive optimal aggregate money and output demand functions.</a:t>
            </a:r>
          </a:p>
          <a:p>
            <a:pPr defTabSz="315468">
              <a:spcBef>
                <a:spcPts val="1200"/>
              </a:spcBef>
              <a:defRPr sz="1944"/>
            </a:pPr>
            <a:r>
              <a:t>                                                   </a:t>
            </a:r>
            <a14:m>
              <m:oMath>
                <m:sSub>
                  <m:e>
                    <m:r>
                      <a:rPr xmlns:a="http://schemas.openxmlformats.org/drawingml/2006/main" sz="2100" i="1">
                        <a:solidFill>
                          <a:srgbClr val="414040"/>
                        </a:solidFill>
                        <a:latin typeface="Cambria Math" panose="02040503050406030204" pitchFamily="18" charset="0"/>
                      </a:rPr>
                      <m:t>m</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p</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1</m:t>
                    </m:r>
                  </m:num>
                  <m:den>
                    <m:r>
                      <a:rPr xmlns:a="http://schemas.openxmlformats.org/drawingml/2006/main" sz="2100" i="1">
                        <a:solidFill>
                          <a:srgbClr val="414040"/>
                        </a:solidFill>
                        <a:latin typeface="Cambria Math" panose="02040503050406030204" pitchFamily="18" charset="0"/>
                      </a:rPr>
                      <m:t>θ</m:t>
                    </m:r>
                  </m:den>
                </m:f>
                <m:r>
                  <m:rPr>
                    <m:sty m:val="p"/>
                  </m:rPr>
                  <a:rPr xmlns:a="http://schemas.openxmlformats.org/drawingml/2006/main" sz="2100" i="1">
                    <a:solidFill>
                      <a:srgbClr val="414040"/>
                    </a:solidFill>
                    <a:latin typeface="Cambria Math" panose="02040503050406030204" pitchFamily="18" charset="0"/>
                  </a:rPr>
                  <m:t>ln</m:t>
                </m:r>
                <m:d>
                  <m:dPr>
                    <m:ctrlPr>
                      <a:rPr xmlns:a="http://schemas.openxmlformats.org/drawingml/2006/main" sz="2100" i="1">
                        <a:solidFill>
                          <a:srgbClr val="414040"/>
                        </a:solidFill>
                        <a:latin typeface="Cambria Math" panose="02040503050406030204" pitchFamily="18" charset="0"/>
                      </a:rPr>
                    </m:ctrlPr>
                  </m:dPr>
                  <m:e>
                    <m:f>
                      <m:fPr>
                        <m:ctrlPr>
                          <a:rPr xmlns:a="http://schemas.openxmlformats.org/drawingml/2006/main" sz="2100" i="1">
                            <a:solidFill>
                              <a:srgbClr val="414040"/>
                            </a:solidFill>
                            <a:latin typeface="Cambria Math" panose="02040503050406030204" pitchFamily="18" charset="0"/>
                          </a:rPr>
                        </m:ctrlPr>
                        <m:type m:val="bar"/>
                      </m:fPr>
                      <m:num>
                        <m:sSub>
                          <m:e>
                            <m:r>
                              <a:rPr xmlns:a="http://schemas.openxmlformats.org/drawingml/2006/main" sz="2100" i="1">
                                <a:solidFill>
                                  <a:srgbClr val="414040"/>
                                </a:solidFill>
                                <a:latin typeface="Cambria Math" panose="02040503050406030204" pitchFamily="18" charset="0"/>
                              </a:rPr>
                              <m:t>i</m:t>
                            </m:r>
                          </m:e>
                          <m:sub>
                            <m:r>
                              <a:rPr xmlns:a="http://schemas.openxmlformats.org/drawingml/2006/main" sz="2100" i="1">
                                <a:solidFill>
                                  <a:srgbClr val="414040"/>
                                </a:solidFill>
                                <a:latin typeface="Cambria Math" panose="02040503050406030204" pitchFamily="18" charset="0"/>
                              </a:rPr>
                              <m:t>t</m:t>
                            </m:r>
                          </m:sub>
                        </m:sSub>
                      </m:num>
                      <m:den>
                        <m:r>
                          <a:rPr xmlns:a="http://schemas.openxmlformats.org/drawingml/2006/main" sz="2100" i="1">
                            <a:solidFill>
                              <a:srgbClr val="414040"/>
                            </a:solidFill>
                            <a:latin typeface="Cambria Math" panose="02040503050406030204" pitchFamily="18" charset="0"/>
                          </a:rPr>
                          <m:t>1</m:t>
                        </m:r>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i</m:t>
                            </m:r>
                          </m:e>
                          <m:sub>
                            <m:r>
                              <a:rPr xmlns:a="http://schemas.openxmlformats.org/drawingml/2006/main" sz="2100" i="1">
                                <a:solidFill>
                                  <a:srgbClr val="414040"/>
                                </a:solidFill>
                                <a:latin typeface="Cambria Math" panose="02040503050406030204" pitchFamily="18" charset="0"/>
                              </a:rPr>
                              <m:t>t</m:t>
                            </m:r>
                          </m:sub>
                        </m:sSub>
                      </m:den>
                    </m:f>
                  </m:e>
                </m:d>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1</m:t>
                    </m:r>
                  </m:num>
                  <m:den>
                    <m:r>
                      <a:rPr xmlns:a="http://schemas.openxmlformats.org/drawingml/2006/main" sz="2100" i="1">
                        <a:solidFill>
                          <a:srgbClr val="414040"/>
                        </a:solidFill>
                        <a:latin typeface="Cambria Math" panose="02040503050406030204" pitchFamily="18" charset="0"/>
                      </a:rPr>
                      <m:t>θ</m:t>
                    </m:r>
                  </m:den>
                </m:f>
                <m:d>
                  <m:dPr>
                    <m:ctrlPr>
                      <a:rPr xmlns:a="http://schemas.openxmlformats.org/drawingml/2006/main" sz="2100" i="1">
                        <a:solidFill>
                          <a:srgbClr val="414040"/>
                        </a:solidFill>
                        <a:latin typeface="Cambria Math" panose="02040503050406030204" pitchFamily="18" charset="0"/>
                      </a:rPr>
                    </m:ctrlPr>
                  </m:dPr>
                  <m:e>
                    <m:sSubSup>
                      <m:e>
                        <m:r>
                          <a:rPr xmlns:a="http://schemas.openxmlformats.org/drawingml/2006/main" sz="2100" i="1">
                            <a:solidFill>
                              <a:srgbClr val="414040"/>
                            </a:solidFill>
                            <a:latin typeface="Cambria Math" panose="02040503050406030204" pitchFamily="18" charset="0"/>
                          </a:rPr>
                          <m:t>v</m:t>
                        </m:r>
                      </m:e>
                      <m:sub>
                        <m:r>
                          <a:rPr xmlns:a="http://schemas.openxmlformats.org/drawingml/2006/main" sz="2100" i="1">
                            <a:solidFill>
                              <a:srgbClr val="414040"/>
                            </a:solidFill>
                            <a:latin typeface="Cambria Math" panose="02040503050406030204" pitchFamily="18" charset="0"/>
                          </a:rPr>
                          <m:t>t</m:t>
                        </m:r>
                      </m:sub>
                      <m:sup>
                        <m:r>
                          <a:rPr xmlns:a="http://schemas.openxmlformats.org/drawingml/2006/main" sz="2100" i="1">
                            <a:solidFill>
                              <a:srgbClr val="414040"/>
                            </a:solidFill>
                            <a:latin typeface="Cambria Math" panose="02040503050406030204" pitchFamily="18" charset="0"/>
                          </a:rPr>
                          <m:t>M</m:t>
                        </m:r>
                      </m:sup>
                    </m:sSubSup>
                    <m:r>
                      <a:rPr xmlns:a="http://schemas.openxmlformats.org/drawingml/2006/main" sz="2100" i="1">
                        <a:solidFill>
                          <a:srgbClr val="414040"/>
                        </a:solidFill>
                        <a:latin typeface="Cambria Math" panose="02040503050406030204" pitchFamily="18" charset="0"/>
                      </a:rPr>
                      <m:t>-</m:t>
                    </m:r>
                    <m:sSubSup>
                      <m:e>
                        <m:r>
                          <a:rPr xmlns:a="http://schemas.openxmlformats.org/drawingml/2006/main" sz="2100" i="1">
                            <a:solidFill>
                              <a:srgbClr val="414040"/>
                            </a:solidFill>
                            <a:latin typeface="Cambria Math" panose="02040503050406030204" pitchFamily="18" charset="0"/>
                          </a:rPr>
                          <m:t>v</m:t>
                        </m:r>
                      </m:e>
                      <m:sub>
                        <m:r>
                          <a:rPr xmlns:a="http://schemas.openxmlformats.org/drawingml/2006/main" sz="2100" i="1">
                            <a:solidFill>
                              <a:srgbClr val="414040"/>
                            </a:solidFill>
                            <a:latin typeface="Cambria Math" panose="02040503050406030204" pitchFamily="18" charset="0"/>
                          </a:rPr>
                          <m:t>t</m:t>
                        </m:r>
                      </m:sub>
                      <m:sup>
                        <m:r>
                          <a:rPr xmlns:a="http://schemas.openxmlformats.org/drawingml/2006/main" sz="2100" i="1">
                            <a:solidFill>
                              <a:srgbClr val="414040"/>
                            </a:solidFill>
                            <a:latin typeface="Cambria Math" panose="02040503050406030204" pitchFamily="18" charset="0"/>
                          </a:rPr>
                          <m:t>C</m:t>
                        </m:r>
                      </m:sup>
                    </m:sSubSup>
                  </m:e>
                </m:d>
              </m:oMath>
            </a14:m>
          </a:p>
          <a:p>
            <a:pPr defTabSz="315468">
              <a:spcBef>
                <a:spcPts val="1200"/>
              </a:spcBef>
              <a:defRPr sz="1944"/>
            </a:pPr>
            <a:r>
              <a:t>                                               </a:t>
            </a:r>
            <a14:m>
              <m:oMath>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y</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1</m:t>
                    </m:r>
                  </m:num>
                  <m:den>
                    <m:r>
                      <a:rPr xmlns:a="http://schemas.openxmlformats.org/drawingml/2006/main" sz="2100" i="1">
                        <a:solidFill>
                          <a:srgbClr val="414040"/>
                        </a:solidFill>
                        <a:latin typeface="Cambria Math" panose="02040503050406030204" pitchFamily="18" charset="0"/>
                      </a:rPr>
                      <m:t>θ</m:t>
                    </m:r>
                  </m:den>
                </m:f>
                <m:d>
                  <m:dPr>
                    <m:ctrlPr>
                      <a:rPr xmlns:a="http://schemas.openxmlformats.org/drawingml/2006/main" sz="2100" i="1">
                        <a:solidFill>
                          <a:srgbClr val="414040"/>
                        </a:solidFill>
                        <a:latin typeface="Cambria Math" panose="02040503050406030204" pitchFamily="18" charset="0"/>
                      </a:rPr>
                    </m:ctrlPr>
                  </m:dPr>
                  <m:e>
                    <m:sSub>
                      <m:e>
                        <m:r>
                          <a:rPr xmlns:a="http://schemas.openxmlformats.org/drawingml/2006/main" sz="2100" i="1">
                            <a:solidFill>
                              <a:srgbClr val="414040"/>
                            </a:solidFill>
                            <a:latin typeface="Cambria Math" panose="02040503050406030204" pitchFamily="18" charset="0"/>
                          </a:rPr>
                          <m:t>i</m:t>
                        </m:r>
                      </m:e>
                      <m:sub>
                        <m:r>
                          <a:rPr xmlns:a="http://schemas.openxmlformats.org/drawingml/2006/main" sz="2100" i="1">
                            <a:solidFill>
                              <a:srgbClr val="414040"/>
                            </a:solidFill>
                            <a:latin typeface="Cambria Math" panose="02040503050406030204" pitchFamily="18" charset="0"/>
                          </a:rPr>
                          <m:t>t</m:t>
                        </m:r>
                      </m:sub>
                    </m:sSub>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
                      <m:e>
                        <m:r>
                          <a:rPr xmlns:a="http://schemas.openxmlformats.org/drawingml/2006/main" sz="2100" i="1">
                            <a:solidFill>
                              <a:srgbClr val="414040"/>
                            </a:solidFill>
                            <a:latin typeface="Cambria Math" panose="02040503050406030204" pitchFamily="18" charset="0"/>
                          </a:rPr>
                          <m:t>π</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Sub>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ρ</m:t>
                    </m:r>
                  </m:e>
                </m:d>
                <m:r>
                  <a:rPr xmlns:a="http://schemas.openxmlformats.org/drawingml/2006/main" sz="2100" i="1">
                    <a:solidFill>
                      <a:srgbClr val="414040"/>
                    </a:solidFill>
                    <a:latin typeface="Cambria Math" panose="02040503050406030204" pitchFamily="18" charset="0"/>
                  </a:rPr>
                  <m:t>+</m:t>
                </m:r>
                <m:f>
                  <m:fPr>
                    <m:ctrlPr>
                      <a:rPr xmlns:a="http://schemas.openxmlformats.org/drawingml/2006/main" sz="2100" i="1">
                        <a:solidFill>
                          <a:srgbClr val="414040"/>
                        </a:solidFill>
                        <a:latin typeface="Cambria Math" panose="02040503050406030204" pitchFamily="18" charset="0"/>
                      </a:rPr>
                    </m:ctrlPr>
                    <m:type m:val="bar"/>
                  </m:fPr>
                  <m:num>
                    <m:r>
                      <a:rPr xmlns:a="http://schemas.openxmlformats.org/drawingml/2006/main" sz="2100" i="1">
                        <a:solidFill>
                          <a:srgbClr val="414040"/>
                        </a:solidFill>
                        <a:latin typeface="Cambria Math" panose="02040503050406030204" pitchFamily="18" charset="0"/>
                      </a:rPr>
                      <m:t>1</m:t>
                    </m:r>
                  </m:num>
                  <m:den>
                    <m:r>
                      <a:rPr xmlns:a="http://schemas.openxmlformats.org/drawingml/2006/main" sz="2100" i="1">
                        <a:solidFill>
                          <a:srgbClr val="414040"/>
                        </a:solidFill>
                        <a:latin typeface="Cambria Math" panose="02040503050406030204" pitchFamily="18" charset="0"/>
                      </a:rPr>
                      <m:t>θ</m:t>
                    </m:r>
                  </m:den>
                </m:f>
                <m:r>
                  <a:rPr xmlns:a="http://schemas.openxmlformats.org/drawingml/2006/main" sz="2100" i="1">
                    <a:solidFill>
                      <a:srgbClr val="414040"/>
                    </a:solidFill>
                    <a:latin typeface="Cambria Math" panose="02040503050406030204" pitchFamily="18" charset="0"/>
                  </a:rPr>
                  <m:t>(</m:t>
                </m:r>
                <m:sSubSup>
                  <m:e>
                    <m:r>
                      <a:rPr xmlns:a="http://schemas.openxmlformats.org/drawingml/2006/main" sz="2100" i="1">
                        <a:solidFill>
                          <a:srgbClr val="414040"/>
                        </a:solidFill>
                        <a:latin typeface="Cambria Math" panose="02040503050406030204" pitchFamily="18" charset="0"/>
                      </a:rPr>
                      <m:t>v</m:t>
                    </m:r>
                  </m:e>
                  <m:sub>
                    <m:r>
                      <a:rPr xmlns:a="http://schemas.openxmlformats.org/drawingml/2006/main" sz="2100" i="1">
                        <a:solidFill>
                          <a:srgbClr val="414040"/>
                        </a:solidFill>
                        <a:latin typeface="Cambria Math" panose="02040503050406030204" pitchFamily="18" charset="0"/>
                      </a:rPr>
                      <m:t>t</m:t>
                    </m:r>
                  </m:sub>
                  <m:sup>
                    <m:r>
                      <a:rPr xmlns:a="http://schemas.openxmlformats.org/drawingml/2006/main" sz="2100" i="1">
                        <a:solidFill>
                          <a:srgbClr val="414040"/>
                        </a:solidFill>
                        <a:latin typeface="Cambria Math" panose="02040503050406030204" pitchFamily="18" charset="0"/>
                      </a:rPr>
                      <m:t>C</m:t>
                    </m:r>
                  </m:sup>
                </m:sSubSup>
                <m:r>
                  <a:rPr xmlns:a="http://schemas.openxmlformats.org/drawingml/2006/main" sz="2100" i="1">
                    <a:solidFill>
                      <a:srgbClr val="414040"/>
                    </a:solidFill>
                    <a:latin typeface="Cambria Math" panose="02040503050406030204" pitchFamily="18" charset="0"/>
                  </a:rPr>
                  <m:t>-</m:t>
                </m:r>
                <m:sSub>
                  <m:e>
                    <m:r>
                      <a:rPr xmlns:a="http://schemas.openxmlformats.org/drawingml/2006/main" sz="2100" i="1">
                        <a:solidFill>
                          <a:srgbClr val="414040"/>
                        </a:solidFill>
                        <a:latin typeface="Cambria Math" panose="02040503050406030204" pitchFamily="18" charset="0"/>
                      </a:rPr>
                      <m:t>E</m:t>
                    </m:r>
                  </m:e>
                  <m:sub>
                    <m:r>
                      <a:rPr xmlns:a="http://schemas.openxmlformats.org/drawingml/2006/main" sz="2100" i="1">
                        <a:solidFill>
                          <a:srgbClr val="414040"/>
                        </a:solidFill>
                        <a:latin typeface="Cambria Math" panose="02040503050406030204" pitchFamily="18" charset="0"/>
                      </a:rPr>
                      <m:t>t</m:t>
                    </m:r>
                  </m:sub>
                </m:sSub>
                <m:sSubSup>
                  <m:e>
                    <m:r>
                      <a:rPr xmlns:a="http://schemas.openxmlformats.org/drawingml/2006/main" sz="2100" i="1">
                        <a:solidFill>
                          <a:srgbClr val="414040"/>
                        </a:solidFill>
                        <a:latin typeface="Cambria Math" panose="02040503050406030204" pitchFamily="18" charset="0"/>
                      </a:rPr>
                      <m:t>v</m:t>
                    </m:r>
                  </m:e>
                  <m:sub>
                    <m:r>
                      <a:rPr xmlns:a="http://schemas.openxmlformats.org/drawingml/2006/main" sz="2100" i="1">
                        <a:solidFill>
                          <a:srgbClr val="414040"/>
                        </a:solidFill>
                        <a:latin typeface="Cambria Math" panose="02040503050406030204" pitchFamily="18" charset="0"/>
                      </a:rPr>
                      <m:t>t</m:t>
                    </m:r>
                    <m:r>
                      <a:rPr xmlns:a="http://schemas.openxmlformats.org/drawingml/2006/main" sz="2100" i="1">
                        <a:solidFill>
                          <a:srgbClr val="414040"/>
                        </a:solidFill>
                        <a:latin typeface="Cambria Math" panose="02040503050406030204" pitchFamily="18" charset="0"/>
                      </a:rPr>
                      <m:t>+</m:t>
                    </m:r>
                    <m:r>
                      <a:rPr xmlns:a="http://schemas.openxmlformats.org/drawingml/2006/main" sz="2100" i="1">
                        <a:solidFill>
                          <a:srgbClr val="414040"/>
                        </a:solidFill>
                        <a:latin typeface="Cambria Math" panose="02040503050406030204" pitchFamily="18" charset="0"/>
                      </a:rPr>
                      <m:t>1</m:t>
                    </m:r>
                  </m:sub>
                  <m:sup>
                    <m:r>
                      <a:rPr xmlns:a="http://schemas.openxmlformats.org/drawingml/2006/main" sz="2100" i="1">
                        <a:solidFill>
                          <a:srgbClr val="414040"/>
                        </a:solidFill>
                        <a:latin typeface="Cambria Math" panose="02040503050406030204" pitchFamily="18" charset="0"/>
                      </a:rPr>
                      <m:t>C</m:t>
                    </m:r>
                  </m:sup>
                </m:sSubSup>
                <m:r>
                  <a:rPr xmlns:a="http://schemas.openxmlformats.org/drawingml/2006/main" sz="2100" i="1">
                    <a:solidFill>
                      <a:srgbClr val="414040"/>
                    </a:solidFill>
                    <a:latin typeface="Cambria Math" panose="02040503050406030204" pitchFamily="18" charset="0"/>
                  </a:rPr>
                  <m:t>)</m:t>
                </m:r>
              </m:oMath>
            </a14:m>
          </a:p>
          <a:p>
            <a:pPr defTabSz="315468">
              <a:spcBef>
                <a:spcPts val="1200"/>
              </a:spcBef>
              <a:defRPr sz="1944"/>
            </a:pPr>
            <a:r>
              <a:t>The first equation can be seen as the money market equilibrium condition, the equivalent of the LM curve in the traditional models of the neoclassical synthesis. The second equation is the product market equilibrium condition, the equivalent of the IS curve. Because both are derived from an explicit problem of intertemporal optimization by the representative household, we shall refer to them as the new neoclassical synthesis LM and IS curves respectively.</a:t>
            </a:r>
          </a:p>
        </p:txBody>
      </p:sp>
      <p:sp>
        <p:nvSpPr>
          <p:cNvPr id="2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he Natural and Current Real Interest Rate"/>
          <p:cNvSpPr txBox="1"/>
          <p:nvPr>
            <p:ph type="title"/>
          </p:nvPr>
        </p:nvSpPr>
        <p:spPr>
          <a:prstGeom prst="rect">
            <a:avLst/>
          </a:prstGeom>
        </p:spPr>
        <p:txBody>
          <a:bodyPr/>
          <a:lstStyle>
            <a:lvl1pPr defTabSz="484886">
              <a:spcBef>
                <a:spcPts val="1300"/>
              </a:spcBef>
              <a:defRPr sz="5810"/>
            </a:lvl1pPr>
          </a:lstStyle>
          <a:p>
            <a:pPr/>
            <a:r>
              <a:t>The Natural and Current Real Interest Rate</a:t>
            </a:r>
          </a:p>
        </p:txBody>
      </p:sp>
      <p:sp>
        <p:nvSpPr>
          <p:cNvPr id="204" name="The real interest rate is defined by the Fisher (1896) equation,…"/>
          <p:cNvSpPr txBox="1"/>
          <p:nvPr>
            <p:ph type="body" idx="1"/>
          </p:nvPr>
        </p:nvSpPr>
        <p:spPr>
          <a:prstGeom prst="rect">
            <a:avLst/>
          </a:prstGeom>
        </p:spPr>
        <p:txBody>
          <a:bodyPr/>
          <a:lstStyle/>
          <a:p>
            <a:pPr defTabSz="233679">
              <a:spcBef>
                <a:spcPts val="900"/>
              </a:spcBef>
              <a:defRPr sz="1440"/>
            </a:pPr>
            <a:r>
              <a:t>The real interest rate is defined by the Fisher (1896) equation,</a:t>
            </a:r>
          </a:p>
          <a:p>
            <a:pPr defTabSz="233679">
              <a:spcBef>
                <a:spcPts val="900"/>
              </a:spcBef>
              <a:defRPr sz="1440"/>
            </a:pPr>
            <a:r>
              <a:t>                                                                                                                </a:t>
            </a:r>
            <a14:m>
              <m:oMath>
                <m:sSub>
                  <m:e>
                    <m:r>
                      <a:rPr xmlns:a="http://schemas.openxmlformats.org/drawingml/2006/main" sz="1600" i="1">
                        <a:solidFill>
                          <a:srgbClr val="414040"/>
                        </a:solidFill>
                        <a:latin typeface="Cambria Math" panose="02040503050406030204" pitchFamily="18" charset="0"/>
                      </a:rPr>
                      <m:t>r</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i</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oMath>
            </a14:m>
          </a:p>
          <a:p>
            <a:pPr defTabSz="233679">
              <a:spcBef>
                <a:spcPts val="900"/>
              </a:spcBef>
              <a:defRPr sz="1440"/>
            </a:pPr>
            <a:r>
              <a:t>As with other real variables, let us distinguish between the current and the natural real interest rate. The natural real interest rate is determined by the product market equilibrium condition, when output is at its natural rate. From the IS curve, the natural real interest rate is thus determined by,</a:t>
            </a:r>
          </a:p>
          <a:p>
            <a:pPr defTabSz="233679">
              <a:spcBef>
                <a:spcPts val="900"/>
              </a:spcBef>
              <a:defRPr sz="1440"/>
            </a:pPr>
            <a:r>
              <a:t>                                                                                             </a:t>
            </a:r>
            <a14:m>
              <m:oMath>
                <m:sSub>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r</m:t>
                        </m:r>
                      </m:e>
                    </m:ba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ρ</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θ</m:t>
                </m:r>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a</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
                      <m:e>
                        <m:r>
                          <a:rPr xmlns:a="http://schemas.openxmlformats.org/drawingml/2006/main" sz="1550" i="1">
                            <a:solidFill>
                              <a:srgbClr val="414040"/>
                            </a:solidFill>
                            <a:latin typeface="Cambria Math" panose="02040503050406030204" pitchFamily="18" charset="0"/>
                          </a:rPr>
                          <m:t>a</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e>
                </m:d>
                <m:r>
                  <a:rPr xmlns:a="http://schemas.openxmlformats.org/drawingml/2006/main" sz="1550" i="1">
                    <a:solidFill>
                      <a:srgbClr val="414040"/>
                    </a:solidFill>
                    <a:latin typeface="Cambria Math" panose="02040503050406030204" pitchFamily="18" charset="0"/>
                  </a:rPr>
                  <m:t>+</m:t>
                </m:r>
                <m:d>
                  <m:dPr>
                    <m:ctrlPr>
                      <a:rPr xmlns:a="http://schemas.openxmlformats.org/drawingml/2006/main" sz="1550" i="1">
                        <a:solidFill>
                          <a:srgbClr val="414040"/>
                        </a:solidFill>
                        <a:latin typeface="Cambria Math" panose="02040503050406030204" pitchFamily="18" charset="0"/>
                      </a:rPr>
                    </m:ctrlPr>
                  </m:dPr>
                  <m:e>
                    <m:sSubSup>
                      <m:e>
                        <m:r>
                          <a:rPr xmlns:a="http://schemas.openxmlformats.org/drawingml/2006/main" sz="1550" i="1">
                            <a:solidFill>
                              <a:srgbClr val="414040"/>
                            </a:solidFill>
                            <a:latin typeface="Cambria Math" panose="02040503050406030204" pitchFamily="18" charset="0"/>
                          </a:rPr>
                          <m:t>v</m:t>
                        </m:r>
                      </m:e>
                      <m:sub>
                        <m:r>
                          <a:rPr xmlns:a="http://schemas.openxmlformats.org/drawingml/2006/main" sz="1550" i="1">
                            <a:solidFill>
                              <a:srgbClr val="414040"/>
                            </a:solidFill>
                            <a:latin typeface="Cambria Math" panose="02040503050406030204" pitchFamily="18" charset="0"/>
                          </a:rPr>
                          <m:t>t</m:t>
                        </m:r>
                      </m:sub>
                      <m:sup>
                        <m:r>
                          <a:rPr xmlns:a="http://schemas.openxmlformats.org/drawingml/2006/main" sz="1550" i="1">
                            <a:solidFill>
                              <a:srgbClr val="414040"/>
                            </a:solidFill>
                            <a:latin typeface="Cambria Math" panose="02040503050406030204" pitchFamily="18" charset="0"/>
                          </a:rPr>
                          <m:t>C</m:t>
                        </m:r>
                      </m:sup>
                    </m:sSubSup>
                    <m:r>
                      <a:rPr xmlns:a="http://schemas.openxmlformats.org/drawingml/2006/main" sz="1550" i="1">
                        <a:solidFill>
                          <a:srgbClr val="414040"/>
                        </a:solidFill>
                        <a:latin typeface="Cambria Math" panose="02040503050406030204" pitchFamily="18" charset="0"/>
                      </a:rPr>
                      <m:t>-</m:t>
                    </m:r>
                    <m:sSub>
                      <m:e>
                        <m:r>
                          <a:rPr xmlns:a="http://schemas.openxmlformats.org/drawingml/2006/main" sz="1550" i="1">
                            <a:solidFill>
                              <a:srgbClr val="414040"/>
                            </a:solidFill>
                            <a:latin typeface="Cambria Math" panose="02040503050406030204" pitchFamily="18" charset="0"/>
                          </a:rPr>
                          <m:t>E</m:t>
                        </m:r>
                      </m:e>
                      <m:sub>
                        <m:r>
                          <a:rPr xmlns:a="http://schemas.openxmlformats.org/drawingml/2006/main" sz="1550" i="1">
                            <a:solidFill>
                              <a:srgbClr val="414040"/>
                            </a:solidFill>
                            <a:latin typeface="Cambria Math" panose="02040503050406030204" pitchFamily="18" charset="0"/>
                          </a:rPr>
                          <m:t>t</m:t>
                        </m:r>
                      </m:sub>
                    </m:sSub>
                    <m:sSubSup>
                      <m:e>
                        <m:r>
                          <a:rPr xmlns:a="http://schemas.openxmlformats.org/drawingml/2006/main" sz="1550" i="1">
                            <a:solidFill>
                              <a:srgbClr val="414040"/>
                            </a:solidFill>
                            <a:latin typeface="Cambria Math" panose="02040503050406030204" pitchFamily="18" charset="0"/>
                          </a:rPr>
                          <m:t>v</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up>
                        <m:r>
                          <a:rPr xmlns:a="http://schemas.openxmlformats.org/drawingml/2006/main" sz="1550" i="1">
                            <a:solidFill>
                              <a:srgbClr val="414040"/>
                            </a:solidFill>
                            <a:latin typeface="Cambria Math" panose="02040503050406030204" pitchFamily="18" charset="0"/>
                          </a:rPr>
                          <m:t>C</m:t>
                        </m:r>
                      </m:sup>
                    </m:sSubSup>
                  </m:e>
                </m:d>
              </m:oMath>
            </a14:m>
          </a:p>
          <a:p>
            <a:pPr defTabSz="233679">
              <a:spcBef>
                <a:spcPts val="900"/>
              </a:spcBef>
              <a:defRPr sz="1440"/>
            </a:pPr>
            <a:r>
              <a:t>The natural real interest rate is equal to the pure rate of time preference, but also depends positively on deviations of current shocks to consumption from anticipated future shocks, and negatively on deviations of current productivity shocks from anticipated future shocks. Hence, the natural real interest rate is affected by real shocks, such as productivity and consumption preference shocks. Productivity shocks, which cause a temporary increase in the natural level of output, lead to a reduction of the natural real rate of interest, inducing a corresponding increase in consumption and maintaining product market equilibrium. Real consumption preference shocks, which cause a temporary increase in consumption, require an increase in the natural real rate of interest, reducing consumption back to the natural level of output and maintaining product market equilibrium.</a:t>
            </a:r>
          </a:p>
          <a:p>
            <a:pPr defTabSz="233679">
              <a:spcBef>
                <a:spcPts val="900"/>
              </a:spcBef>
              <a:defRPr sz="1440"/>
            </a:pPr>
            <a:r>
              <a:t>Because of the existence of predetermined one period nominal wage contracts, and because of staggered pricing, the current equilibrium real interest rate deviates from its natural rate to the extent that current output deviates from its own natural rate. Solving the new neoclassical synthesis IS curve for the real interest rate, using the definition of the natural rate of output, we get that the current real interest rate is given by</a:t>
            </a:r>
          </a:p>
          <a:p>
            <a:pPr defTabSz="233679">
              <a:spcBef>
                <a:spcPts val="900"/>
              </a:spcBef>
              <a:defRPr sz="1440"/>
            </a:pPr>
            <a:r>
              <a:t>                                                                                             </a:t>
            </a:r>
            <a14:m>
              <m:oMath>
                <m:sSub>
                  <m:e>
                    <m:r>
                      <a:rPr xmlns:a="http://schemas.openxmlformats.org/drawingml/2006/main" sz="1600" i="1">
                        <a:solidFill>
                          <a:srgbClr val="414040"/>
                        </a:solidFill>
                        <a:latin typeface="Cambria Math" panose="02040503050406030204" pitchFamily="18" charset="0"/>
                      </a:rPr>
                      <m:t>r</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i</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sSub>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r</m:t>
                        </m:r>
                      </m:e>
                    </m:ba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y</m:t>
                        </m:r>
                      </m:e>
                    </m:ba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oMath>
            </a14:m>
          </a:p>
          <a:p>
            <a:pPr defTabSz="233679">
              <a:spcBef>
                <a:spcPts val="900"/>
              </a:spcBef>
              <a:defRPr sz="1440"/>
            </a:pPr>
            <a:r>
              <a:t>Deviations of the current real interest rate from its natural rate depend negatively on deviations of output from its own natural rate. Since deviations of output from its natural rate tend to persist, deviations of the real interest rate from its own natural rate will tend to persist as well.</a:t>
            </a:r>
          </a:p>
          <a:p>
            <a:pPr defTabSz="233679">
              <a:spcBef>
                <a:spcPts val="900"/>
              </a:spcBef>
              <a:defRPr sz="1440"/>
            </a:pPr>
            <a:r>
              <a:t>Shocks to inflation or productivity, which cause a temporary rise in current output relative to its natural rate, affect output by reducing the current real interest rate relative to its natural rate.</a:t>
            </a:r>
          </a:p>
        </p:txBody>
      </p:sp>
      <p:sp>
        <p:nvSpPr>
          <p:cNvPr id="2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Aggregate Fluctuations with Exogenous Preference and Productivity Shocks"/>
          <p:cNvSpPr txBox="1"/>
          <p:nvPr>
            <p:ph type="title"/>
          </p:nvPr>
        </p:nvSpPr>
        <p:spPr>
          <a:prstGeom prst="rect">
            <a:avLst/>
          </a:prstGeom>
        </p:spPr>
        <p:txBody>
          <a:bodyPr/>
          <a:lstStyle>
            <a:lvl1pPr defTabSz="321310">
              <a:spcBef>
                <a:spcPts val="800"/>
              </a:spcBef>
              <a:defRPr sz="3850"/>
            </a:lvl1pPr>
          </a:lstStyle>
          <a:p>
            <a:pPr/>
            <a:r>
              <a:t>Aggregate Fluctuations with Exogenous Preference and Productivity Shocks</a:t>
            </a:r>
          </a:p>
        </p:txBody>
      </p:sp>
      <p:sp>
        <p:nvSpPr>
          <p:cNvPr id="208" name="In what follows, let us assume that the logarithms of the exogenous shocks to preferences and productivity follow stationary AR(1) processes of the form,…"/>
          <p:cNvSpPr txBox="1"/>
          <p:nvPr>
            <p:ph type="body" idx="1"/>
          </p:nvPr>
        </p:nvSpPr>
        <p:spPr>
          <a:prstGeom prst="rect">
            <a:avLst/>
          </a:prstGeom>
        </p:spPr>
        <p:txBody>
          <a:bodyPr/>
          <a:lstStyle/>
          <a:p>
            <a:pPr defTabSz="262889">
              <a:spcBef>
                <a:spcPts val="1000"/>
              </a:spcBef>
              <a:defRPr sz="1619"/>
            </a:pPr>
            <a:r>
              <a:t>In what follows, let us assume that the logarithms of the exogenous shocks to preferences and productivity follow stationary AR(1) processes of the form,</a:t>
            </a:r>
          </a:p>
          <a:p>
            <a:pPr defTabSz="262889">
              <a:spcBef>
                <a:spcPts val="1000"/>
              </a:spcBef>
              <a:defRPr sz="1619"/>
            </a:pPr>
            <a:r>
              <a:t>                                                                  </a:t>
            </a:r>
            <a14:m>
              <m:oMath>
                <m:sSubSup>
                  <m:e>
                    <m:r>
                      <a:rPr xmlns:a="http://schemas.openxmlformats.org/drawingml/2006/main" sz="1750" i="1">
                        <a:solidFill>
                          <a:srgbClr val="414040"/>
                        </a:solidFill>
                        <a:latin typeface="Cambria Math" panose="02040503050406030204" pitchFamily="18" charset="0"/>
                      </a:rPr>
                      <m:t>v</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C</m:t>
                    </m:r>
                  </m:sup>
                </m:sSubSup>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η</m:t>
                    </m:r>
                  </m:e>
                  <m:sub>
                    <m:r>
                      <a:rPr xmlns:a="http://schemas.openxmlformats.org/drawingml/2006/main" sz="1750" i="1">
                        <a:solidFill>
                          <a:srgbClr val="414040"/>
                        </a:solidFill>
                        <a:latin typeface="Cambria Math" panose="02040503050406030204" pitchFamily="18" charset="0"/>
                      </a:rPr>
                      <m:t>C</m:t>
                    </m:r>
                  </m:sub>
                </m:sSub>
                <m:sSubSup>
                  <m:e>
                    <m:r>
                      <a:rPr xmlns:a="http://schemas.openxmlformats.org/drawingml/2006/main" sz="1750" i="1">
                        <a:solidFill>
                          <a:srgbClr val="414040"/>
                        </a:solidFill>
                        <a:latin typeface="Cambria Math" panose="02040503050406030204" pitchFamily="18" charset="0"/>
                      </a:rPr>
                      <m:t>v</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up>
                    <m:r>
                      <a:rPr xmlns:a="http://schemas.openxmlformats.org/drawingml/2006/main" sz="1750" i="1">
                        <a:solidFill>
                          <a:srgbClr val="414040"/>
                        </a:solidFill>
                        <a:latin typeface="Cambria Math" panose="02040503050406030204" pitchFamily="18" charset="0"/>
                      </a:rPr>
                      <m:t>C</m:t>
                    </m:r>
                  </m:sup>
                </m:sSubSup>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C</m:t>
                    </m:r>
                  </m:sup>
                </m:sSubSup>
              </m:oMath>
            </a14:m>
            <a:r>
              <a:t>          </a:t>
            </a:r>
            <a14:m>
              <m:oMath>
                <m:sSubSup>
                  <m:e>
                    <m:r>
                      <a:rPr xmlns:a="http://schemas.openxmlformats.org/drawingml/2006/main" sz="1750" i="1">
                        <a:solidFill>
                          <a:srgbClr val="414040"/>
                        </a:solidFill>
                        <a:latin typeface="Cambria Math" panose="02040503050406030204" pitchFamily="18" charset="0"/>
                      </a:rPr>
                      <m:t>v</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M</m:t>
                    </m:r>
                  </m:sup>
                </m:sSubSup>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η</m:t>
                    </m:r>
                  </m:e>
                  <m:sub>
                    <m:r>
                      <a:rPr xmlns:a="http://schemas.openxmlformats.org/drawingml/2006/main" sz="1750" i="1">
                        <a:solidFill>
                          <a:srgbClr val="414040"/>
                        </a:solidFill>
                        <a:latin typeface="Cambria Math" panose="02040503050406030204" pitchFamily="18" charset="0"/>
                      </a:rPr>
                      <m:t>M</m:t>
                    </m:r>
                  </m:sub>
                </m:sSub>
                <m:sSubSup>
                  <m:e>
                    <m:r>
                      <a:rPr xmlns:a="http://schemas.openxmlformats.org/drawingml/2006/main" sz="1750" i="1">
                        <a:solidFill>
                          <a:srgbClr val="414040"/>
                        </a:solidFill>
                        <a:latin typeface="Cambria Math" panose="02040503050406030204" pitchFamily="18" charset="0"/>
                      </a:rPr>
                      <m:t>v</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up>
                    <m:r>
                      <a:rPr xmlns:a="http://schemas.openxmlformats.org/drawingml/2006/main" sz="1750" i="1">
                        <a:solidFill>
                          <a:srgbClr val="414040"/>
                        </a:solidFill>
                        <a:latin typeface="Cambria Math" panose="02040503050406030204" pitchFamily="18" charset="0"/>
                      </a:rPr>
                      <m:t>M</m:t>
                    </m:r>
                  </m:sup>
                </m:sSubSup>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M</m:t>
                    </m:r>
                  </m:sup>
                </m:sSubSup>
              </m:oMath>
            </a14:m>
            <a:r>
              <a:t>          </a:t>
            </a:r>
            <a14:m>
              <m:oMath>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A</m:t>
                    </m:r>
                  </m:sub>
                </m:sSub>
                <m:sSub>
                  <m:e>
                    <m:r>
                      <a:rPr xmlns:a="http://schemas.openxmlformats.org/drawingml/2006/main" sz="1800" i="1">
                        <a:solidFill>
                          <a:srgbClr val="414040"/>
                        </a:solidFill>
                        <a:latin typeface="Cambria Math" panose="02040503050406030204" pitchFamily="18" charset="0"/>
                      </a:rPr>
                      <m:t>a</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sSubSup>
                  <m:e>
                    <m:r>
                      <a:rPr xmlns:a="http://schemas.openxmlformats.org/drawingml/2006/main" sz="1800" i="1">
                        <a:solidFill>
                          <a:srgbClr val="414040"/>
                        </a:solidFill>
                        <a:latin typeface="Cambria Math" panose="02040503050406030204" pitchFamily="18" charset="0"/>
                      </a:rPr>
                      <m:t>ε</m:t>
                    </m:r>
                  </m:e>
                  <m:sub>
                    <m:r>
                      <a:rPr xmlns:a="http://schemas.openxmlformats.org/drawingml/2006/main" sz="1800" i="1">
                        <a:solidFill>
                          <a:srgbClr val="414040"/>
                        </a:solidFill>
                        <a:latin typeface="Cambria Math" panose="02040503050406030204" pitchFamily="18" charset="0"/>
                      </a:rPr>
                      <m:t>t</m:t>
                    </m:r>
                  </m:sub>
                  <m:sup>
                    <m:r>
                      <a:rPr xmlns:a="http://schemas.openxmlformats.org/drawingml/2006/main" sz="1800" i="1">
                        <a:solidFill>
                          <a:srgbClr val="414040"/>
                        </a:solidFill>
                        <a:latin typeface="Cambria Math" panose="02040503050406030204" pitchFamily="18" charset="0"/>
                      </a:rPr>
                      <m:t>A</m:t>
                    </m:r>
                  </m:sup>
                </m:sSubSup>
              </m:oMath>
            </a14:m>
          </a:p>
          <a:p>
            <a:pPr defTabSz="262889">
              <a:spcBef>
                <a:spcPts val="1000"/>
              </a:spcBef>
              <a:defRPr sz="1619"/>
            </a:pPr>
            <a:r>
              <a:t>where the autoregressive parameters satisfy, </a:t>
            </a:r>
            <a14:m>
              <m:oMath>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&lt;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C</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M</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η</m:t>
                    </m:r>
                  </m:e>
                  <m:sub>
                    <m:r>
                      <a:rPr xmlns:a="http://schemas.openxmlformats.org/drawingml/2006/main" sz="1800" i="1">
                        <a:solidFill>
                          <a:srgbClr val="414040"/>
                        </a:solidFill>
                        <a:latin typeface="Cambria Math" panose="02040503050406030204" pitchFamily="18" charset="0"/>
                      </a:rPr>
                      <m:t>A</m:t>
                    </m:r>
                  </m:sub>
                </m:sSub>
                <m:r>
                  <a:rPr xmlns:a="http://schemas.openxmlformats.org/drawingml/2006/main" sz="1800" i="1">
                    <a:solidFill>
                      <a:srgbClr val="414040"/>
                    </a:solidFill>
                    <a:latin typeface="Cambria Math" panose="02040503050406030204" pitchFamily="18" charset="0"/>
                  </a:rPr>
                  <m:t>&lt;</m:t>
                </m:r>
                <m:r>
                  <a:rPr xmlns:a="http://schemas.openxmlformats.org/drawingml/2006/main" sz="1800" i="1">
                    <a:solidFill>
                      <a:srgbClr val="414040"/>
                    </a:solidFill>
                    <a:latin typeface="Cambria Math" panose="02040503050406030204" pitchFamily="18" charset="0"/>
                  </a:rPr>
                  <m:t>1</m:t>
                </m:r>
              </m:oMath>
            </a14:m>
            <a:r>
              <a:t>, and </a:t>
            </a:r>
            <a14:m>
              <m:oMath>
                <m:sSup>
                  <m:e>
                    <m:r>
                      <a:rPr xmlns:a="http://schemas.openxmlformats.org/drawingml/2006/main" sz="1800" i="1">
                        <a:solidFill>
                          <a:srgbClr val="414040"/>
                        </a:solidFill>
                        <a:latin typeface="Cambria Math" panose="02040503050406030204" pitchFamily="18" charset="0"/>
                      </a:rPr>
                      <m:t>ε</m:t>
                    </m:r>
                  </m:e>
                  <m:sup>
                    <m:r>
                      <a:rPr xmlns:a="http://schemas.openxmlformats.org/drawingml/2006/main" sz="1800" i="1">
                        <a:solidFill>
                          <a:srgbClr val="414040"/>
                        </a:solidFill>
                        <a:latin typeface="Cambria Math" panose="02040503050406030204" pitchFamily="18" charset="0"/>
                      </a:rPr>
                      <m:t>C</m:t>
                    </m:r>
                  </m:sup>
                </m:sSup>
              </m:oMath>
            </a14:m>
            <a:r>
              <a:t>,  </a:t>
            </a:r>
            <a14:m>
              <m:oMath>
                <m:sSup>
                  <m:e>
                    <m:r>
                      <a:rPr xmlns:a="http://schemas.openxmlformats.org/drawingml/2006/main" sz="1750" i="1">
                        <a:solidFill>
                          <a:srgbClr val="414040"/>
                        </a:solidFill>
                        <a:latin typeface="Cambria Math" panose="02040503050406030204" pitchFamily="18" charset="0"/>
                      </a:rPr>
                      <m:t>ε</m:t>
                    </m:r>
                  </m:e>
                  <m:sup>
                    <m:r>
                      <a:rPr xmlns:a="http://schemas.openxmlformats.org/drawingml/2006/main" sz="1750" i="1">
                        <a:solidFill>
                          <a:srgbClr val="414040"/>
                        </a:solidFill>
                        <a:latin typeface="Cambria Math" panose="02040503050406030204" pitchFamily="18" charset="0"/>
                      </a:rPr>
                      <m:t>M</m:t>
                    </m:r>
                  </m:sup>
                </m:sSup>
              </m:oMath>
            </a14:m>
            <a:r>
              <a:t>, </a:t>
            </a:r>
            <a14:m>
              <m:oMath>
                <m:sSup>
                  <m:e>
                    <m:r>
                      <a:rPr xmlns:a="http://schemas.openxmlformats.org/drawingml/2006/main" sz="1950" i="1">
                        <a:solidFill>
                          <a:srgbClr val="414040"/>
                        </a:solidFill>
                        <a:latin typeface="Cambria Math" panose="02040503050406030204" pitchFamily="18" charset="0"/>
                      </a:rPr>
                      <m:t>ε</m:t>
                    </m:r>
                  </m:e>
                  <m:sup>
                    <m:r>
                      <a:rPr xmlns:a="http://schemas.openxmlformats.org/drawingml/2006/main" sz="1950" i="1">
                        <a:solidFill>
                          <a:srgbClr val="414040"/>
                        </a:solidFill>
                        <a:latin typeface="Cambria Math" panose="02040503050406030204" pitchFamily="18" charset="0"/>
                      </a:rPr>
                      <m:t>A</m:t>
                    </m:r>
                  </m:sup>
                </m:sSup>
              </m:oMath>
            </a14:m>
            <a:r>
              <a:t> are white noise processes.</a:t>
            </a:r>
          </a:p>
          <a:p>
            <a:pPr defTabSz="262889">
              <a:spcBef>
                <a:spcPts val="1000"/>
              </a:spcBef>
              <a:defRPr sz="1619"/>
            </a:pPr>
            <a:r>
              <a:t>With these assumptions, for a given nominal interest rate, fluctuations in output and inflation will be determined by the new neoclassical synthesis </a:t>
            </a:r>
            <a14:m>
              <m:oMath>
                <m:r>
                  <a:rPr xmlns:a="http://schemas.openxmlformats.org/drawingml/2006/main" sz="1750" i="1">
                    <a:solidFill>
                      <a:srgbClr val="414040"/>
                    </a:solidFill>
                    <a:latin typeface="Cambria Math" panose="02040503050406030204" pitchFamily="18" charset="0"/>
                  </a:rPr>
                  <m:t>I</m:t>
                </m:r>
                <m:r>
                  <a:rPr xmlns:a="http://schemas.openxmlformats.org/drawingml/2006/main" sz="1750" i="1">
                    <a:solidFill>
                      <a:srgbClr val="414040"/>
                    </a:solidFill>
                    <a:latin typeface="Cambria Math" panose="02040503050406030204" pitchFamily="18" charset="0"/>
                  </a:rPr>
                  <m:t>S</m:t>
                </m:r>
              </m:oMath>
            </a14:m>
            <a:r>
              <a:t> relation and the Phillips curve. Expressing these as deviations from natural rates, we get that,</a:t>
            </a:r>
          </a:p>
          <a:p>
            <a:pPr defTabSz="262889">
              <a:spcBef>
                <a:spcPts val="1000"/>
              </a:spcBef>
              <a:defRPr sz="1619"/>
            </a:pP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y</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y</m:t>
                        </m:r>
                      </m:e>
                    </m:ba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den>
                </m:f>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i</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e>
                      <m:sub>
                        <m:r>
                          <a:rPr xmlns:a="http://schemas.openxmlformats.org/drawingml/2006/main" sz="1750" i="1">
                            <a:solidFill>
                              <a:srgbClr val="414040"/>
                            </a:solidFill>
                            <a:latin typeface="Cambria Math" panose="02040503050406030204" pitchFamily="18" charset="0"/>
                          </a:rPr>
                          <m:t>t</m:t>
                        </m:r>
                      </m:sub>
                    </m:sSub>
                  </m:e>
                </m:d>
              </m:oMath>
            </a14:m>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α</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y</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y</m:t>
                            </m:r>
                          </m:e>
                        </m:ba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y</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y</m:t>
                            </m:r>
                          </m:e>
                        </m:ba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e>
                </m:d>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e>
                </m:d>
              </m:oMath>
            </a14:m>
          </a:p>
          <a:p>
            <a:pPr defTabSz="262889">
              <a:spcBef>
                <a:spcPts val="1000"/>
              </a:spcBef>
              <a:defRPr sz="1619"/>
            </a:pPr>
            <a:r>
              <a:t>The natural rates of real variables, such as output, </a:t>
            </a:r>
            <a14:m>
              <m:oMath>
                <m:sSub>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y</m:t>
                        </m:r>
                      </m:e>
                    </m:bar>
                  </m:e>
                  <m:sub>
                    <m:r>
                      <a:rPr xmlns:a="http://schemas.openxmlformats.org/drawingml/2006/main" sz="1650" i="1">
                        <a:solidFill>
                          <a:srgbClr val="414040"/>
                        </a:solidFill>
                        <a:latin typeface="Cambria Math" panose="02040503050406030204" pitchFamily="18" charset="0"/>
                      </a:rPr>
                      <m:t>t</m:t>
                    </m:r>
                  </m:sub>
                </m:sSub>
              </m:oMath>
            </a14:m>
            <a:r>
              <a:t>, and the real interest rate </a:t>
            </a:r>
            <a14:m>
              <m:oMath>
                <m:sSub>
                  <m:e>
                    <m:bar>
                      <m:barPr>
                        <m:ctrlPr>
                          <a:rPr xmlns:a="http://schemas.openxmlformats.org/drawingml/2006/main" sz="1700" i="1">
                            <a:solidFill>
                              <a:srgbClr val="414040"/>
                            </a:solidFill>
                            <a:latin typeface="Cambria Math" panose="02040503050406030204" pitchFamily="18" charset="0"/>
                          </a:rPr>
                        </m:ctrlPr>
                        <m:pos m:val="top"/>
                      </m:barPr>
                      <m:e>
                        <m:r>
                          <a:rPr xmlns:a="http://schemas.openxmlformats.org/drawingml/2006/main" sz="1700" i="1">
                            <a:solidFill>
                              <a:srgbClr val="414040"/>
                            </a:solidFill>
                            <a:latin typeface="Cambria Math" panose="02040503050406030204" pitchFamily="18" charset="0"/>
                          </a:rPr>
                          <m:t>r</m:t>
                        </m:r>
                      </m:e>
                    </m:bar>
                  </m:e>
                  <m:sub>
                    <m:r>
                      <a:rPr xmlns:a="http://schemas.openxmlformats.org/drawingml/2006/main" sz="1700" i="1">
                        <a:solidFill>
                          <a:srgbClr val="414040"/>
                        </a:solidFill>
                        <a:latin typeface="Cambria Math" panose="02040503050406030204" pitchFamily="18" charset="0"/>
                      </a:rPr>
                      <m:t>t</m:t>
                    </m:r>
                  </m:sub>
                </m:sSub>
              </m:oMath>
            </a14:m>
            <a:r>
              <a:t>, evolve as functions of the exogenous real shocks only. Substituting the stochastic processes assumed for productivity and real consumption shocks we get</a:t>
            </a:r>
          </a:p>
          <a:p>
            <a:pPr defTabSz="262889">
              <a:spcBef>
                <a:spcPts val="1000"/>
              </a:spcBef>
              <a:defRPr sz="1619"/>
            </a:pPr>
            <a:r>
              <a:t>                                                                                                    </a:t>
            </a:r>
            <a14:m>
              <m:oMath>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y</m:t>
                        </m:r>
                      </m:e>
                    </m:ba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n</m:t>
                    </m:r>
                  </m:e>
                </m:ba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oMath>
            </a14:m>
          </a:p>
          <a:p>
            <a:pPr defTabSz="262889">
              <a:spcBef>
                <a:spcPts val="1000"/>
              </a:spcBef>
              <a:defRPr sz="1619"/>
            </a:pPr>
            <a:r>
              <a:t>                                                                                     </a:t>
            </a:r>
            <a14:m>
              <m:oMath>
                <m:sSub>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η</m:t>
                        </m:r>
                      </m:e>
                      <m:sub>
                        <m:r>
                          <a:rPr xmlns:a="http://schemas.openxmlformats.org/drawingml/2006/main" sz="1750" i="1">
                            <a:solidFill>
                              <a:srgbClr val="414040"/>
                            </a:solidFill>
                            <a:latin typeface="Cambria Math" panose="02040503050406030204" pitchFamily="18" charset="0"/>
                          </a:rPr>
                          <m:t>A</m:t>
                        </m:r>
                      </m:sub>
                    </m:sSub>
                  </m:e>
                </m:d>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η</m:t>
                        </m:r>
                      </m:e>
                      <m:sub>
                        <m:r>
                          <a:rPr xmlns:a="http://schemas.openxmlformats.org/drawingml/2006/main" sz="1750" i="1">
                            <a:solidFill>
                              <a:srgbClr val="414040"/>
                            </a:solidFill>
                            <a:latin typeface="Cambria Math" panose="02040503050406030204" pitchFamily="18" charset="0"/>
                          </a:rPr>
                          <m:t>C</m:t>
                        </m:r>
                      </m:sub>
                    </m:sSub>
                  </m:e>
                </m:d>
                <m:sSubSup>
                  <m:e>
                    <m:r>
                      <a:rPr xmlns:a="http://schemas.openxmlformats.org/drawingml/2006/main" sz="1750" i="1">
                        <a:solidFill>
                          <a:srgbClr val="414040"/>
                        </a:solidFill>
                        <a:latin typeface="Cambria Math" panose="02040503050406030204" pitchFamily="18" charset="0"/>
                      </a:rPr>
                      <m:t>v</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C</m:t>
                    </m:r>
                  </m:sup>
                </m:sSubSup>
              </m:oMath>
            </a14:m>
          </a:p>
          <a:p>
            <a:pPr defTabSz="262889">
              <a:spcBef>
                <a:spcPts val="1000"/>
              </a:spcBef>
              <a:defRPr sz="1619"/>
            </a:pPr>
            <a:r>
              <a:t>Thus, deviations of real output from its natural rate depend on the current nominal interest rates, expected future inflation and shocks to the natural real rate of interest, while inflation is determined through the dynamic stochastic Phillips curve.</a:t>
            </a:r>
          </a:p>
        </p:txBody>
      </p:sp>
      <p:sp>
        <p:nvSpPr>
          <p:cNvPr id="2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The Nominal Interest Rate and the Taylor Rule"/>
          <p:cNvSpPr txBox="1"/>
          <p:nvPr>
            <p:ph type="title"/>
          </p:nvPr>
        </p:nvSpPr>
        <p:spPr>
          <a:prstGeom prst="rect">
            <a:avLst/>
          </a:prstGeom>
        </p:spPr>
        <p:txBody>
          <a:bodyPr/>
          <a:lstStyle>
            <a:lvl1pPr defTabSz="443991">
              <a:spcBef>
                <a:spcPts val="1200"/>
              </a:spcBef>
              <a:defRPr sz="5320"/>
            </a:lvl1pPr>
          </a:lstStyle>
          <a:p>
            <a:pPr/>
            <a:r>
              <a:t>The Nominal Interest Rate and the Taylor Rule</a:t>
            </a:r>
          </a:p>
        </p:txBody>
      </p:sp>
      <p:sp>
        <p:nvSpPr>
          <p:cNvPr id="212" name="To solve the model one needs an assumption about the determination of the nominal interest rate. We shall assume that this is determined by the central bank, which follows a Taylor (1999) rule of the form,…"/>
          <p:cNvSpPr txBox="1"/>
          <p:nvPr>
            <p:ph type="body" idx="1"/>
          </p:nvPr>
        </p:nvSpPr>
        <p:spPr>
          <a:prstGeom prst="rect">
            <a:avLst/>
          </a:prstGeom>
        </p:spPr>
        <p:txBody>
          <a:bodyPr/>
          <a:lstStyle/>
          <a:p>
            <a:pPr defTabSz="321310">
              <a:spcBef>
                <a:spcPts val="1300"/>
              </a:spcBef>
              <a:defRPr sz="1980"/>
            </a:pPr>
            <a:r>
              <a:t>To solve the model one needs an assumption about the determination of the nominal interest rate. We shall assume that this is determined by the central bank, which follows a Taylor (1999) rule of the form,</a:t>
            </a:r>
          </a:p>
          <a:p>
            <a:pPr defTabSz="321310">
              <a:spcBef>
                <a:spcPts val="1300"/>
              </a:spcBef>
              <a:defRPr sz="1980"/>
            </a:pPr>
            <a:r>
              <a:t>                                                   </a:t>
            </a:r>
            <a14:m>
              <m:oMath>
                <m:sSub>
                  <m:e>
                    <m:r>
                      <a:rPr xmlns:a="http://schemas.openxmlformats.org/drawingml/2006/main" sz="2150" i="1">
                        <a:solidFill>
                          <a:srgbClr val="414040"/>
                        </a:solidFill>
                        <a:latin typeface="Cambria Math" panose="02040503050406030204" pitchFamily="18" charset="0"/>
                      </a:rPr>
                      <m:t>i</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b>
                  <m:e>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r</m:t>
                        </m:r>
                      </m:e>
                    </m:ba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p>
                  <m:e>
                    <m:r>
                      <a:rPr xmlns:a="http://schemas.openxmlformats.org/drawingml/2006/main" sz="2150" i="1">
                        <a:solidFill>
                          <a:srgbClr val="414040"/>
                        </a:solidFill>
                        <a:latin typeface="Cambria Math" panose="02040503050406030204" pitchFamily="18" charset="0"/>
                      </a:rPr>
                      <m:t>π</m:t>
                    </m:r>
                  </m:e>
                  <m:sup>
                    <m:r>
                      <a:rPr xmlns:a="http://schemas.openxmlformats.org/drawingml/2006/main" sz="2150" i="1">
                        <a:solidFill>
                          <a:srgbClr val="414040"/>
                        </a:solidFill>
                        <a:latin typeface="Cambria Math" panose="02040503050406030204" pitchFamily="18" charset="0"/>
                      </a:rPr>
                      <m:t>*</m:t>
                    </m:r>
                  </m:sup>
                </m:sSup>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ϕ</m:t>
                    </m:r>
                  </m:e>
                  <m:sub>
                    <m:r>
                      <a:rPr xmlns:a="http://schemas.openxmlformats.org/drawingml/2006/main" sz="2150" i="1">
                        <a:solidFill>
                          <a:srgbClr val="414040"/>
                        </a:solidFill>
                        <a:latin typeface="Cambria Math" panose="02040503050406030204" pitchFamily="18" charset="0"/>
                      </a:rPr>
                      <m:t>π</m:t>
                    </m:r>
                  </m:sub>
                </m:sSub>
                <m:d>
                  <m:dPr>
                    <m:ctrlPr>
                      <a:rPr xmlns:a="http://schemas.openxmlformats.org/drawingml/2006/main" sz="2150" i="1">
                        <a:solidFill>
                          <a:srgbClr val="414040"/>
                        </a:solidFill>
                        <a:latin typeface="Cambria Math" panose="02040503050406030204" pitchFamily="18" charset="0"/>
                      </a:rPr>
                    </m:ctrlPr>
                  </m:dPr>
                  <m:e>
                    <m:sSub>
                      <m:e>
                        <m:r>
                          <a:rPr xmlns:a="http://schemas.openxmlformats.org/drawingml/2006/main" sz="2150" i="1">
                            <a:solidFill>
                              <a:srgbClr val="414040"/>
                            </a:solidFill>
                            <a:latin typeface="Cambria Math" panose="02040503050406030204" pitchFamily="18" charset="0"/>
                          </a:rPr>
                          <m:t>π</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p>
                      <m:e>
                        <m:r>
                          <a:rPr xmlns:a="http://schemas.openxmlformats.org/drawingml/2006/main" sz="2150" i="1">
                            <a:solidFill>
                              <a:srgbClr val="414040"/>
                            </a:solidFill>
                            <a:latin typeface="Cambria Math" panose="02040503050406030204" pitchFamily="18" charset="0"/>
                          </a:rPr>
                          <m:t>π</m:t>
                        </m:r>
                      </m:e>
                      <m:sup>
                        <m:r>
                          <a:rPr xmlns:a="http://schemas.openxmlformats.org/drawingml/2006/main" sz="2150" i="1">
                            <a:solidFill>
                              <a:srgbClr val="414040"/>
                            </a:solidFill>
                            <a:latin typeface="Cambria Math" panose="02040503050406030204" pitchFamily="18" charset="0"/>
                          </a:rPr>
                          <m:t>*</m:t>
                        </m:r>
                      </m:sup>
                    </m:sSup>
                  </m:e>
                </m:d>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ϕ</m:t>
                    </m:r>
                  </m:e>
                  <m:sub>
                    <m:r>
                      <a:rPr xmlns:a="http://schemas.openxmlformats.org/drawingml/2006/main" sz="2150" i="1">
                        <a:solidFill>
                          <a:srgbClr val="414040"/>
                        </a:solidFill>
                        <a:latin typeface="Cambria Math" panose="02040503050406030204" pitchFamily="18" charset="0"/>
                      </a:rPr>
                      <m:t>y</m:t>
                    </m:r>
                  </m:sub>
                </m:sSub>
                <m:r>
                  <a:rPr xmlns:a="http://schemas.openxmlformats.org/drawingml/2006/main" sz="2150" i="1">
                    <a:solidFill>
                      <a:srgbClr val="414040"/>
                    </a:solidFill>
                    <a:latin typeface="Cambria Math" panose="02040503050406030204" pitchFamily="18" charset="0"/>
                  </a:rPr>
                  <m:t>(</m:t>
                </m:r>
                <m:sSub>
                  <m:e>
                    <m:r>
                      <a:rPr xmlns:a="http://schemas.openxmlformats.org/drawingml/2006/main" sz="2150" i="1">
                        <a:solidFill>
                          <a:srgbClr val="414040"/>
                        </a:solidFill>
                        <a:latin typeface="Cambria Math" panose="02040503050406030204" pitchFamily="18" charset="0"/>
                      </a:rPr>
                      <m:t>y</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sSub>
                  <m:e>
                    <m:bar>
                      <m:barPr>
                        <m:ctrlPr>
                          <a:rPr xmlns:a="http://schemas.openxmlformats.org/drawingml/2006/main" sz="2150" i="1">
                            <a:solidFill>
                              <a:srgbClr val="414040"/>
                            </a:solidFill>
                            <a:latin typeface="Cambria Math" panose="02040503050406030204" pitchFamily="18" charset="0"/>
                          </a:rPr>
                        </m:ctrlPr>
                        <m:pos m:val="top"/>
                      </m:barPr>
                      <m:e>
                        <m:r>
                          <a:rPr xmlns:a="http://schemas.openxmlformats.org/drawingml/2006/main" sz="2150" i="1">
                            <a:solidFill>
                              <a:srgbClr val="414040"/>
                            </a:solidFill>
                            <a:latin typeface="Cambria Math" panose="02040503050406030204" pitchFamily="18" charset="0"/>
                          </a:rPr>
                          <m:t>y</m:t>
                        </m:r>
                      </m:e>
                    </m:ba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sSubSup>
                  <m:e>
                    <m:r>
                      <a:rPr xmlns:a="http://schemas.openxmlformats.org/drawingml/2006/main" sz="2150" i="1">
                        <a:solidFill>
                          <a:srgbClr val="414040"/>
                        </a:solidFill>
                        <a:latin typeface="Cambria Math" panose="02040503050406030204" pitchFamily="18" charset="0"/>
                      </a:rPr>
                      <m:t>ε</m:t>
                    </m:r>
                  </m:e>
                  <m:sub>
                    <m:r>
                      <a:rPr xmlns:a="http://schemas.openxmlformats.org/drawingml/2006/main" sz="2150" i="1">
                        <a:solidFill>
                          <a:srgbClr val="414040"/>
                        </a:solidFill>
                        <a:latin typeface="Cambria Math" panose="02040503050406030204" pitchFamily="18" charset="0"/>
                      </a:rPr>
                      <m:t>t</m:t>
                    </m:r>
                  </m:sub>
                  <m:sup>
                    <m:r>
                      <a:rPr xmlns:a="http://schemas.openxmlformats.org/drawingml/2006/main" sz="2150" i="1">
                        <a:solidFill>
                          <a:srgbClr val="414040"/>
                        </a:solidFill>
                        <a:latin typeface="Cambria Math" panose="02040503050406030204" pitchFamily="18" charset="0"/>
                      </a:rPr>
                      <m:t>i</m:t>
                    </m:r>
                  </m:sup>
                </m:sSubSup>
              </m:oMath>
            </a14:m>
          </a:p>
          <a:p>
            <a:pPr defTabSz="321310">
              <a:spcBef>
                <a:spcPts val="1300"/>
              </a:spcBef>
              <a:defRPr sz="1980"/>
            </a:pPr>
            <a:r>
              <a:t>where </a:t>
            </a:r>
            <a14:m>
              <m:oMath>
                <m:sSub>
                  <m:e>
                    <m:r>
                      <a:rPr xmlns:a="http://schemas.openxmlformats.org/drawingml/2006/main" sz="2200" i="1">
                        <a:solidFill>
                          <a:srgbClr val="414040"/>
                        </a:solidFill>
                        <a:latin typeface="Cambria Math" panose="02040503050406030204" pitchFamily="18" charset="0"/>
                      </a:rPr>
                      <m:t>ϕ</m:t>
                    </m:r>
                  </m:e>
                  <m:sub>
                    <m:r>
                      <a:rPr xmlns:a="http://schemas.openxmlformats.org/drawingml/2006/main" sz="2200" i="1">
                        <a:solidFill>
                          <a:srgbClr val="414040"/>
                        </a:solidFill>
                        <a:latin typeface="Cambria Math" panose="02040503050406030204" pitchFamily="18" charset="0"/>
                      </a:rPr>
                      <m:t>π</m:t>
                    </m:r>
                  </m:sub>
                </m:sSub>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ϕ</m:t>
                    </m:r>
                  </m:e>
                  <m:sub>
                    <m:r>
                      <a:rPr xmlns:a="http://schemas.openxmlformats.org/drawingml/2006/main" sz="2200" i="1">
                        <a:solidFill>
                          <a:srgbClr val="414040"/>
                        </a:solidFill>
                        <a:latin typeface="Cambria Math" panose="02040503050406030204" pitchFamily="18" charset="0"/>
                      </a:rPr>
                      <m:t>y</m:t>
                    </m:r>
                  </m:sub>
                </m:sSub>
                <m:r>
                  <a:rPr xmlns:a="http://schemas.openxmlformats.org/drawingml/2006/main" sz="2200" i="1">
                    <a:solidFill>
                      <a:srgbClr val="414040"/>
                    </a:solidFill>
                    <a:latin typeface="Cambria Math" panose="02040503050406030204" pitchFamily="18" charset="0"/>
                  </a:rPr>
                  <m:t>&gt;</m:t>
                </m:r>
                <m:r>
                  <a:rPr xmlns:a="http://schemas.openxmlformats.org/drawingml/2006/main" sz="2200" i="1">
                    <a:solidFill>
                      <a:srgbClr val="414040"/>
                    </a:solidFill>
                    <a:latin typeface="Cambria Math" panose="02040503050406030204" pitchFamily="18" charset="0"/>
                  </a:rPr>
                  <m:t>0</m:t>
                </m:r>
              </m:oMath>
            </a14:m>
            <a:r>
              <a:t> are policy parameters, and </a:t>
            </a:r>
            <a14:m>
              <m:oMath>
                <m:sSubSup>
                  <m:e>
                    <m:r>
                      <a:rPr xmlns:a="http://schemas.openxmlformats.org/drawingml/2006/main" sz="2150" i="1">
                        <a:solidFill>
                          <a:srgbClr val="414040"/>
                        </a:solidFill>
                        <a:latin typeface="Cambria Math" panose="02040503050406030204" pitchFamily="18" charset="0"/>
                      </a:rPr>
                      <m:t>ε</m:t>
                    </m:r>
                  </m:e>
                  <m:sub>
                    <m:r>
                      <a:rPr xmlns:a="http://schemas.openxmlformats.org/drawingml/2006/main" sz="2150" i="1">
                        <a:solidFill>
                          <a:srgbClr val="414040"/>
                        </a:solidFill>
                        <a:latin typeface="Cambria Math" panose="02040503050406030204" pitchFamily="18" charset="0"/>
                      </a:rPr>
                      <m:t>t</m:t>
                    </m:r>
                  </m:sub>
                  <m:sup>
                    <m:r>
                      <a:rPr xmlns:a="http://schemas.openxmlformats.org/drawingml/2006/main" sz="2150" i="1">
                        <a:solidFill>
                          <a:srgbClr val="414040"/>
                        </a:solidFill>
                        <a:latin typeface="Cambria Math" panose="02040503050406030204" pitchFamily="18" charset="0"/>
                      </a:rPr>
                      <m:t>i</m:t>
                    </m:r>
                  </m:sup>
                </m:sSubSup>
              </m:oMath>
            </a14:m>
            <a:r>
              <a:t> is a white noise interest rate shock. </a:t>
            </a:r>
          </a:p>
          <a:p>
            <a:pPr defTabSz="321310">
              <a:spcBef>
                <a:spcPts val="1300"/>
              </a:spcBef>
              <a:defRPr sz="1980"/>
            </a:pPr>
            <a:r>
              <a:t>According to this rule, the central bank aims for a nominal interest rate that is equal to the natural real rate of interest, plus a target inflation rate equal to the steady state inflation rate </a:t>
            </a:r>
            <a14:m>
              <m:oMath>
                <m:sSup>
                  <m:e>
                    <m:r>
                      <a:rPr xmlns:a="http://schemas.openxmlformats.org/drawingml/2006/main" sz="2350" i="1">
                        <a:solidFill>
                          <a:srgbClr val="414040"/>
                        </a:solidFill>
                        <a:latin typeface="Cambria Math" panose="02040503050406030204" pitchFamily="18" charset="0"/>
                      </a:rPr>
                      <m:t>π</m:t>
                    </m:r>
                  </m:e>
                  <m:sup>
                    <m:r>
                      <a:rPr xmlns:a="http://schemas.openxmlformats.org/drawingml/2006/main" sz="2350" i="1">
                        <a:solidFill>
                          <a:srgbClr val="414040"/>
                        </a:solidFill>
                        <a:latin typeface="Cambria Math" panose="02040503050406030204" pitchFamily="18" charset="0"/>
                      </a:rPr>
                      <m:t>*</m:t>
                    </m:r>
                  </m:sup>
                </m:sSup>
              </m:oMath>
            </a14:m>
            <a:r>
              <a:t>. </a:t>
            </a:r>
          </a:p>
          <a:p>
            <a:pPr defTabSz="321310">
              <a:spcBef>
                <a:spcPts val="1300"/>
              </a:spcBef>
              <a:defRPr sz="1980"/>
            </a:pPr>
            <a:r>
              <a:t>If actual inflation is higher than the target </a:t>
            </a:r>
            <a14:m>
              <m:oMath>
                <m:sSup>
                  <m:e>
                    <m:r>
                      <a:rPr xmlns:a="http://schemas.openxmlformats.org/drawingml/2006/main" sz="2350" i="1">
                        <a:solidFill>
                          <a:srgbClr val="414040"/>
                        </a:solidFill>
                        <a:latin typeface="Cambria Math" panose="02040503050406030204" pitchFamily="18" charset="0"/>
                      </a:rPr>
                      <m:t>π</m:t>
                    </m:r>
                  </m:e>
                  <m:sup>
                    <m:r>
                      <a:rPr xmlns:a="http://schemas.openxmlformats.org/drawingml/2006/main" sz="2350" i="1">
                        <a:solidFill>
                          <a:srgbClr val="414040"/>
                        </a:solidFill>
                        <a:latin typeface="Cambria Math" panose="02040503050406030204" pitchFamily="18" charset="0"/>
                      </a:rPr>
                      <m:t>*</m:t>
                    </m:r>
                  </m:sup>
                </m:sSup>
              </m:oMath>
            </a14:m>
            <a:r>
              <a:t>, then the central bank raises interest rates to reduce inflation towards its target. </a:t>
            </a:r>
          </a:p>
          <a:p>
            <a:pPr defTabSz="321310">
              <a:spcBef>
                <a:spcPts val="1300"/>
              </a:spcBef>
              <a:defRPr sz="1980"/>
            </a:pPr>
            <a:r>
              <a:t>In addition, if output is higher than its natural rate, then the central bank increases nominal interest rates, to reduce aggregate demand and bring output back to its natural rate.</a:t>
            </a:r>
          </a:p>
          <a:p>
            <a:pPr defTabSz="321310">
              <a:spcBef>
                <a:spcPts val="1300"/>
              </a:spcBef>
              <a:defRPr sz="1980"/>
            </a:pPr>
            <a:r>
              <a:t>We have expressed the Taylor rule in terms of deviations of output and not unemployment from its natural rate. This does not affect the results, as through the Okun-type relation deviations of unemployment from its natural rate are a negative linear function of deviations of output from its own natural rate. We have also assumed that the central bank interest rate adjusts to shocks that affect the natural real rate of interest, which is not treated as a constant.</a:t>
            </a:r>
          </a:p>
        </p:txBody>
      </p:sp>
      <p:sp>
        <p:nvSpPr>
          <p:cNvPr id="2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he Full Model"/>
          <p:cNvSpPr txBox="1"/>
          <p:nvPr>
            <p:ph type="title"/>
          </p:nvPr>
        </p:nvSpPr>
        <p:spPr>
          <a:prstGeom prst="rect">
            <a:avLst/>
          </a:prstGeom>
        </p:spPr>
        <p:txBody>
          <a:bodyPr/>
          <a:lstStyle/>
          <a:p>
            <a:pPr/>
            <a:r>
              <a:t>The Full Model</a:t>
            </a:r>
          </a:p>
        </p:txBody>
      </p:sp>
      <p:sp>
        <p:nvSpPr>
          <p:cNvPr id="216" name="The full model consists of the Phillips curve, the aggregate demand (IS) curve and the Taylor rule for the determination of the nominal interest rate. It determines deviations of output from its natural rate, deviations of inflation from the central bank"/>
          <p:cNvSpPr txBox="1"/>
          <p:nvPr>
            <p:ph type="body" idx="1"/>
          </p:nvPr>
        </p:nvSpPr>
        <p:spPr>
          <a:xfrm>
            <a:off x="408133" y="2616200"/>
            <a:ext cx="11988801" cy="6096000"/>
          </a:xfrm>
          <a:prstGeom prst="rect">
            <a:avLst/>
          </a:prstGeom>
        </p:spPr>
        <p:txBody>
          <a:bodyPr/>
          <a:lstStyle/>
          <a:p>
            <a:pPr defTabSz="350520">
              <a:spcBef>
                <a:spcPts val="1400"/>
              </a:spcBef>
              <a:defRPr sz="2160"/>
            </a:pPr>
            <a:r>
              <a:t>The full model consists of the Phillips curve, the aggregate demand (IS) curve and the Taylor rule for the determination of the nominal interest rate. It determines deviations of output from its natural rate, deviations of inflation from the central bank target and the nominal interest rate.</a:t>
            </a:r>
          </a:p>
          <a:p>
            <a:pPr defTabSz="350520">
              <a:spcBef>
                <a:spcPts val="1400"/>
              </a:spcBef>
              <a:defRPr sz="2160"/>
            </a:pPr>
            <a:r>
              <a:t>                                          </a:t>
            </a:r>
            <a14:m>
              <m:oMath>
                <m:sSub>
                  <m:e>
                    <m:r>
                      <a:rPr xmlns:a="http://schemas.openxmlformats.org/drawingml/2006/main" sz="2350" i="1">
                        <a:solidFill>
                          <a:srgbClr val="414040"/>
                        </a:solidFill>
                        <a:latin typeface="Cambria Math" panose="02040503050406030204" pitchFamily="18" charset="0"/>
                      </a:rPr>
                      <m:t>π</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E</m:t>
                    </m: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sub>
                </m:sSub>
                <m:sSub>
                  <m:e>
                    <m:r>
                      <a:rPr xmlns:a="http://schemas.openxmlformats.org/drawingml/2006/main" sz="2350" i="1">
                        <a:solidFill>
                          <a:srgbClr val="414040"/>
                        </a:solidFill>
                        <a:latin typeface="Cambria Math" panose="02040503050406030204" pitchFamily="18" charset="0"/>
                      </a:rPr>
                      <m:t>π</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f>
                  <m:fPr>
                    <m:ctrlPr>
                      <a:rPr xmlns:a="http://schemas.openxmlformats.org/drawingml/2006/main" sz="2350" i="1">
                        <a:solidFill>
                          <a:srgbClr val="414040"/>
                        </a:solidFill>
                        <a:latin typeface="Cambria Math" panose="02040503050406030204" pitchFamily="18" charset="0"/>
                      </a:rPr>
                    </m:ctrlPr>
                    <m:type m:val="bar"/>
                  </m:fPr>
                  <m:num>
                    <m:r>
                      <a:rPr xmlns:a="http://schemas.openxmlformats.org/drawingml/2006/main" sz="2350" i="1">
                        <a:solidFill>
                          <a:srgbClr val="414040"/>
                        </a:solidFill>
                        <a:latin typeface="Cambria Math" panose="02040503050406030204" pitchFamily="18" charset="0"/>
                      </a:rPr>
                      <m:t>α</m:t>
                    </m:r>
                  </m:num>
                  <m:den>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α</m:t>
                    </m:r>
                  </m:den>
                </m:f>
                <m:d>
                  <m:dPr>
                    <m:ctrlPr>
                      <a:rPr xmlns:a="http://schemas.openxmlformats.org/drawingml/2006/main" sz="2350" i="1">
                        <a:solidFill>
                          <a:srgbClr val="414040"/>
                        </a:solidFill>
                        <a:latin typeface="Cambria Math" panose="02040503050406030204" pitchFamily="18" charset="0"/>
                      </a:rPr>
                    </m:ctrlPr>
                  </m:dPr>
                  <m:e>
                    <m:d>
                      <m:dPr>
                        <m:ctrlPr>
                          <a:rPr xmlns:a="http://schemas.openxmlformats.org/drawingml/2006/main" sz="2350" i="1">
                            <a:solidFill>
                              <a:srgbClr val="414040"/>
                            </a:solidFill>
                            <a:latin typeface="Cambria Math" panose="02040503050406030204" pitchFamily="18" charset="0"/>
                          </a:rPr>
                        </m:ctrlPr>
                      </m:dPr>
                      <m:e>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y</m:t>
                                </m:r>
                              </m:e>
                            </m:bar>
                          </m:e>
                          <m:sub>
                            <m:r>
                              <a:rPr xmlns:a="http://schemas.openxmlformats.org/drawingml/2006/main" sz="2350" i="1">
                                <a:solidFill>
                                  <a:srgbClr val="414040"/>
                                </a:solidFill>
                                <a:latin typeface="Cambria Math" panose="02040503050406030204" pitchFamily="18" charset="0"/>
                              </a:rPr>
                              <m:t>t</m:t>
                            </m:r>
                          </m:sub>
                        </m:sSub>
                      </m:e>
                    </m:d>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δ</m:t>
                    </m:r>
                    <m:d>
                      <m:dPr>
                        <m:ctrlPr>
                          <a:rPr xmlns:a="http://schemas.openxmlformats.org/drawingml/2006/main" sz="2350" i="1">
                            <a:solidFill>
                              <a:srgbClr val="414040"/>
                            </a:solidFill>
                            <a:latin typeface="Cambria Math" panose="02040503050406030204" pitchFamily="18" charset="0"/>
                          </a:rPr>
                        </m:ctrlPr>
                      </m:dPr>
                      <m:e>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sub>
                        </m:sSub>
                        <m:r>
                          <a:rPr xmlns:a="http://schemas.openxmlformats.org/drawingml/2006/main" sz="2350" i="1">
                            <a:solidFill>
                              <a:srgbClr val="414040"/>
                            </a:solidFill>
                            <a:latin typeface="Cambria Math" panose="02040503050406030204" pitchFamily="18" charset="0"/>
                          </a:rPr>
                          <m:t>-</m:t>
                        </m:r>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y</m:t>
                                </m:r>
                              </m:e>
                            </m:ba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sub>
                        </m:sSub>
                      </m:e>
                    </m:d>
                  </m:e>
                </m:d>
                <m:r>
                  <a:rPr xmlns:a="http://schemas.openxmlformats.org/drawingml/2006/main" sz="2350" i="1">
                    <a:solidFill>
                      <a:srgbClr val="414040"/>
                    </a:solidFill>
                    <a:latin typeface="Cambria Math" panose="02040503050406030204" pitchFamily="18" charset="0"/>
                  </a:rPr>
                  <m:t>-</m:t>
                </m:r>
                <m:sSubSup>
                  <m:e>
                    <m:r>
                      <a:rPr xmlns:a="http://schemas.openxmlformats.org/drawingml/2006/main" sz="2350" i="1">
                        <a:solidFill>
                          <a:srgbClr val="414040"/>
                        </a:solidFill>
                        <a:latin typeface="Cambria Math" panose="02040503050406030204" pitchFamily="18" charset="0"/>
                      </a:rPr>
                      <m:t>ε</m:t>
                    </m:r>
                  </m:e>
                  <m:sub>
                    <m:r>
                      <a:rPr xmlns:a="http://schemas.openxmlformats.org/drawingml/2006/main" sz="2350" i="1">
                        <a:solidFill>
                          <a:srgbClr val="414040"/>
                        </a:solidFill>
                        <a:latin typeface="Cambria Math" panose="02040503050406030204" pitchFamily="18" charset="0"/>
                      </a:rPr>
                      <m:t>t</m:t>
                    </m:r>
                  </m:sub>
                  <m:sup>
                    <m:r>
                      <a:rPr xmlns:a="http://schemas.openxmlformats.org/drawingml/2006/main" sz="2350" i="1">
                        <a:solidFill>
                          <a:srgbClr val="414040"/>
                        </a:solidFill>
                        <a:latin typeface="Cambria Math" panose="02040503050406030204" pitchFamily="18" charset="0"/>
                      </a:rPr>
                      <m:t>A</m:t>
                    </m:r>
                  </m:sup>
                </m:sSubSup>
              </m:oMath>
            </a14:m>
          </a:p>
          <a:p>
            <a:pPr defTabSz="350520">
              <a:spcBef>
                <a:spcPts val="1400"/>
              </a:spcBef>
              <a:defRPr sz="2160"/>
            </a:pPr>
            <a:r>
              <a:t>                                                          </a:t>
            </a:r>
            <a14:m>
              <m:oMath>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y</m:t>
                        </m:r>
                      </m:e>
                    </m:ba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f>
                  <m:fPr>
                    <m:ctrlPr>
                      <a:rPr xmlns:a="http://schemas.openxmlformats.org/drawingml/2006/main" sz="2350" i="1">
                        <a:solidFill>
                          <a:srgbClr val="414040"/>
                        </a:solidFill>
                        <a:latin typeface="Cambria Math" panose="02040503050406030204" pitchFamily="18" charset="0"/>
                      </a:rPr>
                    </m:ctrlPr>
                    <m:type m:val="bar"/>
                  </m:fPr>
                  <m:num>
                    <m:r>
                      <a:rPr xmlns:a="http://schemas.openxmlformats.org/drawingml/2006/main" sz="2350" i="1">
                        <a:solidFill>
                          <a:srgbClr val="414040"/>
                        </a:solidFill>
                        <a:latin typeface="Cambria Math" panose="02040503050406030204" pitchFamily="18" charset="0"/>
                      </a:rPr>
                      <m:t>1</m:t>
                    </m:r>
                  </m:num>
                  <m:den>
                    <m:r>
                      <a:rPr xmlns:a="http://schemas.openxmlformats.org/drawingml/2006/main" sz="2350" i="1">
                        <a:solidFill>
                          <a:srgbClr val="414040"/>
                        </a:solidFill>
                        <a:latin typeface="Cambria Math" panose="02040503050406030204" pitchFamily="18" charset="0"/>
                      </a:rPr>
                      <m:t>θ</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δ</m:t>
                    </m:r>
                    <m:r>
                      <a:rPr xmlns:a="http://schemas.openxmlformats.org/drawingml/2006/main" sz="2350" i="1">
                        <a:solidFill>
                          <a:srgbClr val="414040"/>
                        </a:solidFill>
                        <a:latin typeface="Cambria Math" panose="02040503050406030204" pitchFamily="18" charset="0"/>
                      </a:rPr>
                      <m:t>)</m:t>
                    </m:r>
                  </m:den>
                </m:f>
                <m:d>
                  <m:dPr>
                    <m:ctrlPr>
                      <a:rPr xmlns:a="http://schemas.openxmlformats.org/drawingml/2006/main" sz="2350" i="1">
                        <a:solidFill>
                          <a:srgbClr val="414040"/>
                        </a:solidFill>
                        <a:latin typeface="Cambria Math" panose="02040503050406030204" pitchFamily="18" charset="0"/>
                      </a:rPr>
                    </m:ctrlPr>
                  </m:dPr>
                  <m:e>
                    <m:sSub>
                      <m:e>
                        <m:r>
                          <a:rPr xmlns:a="http://schemas.openxmlformats.org/drawingml/2006/main" sz="2350" i="1">
                            <a:solidFill>
                              <a:srgbClr val="414040"/>
                            </a:solidFill>
                            <a:latin typeface="Cambria Math" panose="02040503050406030204" pitchFamily="18" charset="0"/>
                          </a:rPr>
                          <m:t>i</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E</m:t>
                        </m:r>
                      </m:e>
                      <m:sub>
                        <m:r>
                          <a:rPr xmlns:a="http://schemas.openxmlformats.org/drawingml/2006/main" sz="2350" i="1">
                            <a:solidFill>
                              <a:srgbClr val="414040"/>
                            </a:solidFill>
                            <a:latin typeface="Cambria Math" panose="02040503050406030204" pitchFamily="18" charset="0"/>
                          </a:rPr>
                          <m:t>t</m:t>
                        </m:r>
                      </m:sub>
                    </m:sSub>
                    <m:sSub>
                      <m:e>
                        <m:r>
                          <a:rPr xmlns:a="http://schemas.openxmlformats.org/drawingml/2006/main" sz="2350" i="1">
                            <a:solidFill>
                              <a:srgbClr val="414040"/>
                            </a:solidFill>
                            <a:latin typeface="Cambria Math" panose="02040503050406030204" pitchFamily="18" charset="0"/>
                          </a:rPr>
                          <m:t>π</m:t>
                        </m:r>
                      </m:e>
                      <m:sub>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sub>
                    </m:sSub>
                    <m:r>
                      <a:rPr xmlns:a="http://schemas.openxmlformats.org/drawingml/2006/main" sz="2350" i="1">
                        <a:solidFill>
                          <a:srgbClr val="414040"/>
                        </a:solidFill>
                        <a:latin typeface="Cambria Math" panose="02040503050406030204" pitchFamily="18" charset="0"/>
                      </a:rPr>
                      <m:t>-</m:t>
                    </m:r>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r</m:t>
                            </m:r>
                          </m:e>
                        </m:bar>
                      </m:e>
                      <m:sub>
                        <m:r>
                          <a:rPr xmlns:a="http://schemas.openxmlformats.org/drawingml/2006/main" sz="2350" i="1">
                            <a:solidFill>
                              <a:srgbClr val="414040"/>
                            </a:solidFill>
                            <a:latin typeface="Cambria Math" panose="02040503050406030204" pitchFamily="18" charset="0"/>
                          </a:rPr>
                          <m:t>t</m:t>
                        </m:r>
                      </m:sub>
                    </m:sSub>
                  </m:e>
                </m:d>
              </m:oMath>
            </a14:m>
          </a:p>
          <a:p>
            <a:pPr defTabSz="350520">
              <a:spcBef>
                <a:spcPts val="1400"/>
              </a:spcBef>
              <a:defRPr sz="2160"/>
            </a:pPr>
            <a:r>
              <a:t>                                                     </a:t>
            </a:r>
            <a14:m>
              <m:oMath>
                <m:sSub>
                  <m:e>
                    <m:r>
                      <a:rPr xmlns:a="http://schemas.openxmlformats.org/drawingml/2006/main" sz="2350" i="1">
                        <a:solidFill>
                          <a:srgbClr val="414040"/>
                        </a:solidFill>
                        <a:latin typeface="Cambria Math" panose="02040503050406030204" pitchFamily="18" charset="0"/>
                      </a:rPr>
                      <m:t>i</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r</m:t>
                        </m:r>
                      </m:e>
                    </m:ba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π</m:t>
                    </m:r>
                  </m:e>
                  <m:sup>
                    <m:r>
                      <a:rPr xmlns:a="http://schemas.openxmlformats.org/drawingml/2006/main" sz="2350" i="1">
                        <a:solidFill>
                          <a:srgbClr val="414040"/>
                        </a:solidFill>
                        <a:latin typeface="Cambria Math" panose="02040503050406030204" pitchFamily="18" charset="0"/>
                      </a:rPr>
                      <m:t>*</m:t>
                    </m:r>
                  </m:sup>
                </m:sSup>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ϕ</m:t>
                    </m:r>
                  </m:e>
                  <m:sub>
                    <m:r>
                      <a:rPr xmlns:a="http://schemas.openxmlformats.org/drawingml/2006/main" sz="2350" i="1">
                        <a:solidFill>
                          <a:srgbClr val="414040"/>
                        </a:solidFill>
                        <a:latin typeface="Cambria Math" panose="02040503050406030204" pitchFamily="18" charset="0"/>
                      </a:rPr>
                      <m:t>π</m:t>
                    </m:r>
                  </m:sub>
                </m:sSub>
                <m:d>
                  <m:dPr>
                    <m:ctrlPr>
                      <a:rPr xmlns:a="http://schemas.openxmlformats.org/drawingml/2006/main" sz="2350" i="1">
                        <a:solidFill>
                          <a:srgbClr val="414040"/>
                        </a:solidFill>
                        <a:latin typeface="Cambria Math" panose="02040503050406030204" pitchFamily="18" charset="0"/>
                      </a:rPr>
                    </m:ctrlPr>
                  </m:dPr>
                  <m:e>
                    <m:sSub>
                      <m:e>
                        <m:r>
                          <a:rPr xmlns:a="http://schemas.openxmlformats.org/drawingml/2006/main" sz="2350" i="1">
                            <a:solidFill>
                              <a:srgbClr val="414040"/>
                            </a:solidFill>
                            <a:latin typeface="Cambria Math" panose="02040503050406030204" pitchFamily="18" charset="0"/>
                          </a:rPr>
                          <m:t>π</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p>
                      <m:e>
                        <m:r>
                          <a:rPr xmlns:a="http://schemas.openxmlformats.org/drawingml/2006/main" sz="2350" i="1">
                            <a:solidFill>
                              <a:srgbClr val="414040"/>
                            </a:solidFill>
                            <a:latin typeface="Cambria Math" panose="02040503050406030204" pitchFamily="18" charset="0"/>
                          </a:rPr>
                          <m:t>π</m:t>
                        </m:r>
                      </m:e>
                      <m:sup>
                        <m:r>
                          <a:rPr xmlns:a="http://schemas.openxmlformats.org/drawingml/2006/main" sz="2350" i="1">
                            <a:solidFill>
                              <a:srgbClr val="414040"/>
                            </a:solidFill>
                            <a:latin typeface="Cambria Math" panose="02040503050406030204" pitchFamily="18" charset="0"/>
                          </a:rPr>
                          <m:t>*</m:t>
                        </m:r>
                      </m:sup>
                    </m:sSup>
                  </m:e>
                </m:d>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ϕ</m:t>
                    </m:r>
                  </m:e>
                  <m:sub>
                    <m:r>
                      <a:rPr xmlns:a="http://schemas.openxmlformats.org/drawingml/2006/main" sz="2350" i="1">
                        <a:solidFill>
                          <a:srgbClr val="414040"/>
                        </a:solidFill>
                        <a:latin typeface="Cambria Math" panose="02040503050406030204" pitchFamily="18" charset="0"/>
                      </a:rPr>
                      <m:t>y</m:t>
                    </m:r>
                  </m:sub>
                </m:sSub>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y</m:t>
                        </m:r>
                      </m:e>
                    </m:ba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sSubSup>
                  <m:e>
                    <m:r>
                      <a:rPr xmlns:a="http://schemas.openxmlformats.org/drawingml/2006/main" sz="2350" i="1">
                        <a:solidFill>
                          <a:srgbClr val="414040"/>
                        </a:solidFill>
                        <a:latin typeface="Cambria Math" panose="02040503050406030204" pitchFamily="18" charset="0"/>
                      </a:rPr>
                      <m:t>ε</m:t>
                    </m:r>
                  </m:e>
                  <m:sub>
                    <m:r>
                      <a:rPr xmlns:a="http://schemas.openxmlformats.org/drawingml/2006/main" sz="2350" i="1">
                        <a:solidFill>
                          <a:srgbClr val="414040"/>
                        </a:solidFill>
                        <a:latin typeface="Cambria Math" panose="02040503050406030204" pitchFamily="18" charset="0"/>
                      </a:rPr>
                      <m:t>t</m:t>
                    </m:r>
                  </m:sub>
                  <m:sup>
                    <m:r>
                      <a:rPr xmlns:a="http://schemas.openxmlformats.org/drawingml/2006/main" sz="2350" i="1">
                        <a:solidFill>
                          <a:srgbClr val="414040"/>
                        </a:solidFill>
                        <a:latin typeface="Cambria Math" panose="02040503050406030204" pitchFamily="18" charset="0"/>
                      </a:rPr>
                      <m:t>i</m:t>
                    </m:r>
                  </m:sup>
                </m:sSubSup>
              </m:oMath>
            </a14:m>
          </a:p>
          <a:p>
            <a:pPr defTabSz="350520">
              <a:spcBef>
                <a:spcPts val="1400"/>
              </a:spcBef>
              <a:defRPr sz="2160"/>
            </a:pPr>
            <a:r>
              <a:t>Note that the natural rates of output and the real interest rate are determined by,</a:t>
            </a:r>
          </a:p>
          <a:p>
            <a:pPr defTabSz="350520">
              <a:spcBef>
                <a:spcPts val="1400"/>
              </a:spcBef>
              <a:defRPr sz="2160"/>
            </a:pPr>
            <a:r>
              <a:t>                                           </a:t>
            </a:r>
            <a14:m>
              <m:oMath>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y</m:t>
                        </m:r>
                      </m:e>
                    </m:ba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α</m:t>
                </m:r>
                <m:r>
                  <a:rPr xmlns:a="http://schemas.openxmlformats.org/drawingml/2006/main" sz="2350" i="1">
                    <a:solidFill>
                      <a:srgbClr val="414040"/>
                    </a:solidFill>
                    <a:latin typeface="Cambria Math" panose="02040503050406030204" pitchFamily="18" charset="0"/>
                  </a:rPr>
                  <m:t>)</m:t>
                </m:r>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n</m:t>
                    </m:r>
                  </m:e>
                </m:ba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a</m:t>
                    </m:r>
                  </m:e>
                  <m:sub>
                    <m:r>
                      <a:rPr xmlns:a="http://schemas.openxmlformats.org/drawingml/2006/main" sz="2350" i="1">
                        <a:solidFill>
                          <a:srgbClr val="414040"/>
                        </a:solidFill>
                        <a:latin typeface="Cambria Math" panose="02040503050406030204" pitchFamily="18" charset="0"/>
                      </a:rPr>
                      <m:t>t</m:t>
                    </m:r>
                  </m:sub>
                </m:sSub>
              </m:oMath>
            </a14:m>
            <a:r>
              <a:t>          </a:t>
            </a:r>
            <a14:m>
              <m:oMath>
                <m:sSub>
                  <m:e>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r</m:t>
                        </m:r>
                      </m:e>
                    </m:ba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ρ</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θ</m:t>
                </m:r>
                <m:d>
                  <m:dPr>
                    <m:ctrlPr>
                      <a:rPr xmlns:a="http://schemas.openxmlformats.org/drawingml/2006/main" sz="2350" i="1">
                        <a:solidFill>
                          <a:srgbClr val="414040"/>
                        </a:solidFill>
                        <a:latin typeface="Cambria Math" panose="02040503050406030204" pitchFamily="18" charset="0"/>
                      </a:rPr>
                    </m:ctrlPr>
                  </m:dPr>
                  <m:e>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η</m:t>
                        </m:r>
                      </m:e>
                      <m:sub>
                        <m:r>
                          <a:rPr xmlns:a="http://schemas.openxmlformats.org/drawingml/2006/main" sz="2350" i="1">
                            <a:solidFill>
                              <a:srgbClr val="414040"/>
                            </a:solidFill>
                            <a:latin typeface="Cambria Math" panose="02040503050406030204" pitchFamily="18" charset="0"/>
                          </a:rPr>
                          <m:t>A</m:t>
                        </m:r>
                      </m:sub>
                    </m:sSub>
                  </m:e>
                </m:d>
                <m:sSub>
                  <m:e>
                    <m:r>
                      <a:rPr xmlns:a="http://schemas.openxmlformats.org/drawingml/2006/main" sz="2350" i="1">
                        <a:solidFill>
                          <a:srgbClr val="414040"/>
                        </a:solidFill>
                        <a:latin typeface="Cambria Math" panose="02040503050406030204" pitchFamily="18" charset="0"/>
                      </a:rPr>
                      <m:t>a</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d>
                  <m:dPr>
                    <m:ctrlPr>
                      <a:rPr xmlns:a="http://schemas.openxmlformats.org/drawingml/2006/main" sz="2350" i="1">
                        <a:solidFill>
                          <a:srgbClr val="414040"/>
                        </a:solidFill>
                        <a:latin typeface="Cambria Math" panose="02040503050406030204" pitchFamily="18" charset="0"/>
                      </a:rPr>
                    </m:ctrlPr>
                  </m:dPr>
                  <m:e>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η</m:t>
                        </m:r>
                      </m:e>
                      <m:sub>
                        <m:r>
                          <a:rPr xmlns:a="http://schemas.openxmlformats.org/drawingml/2006/main" sz="2350" i="1">
                            <a:solidFill>
                              <a:srgbClr val="414040"/>
                            </a:solidFill>
                            <a:latin typeface="Cambria Math" panose="02040503050406030204" pitchFamily="18" charset="0"/>
                          </a:rPr>
                          <m:t>C</m:t>
                        </m:r>
                      </m:sub>
                    </m:sSub>
                  </m:e>
                </m:d>
                <m:sSubSup>
                  <m:e>
                    <m:r>
                      <a:rPr xmlns:a="http://schemas.openxmlformats.org/drawingml/2006/main" sz="2350" i="1">
                        <a:solidFill>
                          <a:srgbClr val="414040"/>
                        </a:solidFill>
                        <a:latin typeface="Cambria Math" panose="02040503050406030204" pitchFamily="18" charset="0"/>
                      </a:rPr>
                      <m:t>v</m:t>
                    </m:r>
                  </m:e>
                  <m:sub>
                    <m:r>
                      <a:rPr xmlns:a="http://schemas.openxmlformats.org/drawingml/2006/main" sz="2350" i="1">
                        <a:solidFill>
                          <a:srgbClr val="414040"/>
                        </a:solidFill>
                        <a:latin typeface="Cambria Math" panose="02040503050406030204" pitchFamily="18" charset="0"/>
                      </a:rPr>
                      <m:t>t</m:t>
                    </m:r>
                  </m:sub>
                  <m:sup>
                    <m:r>
                      <a:rPr xmlns:a="http://schemas.openxmlformats.org/drawingml/2006/main" sz="2350" i="1">
                        <a:solidFill>
                          <a:srgbClr val="414040"/>
                        </a:solidFill>
                        <a:latin typeface="Cambria Math" panose="02040503050406030204" pitchFamily="18" charset="0"/>
                      </a:rPr>
                      <m:t>C</m:t>
                    </m:r>
                  </m:sup>
                </m:sSubSup>
              </m:oMath>
            </a14:m>
          </a:p>
          <a:p>
            <a:pPr defTabSz="350520">
              <a:spcBef>
                <a:spcPts val="1400"/>
              </a:spcBef>
              <a:defRPr sz="2160"/>
            </a:pPr>
            <a:r>
              <a:t>Once we have determined deviations of output from its natural rate, deviations of unemployment from its own natural rate are determined by the Okun type relation,</a:t>
            </a:r>
          </a:p>
          <a:p>
            <a:pPr defTabSz="350520">
              <a:spcBef>
                <a:spcPts val="1400"/>
              </a:spcBef>
              <a:defRPr sz="2160"/>
            </a:pPr>
            <a:r>
              <a:t>                                                                     </a:t>
            </a:r>
            <a14:m>
              <m:oMath>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bar>
                  <m:barPr>
                    <m:ctrlPr>
                      <a:rPr xmlns:a="http://schemas.openxmlformats.org/drawingml/2006/main" sz="2350" i="1">
                        <a:solidFill>
                          <a:srgbClr val="414040"/>
                        </a:solidFill>
                        <a:latin typeface="Cambria Math" panose="02040503050406030204" pitchFamily="18" charset="0"/>
                      </a:rPr>
                    </m:ctrlPr>
                    <m:pos m:val="top"/>
                  </m:barPr>
                  <m:e>
                    <m:sSub>
                      <m:e>
                        <m:r>
                          <a:rPr xmlns:a="http://schemas.openxmlformats.org/drawingml/2006/main" sz="2350" i="1">
                            <a:solidFill>
                              <a:srgbClr val="414040"/>
                            </a:solidFill>
                            <a:latin typeface="Cambria Math" panose="02040503050406030204" pitchFamily="18" charset="0"/>
                          </a:rPr>
                          <m:t>y</m:t>
                        </m:r>
                      </m:e>
                      <m:sub>
                        <m:r>
                          <a:rPr xmlns:a="http://schemas.openxmlformats.org/drawingml/2006/main" sz="2350" i="1">
                            <a:solidFill>
                              <a:srgbClr val="414040"/>
                            </a:solidFill>
                            <a:latin typeface="Cambria Math" panose="02040503050406030204" pitchFamily="18" charset="0"/>
                          </a:rPr>
                          <m:t>t</m:t>
                        </m:r>
                      </m:sub>
                    </m:sSub>
                  </m:e>
                </m:ba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α</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sSub>
                  <m:e>
                    <m:r>
                      <a:rPr xmlns:a="http://schemas.openxmlformats.org/drawingml/2006/main" sz="2350" i="1">
                        <a:solidFill>
                          <a:srgbClr val="414040"/>
                        </a:solidFill>
                        <a:latin typeface="Cambria Math" panose="02040503050406030204" pitchFamily="18" charset="0"/>
                      </a:rPr>
                      <m:t>u</m:t>
                    </m:r>
                  </m:e>
                  <m:sub>
                    <m:r>
                      <a:rPr xmlns:a="http://schemas.openxmlformats.org/drawingml/2006/main" sz="2350" i="1">
                        <a:solidFill>
                          <a:srgbClr val="414040"/>
                        </a:solidFill>
                        <a:latin typeface="Cambria Math" panose="02040503050406030204" pitchFamily="18" charset="0"/>
                      </a:rPr>
                      <m:t>t</m:t>
                    </m:r>
                  </m:sub>
                </m:sSub>
                <m:r>
                  <a:rPr xmlns:a="http://schemas.openxmlformats.org/drawingml/2006/main" sz="2350" i="1">
                    <a:solidFill>
                      <a:srgbClr val="414040"/>
                    </a:solidFill>
                    <a:latin typeface="Cambria Math" panose="02040503050406030204" pitchFamily="18" charset="0"/>
                  </a:rPr>
                  <m:t>-</m:t>
                </m:r>
                <m:bar>
                  <m:barPr>
                    <m:ctrlPr>
                      <a:rPr xmlns:a="http://schemas.openxmlformats.org/drawingml/2006/main" sz="2350" i="1">
                        <a:solidFill>
                          <a:srgbClr val="414040"/>
                        </a:solidFill>
                        <a:latin typeface="Cambria Math" panose="02040503050406030204" pitchFamily="18" charset="0"/>
                      </a:rPr>
                    </m:ctrlPr>
                    <m:pos m:val="top"/>
                  </m:barPr>
                  <m:e>
                    <m:r>
                      <a:rPr xmlns:a="http://schemas.openxmlformats.org/drawingml/2006/main" sz="2350" i="1">
                        <a:solidFill>
                          <a:srgbClr val="414040"/>
                        </a:solidFill>
                        <a:latin typeface="Cambria Math" panose="02040503050406030204" pitchFamily="18" charset="0"/>
                      </a:rPr>
                      <m:t>u</m:t>
                    </m:r>
                  </m:e>
                </m:bar>
                <m:r>
                  <a:rPr xmlns:a="http://schemas.openxmlformats.org/drawingml/2006/main" sz="2350" i="1">
                    <a:solidFill>
                      <a:srgbClr val="414040"/>
                    </a:solidFill>
                    <a:latin typeface="Cambria Math" panose="02040503050406030204" pitchFamily="18" charset="0"/>
                  </a:rPr>
                  <m:t>)</m:t>
                </m:r>
              </m:oMath>
            </a14:m>
            <a:endParaRPr sz="3600"/>
          </a:p>
        </p:txBody>
      </p:sp>
      <p:sp>
        <p:nvSpPr>
          <p:cNvPr id="2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Inflation Fluctuations under Rational Expectations"/>
          <p:cNvSpPr txBox="1"/>
          <p:nvPr>
            <p:ph type="title"/>
          </p:nvPr>
        </p:nvSpPr>
        <p:spPr>
          <a:prstGeom prst="rect">
            <a:avLst/>
          </a:prstGeom>
        </p:spPr>
        <p:txBody>
          <a:bodyPr/>
          <a:lstStyle>
            <a:lvl1pPr defTabSz="408940">
              <a:spcBef>
                <a:spcPts val="1100"/>
              </a:spcBef>
              <a:defRPr sz="4900"/>
            </a:lvl1pPr>
          </a:lstStyle>
          <a:p>
            <a:pPr/>
            <a:r>
              <a:t>Inflation Fluctuations under Rational Expectations</a:t>
            </a:r>
          </a:p>
        </p:txBody>
      </p:sp>
      <p:sp>
        <p:nvSpPr>
          <p:cNvPr id="220" name="Using the Taylor rule, to substitute for the nominal interest rate in the aggregate demand equation, and then substituting for deviations of output from its natural rate in the Phillips curve, results in an inflation process of the form,…"/>
          <p:cNvSpPr txBox="1"/>
          <p:nvPr>
            <p:ph type="body" idx="1"/>
          </p:nvPr>
        </p:nvSpPr>
        <p:spPr>
          <a:prstGeom prst="rect">
            <a:avLst/>
          </a:prstGeom>
        </p:spPr>
        <p:txBody>
          <a:bodyPr/>
          <a:lstStyle/>
          <a:p>
            <a:pPr defTabSz="262889">
              <a:spcBef>
                <a:spcPts val="1000"/>
              </a:spcBef>
              <a:defRPr sz="1619"/>
            </a:pPr>
            <a:r>
              <a:t>Using the Taylor rule, to substitute for the nominal interest rate in the aggregate demand equation, and then substituting for deviations of output from its natural rate in the Phillips curve, results in an inflation process of the form,</a:t>
            </a:r>
          </a:p>
          <a:p>
            <a:pPr defTabSz="262889">
              <a:spcBef>
                <a:spcPts val="1000"/>
              </a:spcBef>
              <a:defRPr sz="1619"/>
            </a:pPr>
            <a:r>
              <a:t>                                                   </a:t>
            </a:r>
            <a14:m>
              <m:oMath>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κ</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
                      <m:dPr>
                        <m:ctrlPr>
                          <a:rPr xmlns:a="http://schemas.openxmlformats.org/drawingml/2006/main" sz="1750" i="1">
                            <a:solidFill>
                              <a:srgbClr val="414040"/>
                            </a:solidFill>
                            <a:latin typeface="Cambria Math" panose="02040503050406030204" pitchFamily="18" charset="0"/>
                          </a:rPr>
                        </m:ctrlPr>
                      </m:dPr>
                      <m:e>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e>
                    </m:d>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sub>
                        </m:sSub>
                      </m:e>
                    </m:d>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i</m:t>
                        </m:r>
                      </m:sup>
                    </m:sSub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up>
                        <m:r>
                          <a:rPr xmlns:a="http://schemas.openxmlformats.org/drawingml/2006/main" sz="1750" i="1">
                            <a:solidFill>
                              <a:srgbClr val="414040"/>
                            </a:solidFill>
                            <a:latin typeface="Cambria Math" panose="02040503050406030204" pitchFamily="18" charset="0"/>
                          </a:rPr>
                          <m:t>i</m:t>
                        </m:r>
                      </m:sup>
                    </m:sSubSup>
                  </m:e>
                </m:d>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A</m:t>
                    </m:r>
                  </m:sup>
                </m:sSubSup>
              </m:oMath>
            </a14:m>
          </a:p>
          <a:p>
            <a:pPr defTabSz="262889">
              <a:spcBef>
                <a:spcPts val="1000"/>
              </a:spcBef>
              <a:defRPr sz="1619"/>
            </a:pPr>
            <a:r>
              <a:t>where </a:t>
            </a:r>
            <a14:m>
              <m:oMath>
                <m:sSub>
                  <m:e>
                    <m:limUpp>
                      <m:e>
                        <m:r>
                          <a:rPr xmlns:a="http://schemas.openxmlformats.org/drawingml/2006/main" sz="1800" i="1">
                            <a:solidFill>
                              <a:srgbClr val="414040"/>
                            </a:solidFill>
                            <a:latin typeface="Cambria Math" panose="02040503050406030204" pitchFamily="18" charset="0"/>
                          </a:rPr>
                          <m:t>π</m:t>
                        </m:r>
                      </m:e>
                      <m:lim>
                        <m:r>
                          <a:rPr xmlns:a="http://schemas.openxmlformats.org/drawingml/2006/main" sz="1800" i="1">
                            <a:solidFill>
                              <a:srgbClr val="414040"/>
                            </a:solidFill>
                            <a:latin typeface="Cambria Math" panose="02040503050406030204" pitchFamily="18" charset="0"/>
                          </a:rPr>
                          <m:t>̂</m:t>
                        </m:r>
                      </m:lim>
                    </m:limUpp>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π</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p>
                  <m:e>
                    <m:r>
                      <a:rPr xmlns:a="http://schemas.openxmlformats.org/drawingml/2006/main" sz="1800" i="1">
                        <a:solidFill>
                          <a:srgbClr val="414040"/>
                        </a:solidFill>
                        <a:latin typeface="Cambria Math" panose="02040503050406030204" pitchFamily="18" charset="0"/>
                      </a:rPr>
                      <m:t>π</m:t>
                    </m:r>
                  </m:e>
                  <m:sup>
                    <m:r>
                      <a:rPr xmlns:a="http://schemas.openxmlformats.org/drawingml/2006/main" sz="1800" i="1">
                        <a:solidFill>
                          <a:srgbClr val="414040"/>
                        </a:solidFill>
                        <a:latin typeface="Cambria Math" panose="02040503050406030204" pitchFamily="18" charset="0"/>
                      </a:rPr>
                      <m:t>*</m:t>
                    </m:r>
                  </m:sup>
                </m:sSup>
              </m:oMath>
            </a14:m>
            <a:r>
              <a:t> and </a:t>
            </a:r>
            <a14:m>
              <m:oMath>
                <m:r>
                  <a:rPr xmlns:a="http://schemas.openxmlformats.org/drawingml/2006/main" sz="1750" i="1">
                    <a:solidFill>
                      <a:srgbClr val="414040"/>
                    </a:solidFill>
                    <a:latin typeface="Cambria Math" panose="02040503050406030204" pitchFamily="18" charset="0"/>
                  </a:rPr>
                  <m:t>κ</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α</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den>
                </m:f>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y</m:t>
                        </m:r>
                      </m:sub>
                    </m:sSub>
                  </m:den>
                </m:f>
              </m:oMath>
            </a14:m>
            <a:r>
              <a:t>. The rational expectations solution for expected inflation is given by,</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en>
                </m:f>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num>
                  <m:den>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en>
                </m:f>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δ</m:t>
                    </m:r>
                  </m:num>
                  <m:den>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en>
                </m:f>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up>
                    <m:r>
                      <a:rPr xmlns:a="http://schemas.openxmlformats.org/drawingml/2006/main" sz="1750" i="1">
                        <a:solidFill>
                          <a:srgbClr val="414040"/>
                        </a:solidFill>
                        <a:latin typeface="Cambria Math" panose="02040503050406030204" pitchFamily="18" charset="0"/>
                      </a:rPr>
                      <m:t>i</m:t>
                    </m:r>
                  </m:sup>
                </m:sSubSup>
              </m:oMath>
            </a14:m>
          </a:p>
          <a:p>
            <a:pPr defTabSz="262889">
              <a:spcBef>
                <a:spcPts val="1000"/>
              </a:spcBef>
              <a:defRPr sz="1619"/>
            </a:pPr>
            <a:r>
              <a:t>This process will be stable if and only if </a:t>
            </a:r>
            <a14:m>
              <m:oMath>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num>
                  <m:den>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en>
                </m:f>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p>
          <a:p>
            <a:pPr defTabSz="262889">
              <a:spcBef>
                <a:spcPts val="1000"/>
              </a:spcBef>
              <a:defRPr sz="1619"/>
            </a:pPr>
            <a:r>
              <a:t>It is straightforward to show that a necessary and sufficient condition for this to hold is </a:t>
            </a:r>
            <a14:m>
              <m:oMath>
                <m:sSub>
                  <m:e>
                    <m:r>
                      <a:rPr xmlns:a="http://schemas.openxmlformats.org/drawingml/2006/main" sz="1850" i="1">
                        <a:solidFill>
                          <a:srgbClr val="414040"/>
                        </a:solidFill>
                        <a:latin typeface="Cambria Math" panose="02040503050406030204" pitchFamily="18" charset="0"/>
                      </a:rPr>
                      <m:t>ϕ</m:t>
                    </m:r>
                  </m:e>
                  <m:sub>
                    <m:r>
                      <a:rPr xmlns:a="http://schemas.openxmlformats.org/drawingml/2006/main" sz="1850" i="1">
                        <a:solidFill>
                          <a:srgbClr val="414040"/>
                        </a:solidFill>
                        <a:latin typeface="Cambria Math" panose="02040503050406030204" pitchFamily="18" charset="0"/>
                      </a:rPr>
                      <m:t>π</m:t>
                    </m:r>
                  </m:sub>
                </m:sSub>
                <m:r>
                  <a:rPr xmlns:a="http://schemas.openxmlformats.org/drawingml/2006/main" sz="1850" i="1">
                    <a:solidFill>
                      <a:srgbClr val="414040"/>
                    </a:solidFill>
                    <a:latin typeface="Cambria Math" panose="02040503050406030204" pitchFamily="18" charset="0"/>
                  </a:rPr>
                  <m:t>&gt;</m:t>
                </m:r>
                <m:r>
                  <a:rPr xmlns:a="http://schemas.openxmlformats.org/drawingml/2006/main" sz="1850" i="1">
                    <a:solidFill>
                      <a:srgbClr val="414040"/>
                    </a:solidFill>
                    <a:latin typeface="Cambria Math" panose="02040503050406030204" pitchFamily="18" charset="0"/>
                  </a:rPr>
                  <m:t>1</m:t>
                </m:r>
              </m:oMath>
            </a14:m>
            <a:r>
              <a:t>. This reflects the </a:t>
            </a:r>
            <a:r>
              <a:rPr i="1"/>
              <a:t>Taylor principle</a:t>
            </a:r>
            <a:r>
              <a:t>, which requires that nominal interest rates react sufficiently strongly to deviations of current inflation from target inflation, to affect real interest rates and aggregate demand in the desired direction. This is a necessary and sufficient condition for a stable and determinate process for expected (and actual) inflation.</a:t>
            </a:r>
          </a:p>
          <a:p>
            <a:pPr defTabSz="262889">
              <a:spcBef>
                <a:spcPts val="1000"/>
              </a:spcBef>
              <a:defRPr sz="1619"/>
            </a:pPr>
            <a:r>
              <a:t>The rational expectations solution for actual inflation is given by,</a:t>
            </a:r>
          </a:p>
          <a:p>
            <a:pPr defTabSz="262889">
              <a:spcBef>
                <a:spcPts val="1000"/>
              </a:spcBef>
              <a:defRPr sz="1619"/>
            </a:pPr>
            <a:r>
              <a:t>                                                                               </a:t>
            </a:r>
            <a14:m>
              <m:oMath>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limUpp>
                      <m:e>
                        <m:r>
                          <a:rPr xmlns:a="http://schemas.openxmlformats.org/drawingml/2006/main" sz="1750" i="1">
                            <a:solidFill>
                              <a:srgbClr val="414040"/>
                            </a:solidFill>
                            <a:latin typeface="Cambria Math" panose="02040503050406030204" pitchFamily="18" charset="0"/>
                          </a:rPr>
                          <m:t>π</m:t>
                        </m:r>
                      </m:e>
                      <m:lim>
                        <m:r>
                          <a:rPr xmlns:a="http://schemas.openxmlformats.org/drawingml/2006/main" sz="1750" i="1">
                            <a:solidFill>
                              <a:srgbClr val="414040"/>
                            </a:solidFill>
                            <a:latin typeface="Cambria Math" panose="02040503050406030204" pitchFamily="18" charset="0"/>
                          </a:rPr>
                          <m:t>̂</m:t>
                        </m:r>
                      </m:lim>
                    </m:limUpp>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ψ</m:t>
                    </m:r>
                  </m:e>
                  <m:sub>
                    <m:r>
                      <a:rPr xmlns:a="http://schemas.openxmlformats.org/drawingml/2006/main" sz="1750" i="1">
                        <a:solidFill>
                          <a:srgbClr val="414040"/>
                        </a:solidFill>
                        <a:latin typeface="Cambria Math" panose="02040503050406030204" pitchFamily="18" charset="0"/>
                      </a:rPr>
                      <m:t>1</m:t>
                    </m:r>
                  </m:sub>
                </m:sSub>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A</m:t>
                    </m:r>
                  </m:sup>
                </m:sSubSup>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ψ</m:t>
                    </m:r>
                  </m:e>
                  <m:sub>
                    <m:r>
                      <a:rPr xmlns:a="http://schemas.openxmlformats.org/drawingml/2006/main" sz="1750" i="1">
                        <a:solidFill>
                          <a:srgbClr val="414040"/>
                        </a:solidFill>
                        <a:latin typeface="Cambria Math" panose="02040503050406030204" pitchFamily="18" charset="0"/>
                      </a:rPr>
                      <m:t>2</m:t>
                    </m:r>
                  </m:sub>
                </m:sSub>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sub>
                  <m:sup>
                    <m:r>
                      <a:rPr xmlns:a="http://schemas.openxmlformats.org/drawingml/2006/main" sz="1750" i="1">
                        <a:solidFill>
                          <a:srgbClr val="414040"/>
                        </a:solidFill>
                        <a:latin typeface="Cambria Math" panose="02040503050406030204" pitchFamily="18" charset="0"/>
                      </a:rPr>
                      <m:t>i</m:t>
                    </m:r>
                  </m:sup>
                </m:sSubSup>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ψ</m:t>
                    </m:r>
                  </m:e>
                  <m:sub>
                    <m:r>
                      <a:rPr xmlns:a="http://schemas.openxmlformats.org/drawingml/2006/main" sz="1750" i="1">
                        <a:solidFill>
                          <a:srgbClr val="414040"/>
                        </a:solidFill>
                        <a:latin typeface="Cambria Math" panose="02040503050406030204" pitchFamily="18" charset="0"/>
                      </a:rPr>
                      <m:t>3</m:t>
                    </m:r>
                  </m:sub>
                </m:sSub>
                <m:sSubSup>
                  <m:e>
                    <m:r>
                      <a:rPr xmlns:a="http://schemas.openxmlformats.org/drawingml/2006/main" sz="1750" i="1">
                        <a:solidFill>
                          <a:srgbClr val="414040"/>
                        </a:solidFill>
                        <a:latin typeface="Cambria Math" panose="02040503050406030204" pitchFamily="18" charset="0"/>
                      </a:rPr>
                      <m:t>ε</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up>
                    <m:r>
                      <a:rPr xmlns:a="http://schemas.openxmlformats.org/drawingml/2006/main" sz="1750" i="1">
                        <a:solidFill>
                          <a:srgbClr val="414040"/>
                        </a:solidFill>
                        <a:latin typeface="Cambria Math" panose="02040503050406030204" pitchFamily="18" charset="0"/>
                      </a:rPr>
                      <m:t>i</m:t>
                    </m:r>
                  </m:sup>
                </m:sSubSup>
              </m:oMath>
            </a14:m>
          </a:p>
          <a:p>
            <a:pPr defTabSz="262889">
              <a:spcBef>
                <a:spcPts val="1000"/>
              </a:spcBef>
              <a:defRPr sz="1619"/>
            </a:pPr>
            <a:r>
              <a:t>where,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sSub>
                  <m:e>
                    <m:r>
                      <a:rPr xmlns:a="http://schemas.openxmlformats.org/drawingml/2006/main" sz="1750" i="1">
                        <a:solidFill>
                          <a:srgbClr val="414040"/>
                        </a:solidFill>
                        <a:latin typeface="Cambria Math" panose="02040503050406030204" pitchFamily="18" charset="0"/>
                      </a:rPr>
                      <m:t>ψ</m:t>
                    </m:r>
                  </m:e>
                  <m:sub>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κ</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den>
                </m:f>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sSub>
                  <m:e>
                    <m:r>
                      <a:rPr xmlns:a="http://schemas.openxmlformats.org/drawingml/2006/main" sz="1750" i="1">
                        <a:solidFill>
                          <a:srgbClr val="414040"/>
                        </a:solidFill>
                        <a:latin typeface="Cambria Math" panose="02040503050406030204" pitchFamily="18" charset="0"/>
                      </a:rPr>
                      <m:t>ψ</m:t>
                    </m:r>
                  </m:e>
                  <m:sub>
                    <m:r>
                      <a:rPr xmlns:a="http://schemas.openxmlformats.org/drawingml/2006/main" sz="1750" i="1">
                        <a:solidFill>
                          <a:srgbClr val="414040"/>
                        </a:solidFill>
                        <a:latin typeface="Cambria Math" panose="02040503050406030204" pitchFamily="18" charset="0"/>
                      </a:rPr>
                      <m:t>2</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κ</m:t>
                    </m:r>
                  </m:num>
                  <m:den>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κ</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e>
                    </m:d>
                  </m:den>
                </m:f>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 </a:t>
            </a:r>
            <a14:m>
              <m:oMath>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&lt;</m:t>
                </m:r>
                <m:sSub>
                  <m:e>
                    <m:r>
                      <a:rPr xmlns:a="http://schemas.openxmlformats.org/drawingml/2006/main" sz="1750" i="1">
                        <a:solidFill>
                          <a:srgbClr val="414040"/>
                        </a:solidFill>
                        <a:latin typeface="Cambria Math" panose="02040503050406030204" pitchFamily="18" charset="0"/>
                      </a:rPr>
                      <m:t>ψ</m:t>
                    </m:r>
                  </m:e>
                  <m:sub>
                    <m:r>
                      <a:rPr xmlns:a="http://schemas.openxmlformats.org/drawingml/2006/main" sz="1750" i="1">
                        <a:solidFill>
                          <a:srgbClr val="414040"/>
                        </a:solidFill>
                        <a:latin typeface="Cambria Math" panose="02040503050406030204" pitchFamily="18" charset="0"/>
                      </a:rPr>
                      <m:t>3</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δ</m:t>
                    </m:r>
                  </m:num>
                  <m:den>
                    <m:sSub>
                      <m:e>
                        <m:r>
                          <a:rPr xmlns:a="http://schemas.openxmlformats.org/drawingml/2006/main" sz="1750" i="1">
                            <a:solidFill>
                              <a:srgbClr val="414040"/>
                            </a:solidFill>
                            <a:latin typeface="Cambria Math" panose="02040503050406030204" pitchFamily="18" charset="0"/>
                          </a:rPr>
                          <m:t>ϕ</m:t>
                        </m:r>
                      </m:e>
                      <m:sub>
                        <m:r>
                          <a:rPr xmlns:a="http://schemas.openxmlformats.org/drawingml/2006/main" sz="1750" i="1">
                            <a:solidFill>
                              <a:srgbClr val="414040"/>
                            </a:solidFill>
                            <a:latin typeface="Cambria Math" panose="02040503050406030204" pitchFamily="18" charset="0"/>
                          </a:rPr>
                          <m:t>π</m:t>
                        </m:r>
                      </m:sub>
                    </m:sSub>
                  </m:den>
                </m:f>
                <m:r>
                  <a:rPr xmlns:a="http://schemas.openxmlformats.org/drawingml/2006/main" sz="1750" i="1">
                    <a:solidFill>
                      <a:srgbClr val="414040"/>
                    </a:solidFill>
                    <a:latin typeface="Cambria Math" panose="02040503050406030204" pitchFamily="18" charset="0"/>
                  </a:rPr>
                  <m:t>&lt;</m:t>
                </m:r>
                <m:r>
                  <a:rPr xmlns:a="http://schemas.openxmlformats.org/drawingml/2006/main" sz="1750" i="1">
                    <a:solidFill>
                      <a:srgbClr val="414040"/>
                    </a:solidFill>
                    <a:latin typeface="Cambria Math" panose="02040503050406030204" pitchFamily="18" charset="0"/>
                  </a:rPr>
                  <m:t>1</m:t>
                </m:r>
              </m:oMath>
            </a14:m>
            <a:r>
              <a:t>.</a:t>
            </a:r>
            <a:endParaRPr sz="3600"/>
          </a:p>
        </p:txBody>
      </p:sp>
      <p:sp>
        <p:nvSpPr>
          <p:cNvPr id="2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Output and Unemployment Fluctuations under Rational Expectations"/>
          <p:cNvSpPr txBox="1"/>
          <p:nvPr>
            <p:ph type="title"/>
          </p:nvPr>
        </p:nvSpPr>
        <p:spPr>
          <a:prstGeom prst="rect">
            <a:avLst/>
          </a:prstGeom>
        </p:spPr>
        <p:txBody>
          <a:bodyPr/>
          <a:lstStyle>
            <a:lvl1pPr defTabSz="321310">
              <a:spcBef>
                <a:spcPts val="800"/>
              </a:spcBef>
              <a:defRPr sz="3850"/>
            </a:lvl1pPr>
          </a:lstStyle>
          <a:p>
            <a:pPr/>
            <a:r>
              <a:t>Output and Unemployment Fluctuations under Rational Expectations</a:t>
            </a:r>
          </a:p>
        </p:txBody>
      </p:sp>
      <p:sp>
        <p:nvSpPr>
          <p:cNvPr id="224" name="Having solved for inflation, the solution of the rest of the model is straightforward. From the Phillips curve and the solution for inflation, it follows that fluctuations of deviations of output from its natural rate,   , are determined by,…"/>
          <p:cNvSpPr txBox="1"/>
          <p:nvPr>
            <p:ph type="body" idx="1"/>
          </p:nvPr>
        </p:nvSpPr>
        <p:spPr>
          <a:prstGeom prst="rect">
            <a:avLst/>
          </a:prstGeom>
        </p:spPr>
        <p:txBody>
          <a:bodyPr/>
          <a:lstStyle/>
          <a:p>
            <a:pPr defTabSz="245363">
              <a:spcBef>
                <a:spcPts val="1000"/>
              </a:spcBef>
              <a:defRPr sz="1512"/>
            </a:pPr>
            <a:r>
              <a:t>Having solved for inflation, the solution of the rest of the model is straightforward. From the Phillips curve and the solution for inflation, it follows that fluctuations of deviations of output from its natural rate, </a:t>
            </a:r>
            <a14:m>
              <m:oMath>
                <m:sSub>
                  <m:e>
                    <m:limUpp>
                      <m:e>
                        <m:r>
                          <a:rPr xmlns:a="http://schemas.openxmlformats.org/drawingml/2006/main" sz="1650" i="1">
                            <a:solidFill>
                              <a:srgbClr val="414040"/>
                            </a:solidFill>
                            <a:latin typeface="Cambria Math" panose="02040503050406030204" pitchFamily="18" charset="0"/>
                          </a:rPr>
                          <m:t>y</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y</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y</m:t>
                        </m:r>
                      </m:e>
                    </m:bar>
                  </m:e>
                  <m:sub>
                    <m:r>
                      <a:rPr xmlns:a="http://schemas.openxmlformats.org/drawingml/2006/main" sz="1650" i="1">
                        <a:solidFill>
                          <a:srgbClr val="414040"/>
                        </a:solidFill>
                        <a:latin typeface="Cambria Math" panose="02040503050406030204" pitchFamily="18" charset="0"/>
                      </a:rPr>
                      <m:t>t</m:t>
                    </m:r>
                  </m:sub>
                </m:sSub>
              </m:oMath>
            </a14:m>
            <a:r>
              <a:t> , are determined by,</a:t>
            </a:r>
          </a:p>
          <a:p>
            <a:pPr defTabSz="245363">
              <a:spcBef>
                <a:spcPts val="1000"/>
              </a:spcBef>
              <a:defRPr sz="1512"/>
            </a:pPr>
            <a:r>
              <a:t>                                                                                </a:t>
            </a:r>
            <a14:m>
              <m:oMath>
                <m:sSub>
                  <m:e>
                    <m:limUpp>
                      <m:e>
                        <m:r>
                          <a:rPr xmlns:a="http://schemas.openxmlformats.org/drawingml/2006/main" sz="1650" i="1">
                            <a:solidFill>
                              <a:srgbClr val="414040"/>
                            </a:solidFill>
                            <a:latin typeface="Cambria Math" panose="02040503050406030204" pitchFamily="18" charset="0"/>
                          </a:rPr>
                          <m:t>y</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sSub>
                  <m:e>
                    <m:limUpp>
                      <m:e>
                        <m:r>
                          <a:rPr xmlns:a="http://schemas.openxmlformats.org/drawingml/2006/main" sz="1650" i="1">
                            <a:solidFill>
                              <a:srgbClr val="414040"/>
                            </a:solidFill>
                            <a:latin typeface="Cambria Math" panose="02040503050406030204" pitchFamily="18" charset="0"/>
                          </a:rPr>
                          <m:t>y</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ϕ</m:t>
                        </m:r>
                      </m:e>
                      <m:sub>
                        <m:r>
                          <a:rPr xmlns:a="http://schemas.openxmlformats.org/drawingml/2006/main" sz="1650" i="1">
                            <a:solidFill>
                              <a:srgbClr val="414040"/>
                            </a:solidFill>
                            <a:latin typeface="Cambria Math" panose="02040503050406030204" pitchFamily="18" charset="0"/>
                          </a:rPr>
                          <m:t>y</m:t>
                        </m:r>
                      </m:sub>
                    </m:sSub>
                  </m:den>
                </m:f>
                <m:d>
                  <m:dPr>
                    <m:ctrlPr>
                      <a:rPr xmlns:a="http://schemas.openxmlformats.org/drawingml/2006/main" sz="1650" i="1">
                        <a:solidFill>
                          <a:srgbClr val="414040"/>
                        </a:solidFill>
                        <a:latin typeface="Cambria Math" panose="02040503050406030204" pitchFamily="18" charset="0"/>
                      </a:rPr>
                    </m:ctrlPr>
                  </m:dPr>
                  <m:e>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1</m:t>
                        </m:r>
                      </m:sub>
                    </m:sSub>
                    <m:sSubSup>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A</m:t>
                        </m:r>
                      </m:sup>
                    </m:sSub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2</m:t>
                        </m:r>
                      </m:sub>
                    </m:sSub>
                    <m:sSubSup>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i</m:t>
                        </m:r>
                      </m:sup>
                    </m:sSub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3</m:t>
                        </m:r>
                      </m:sub>
                    </m:sSub>
                    <m:sSubSup>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up>
                        <m:r>
                          <a:rPr xmlns:a="http://schemas.openxmlformats.org/drawingml/2006/main" sz="1650" i="1">
                            <a:solidFill>
                              <a:srgbClr val="414040"/>
                            </a:solidFill>
                            <a:latin typeface="Cambria Math" panose="02040503050406030204" pitchFamily="18" charset="0"/>
                          </a:rPr>
                          <m:t>i</m:t>
                        </m:r>
                      </m:sup>
                    </m:sSubSup>
                  </m:e>
                </m:d>
              </m:oMath>
            </a14:m>
          </a:p>
          <a:p>
            <a:pPr defTabSz="245363">
              <a:spcBef>
                <a:spcPts val="1000"/>
              </a:spcBef>
              <a:defRPr sz="1512"/>
            </a:pPr>
            <a:r>
              <a:t>where, </a:t>
            </a:r>
            <a14:m>
              <m:oMath>
                <m:sSub>
                  <m:e>
                    <m:r>
                      <a:rPr xmlns:a="http://schemas.openxmlformats.org/drawingml/2006/main" sz="1700" i="1">
                        <a:solidFill>
                          <a:srgbClr val="414040"/>
                        </a:solidFill>
                        <a:latin typeface="Cambria Math" panose="02040503050406030204" pitchFamily="18" charset="0"/>
                      </a:rPr>
                      <m:t>ξ</m:t>
                    </m:r>
                  </m:e>
                  <m:sub>
                    <m:r>
                      <a:rPr xmlns:a="http://schemas.openxmlformats.org/drawingml/2006/main" sz="1700" i="1">
                        <a:solidFill>
                          <a:srgbClr val="414040"/>
                        </a:solidFill>
                        <a:latin typeface="Cambria Math" panose="02040503050406030204" pitchFamily="18" charset="0"/>
                      </a:rPr>
                      <m:t>1</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ϕ</m:t>
                    </m:r>
                  </m:e>
                  <m:sub>
                    <m:r>
                      <a:rPr xmlns:a="http://schemas.openxmlformats.org/drawingml/2006/main" sz="1700" i="1">
                        <a:solidFill>
                          <a:srgbClr val="414040"/>
                        </a:solidFill>
                        <a:latin typeface="Cambria Math" panose="02040503050406030204" pitchFamily="18" charset="0"/>
                      </a:rPr>
                      <m:t>π</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ψ</m:t>
                    </m:r>
                  </m:e>
                  <m:sub>
                    <m:r>
                      <a:rPr xmlns:a="http://schemas.openxmlformats.org/drawingml/2006/main" sz="1700" i="1">
                        <a:solidFill>
                          <a:srgbClr val="414040"/>
                        </a:solidFill>
                        <a:latin typeface="Cambria Math" panose="02040503050406030204" pitchFamily="18" charset="0"/>
                      </a:rPr>
                      <m:t>1</m:t>
                    </m:r>
                  </m:sub>
                </m:sSub>
              </m:oMath>
            </a14:m>
            <a:r>
              <a:t>, </a:t>
            </a:r>
            <a14:m>
              <m:oMath>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2</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ψ</m:t>
                    </m:r>
                  </m:e>
                  <m:sub>
                    <m:r>
                      <a:rPr xmlns:a="http://schemas.openxmlformats.org/drawingml/2006/main" sz="1650" i="1">
                        <a:solidFill>
                          <a:srgbClr val="414040"/>
                        </a:solidFill>
                        <a:latin typeface="Cambria Math" panose="02040503050406030204" pitchFamily="18" charset="0"/>
                      </a:rPr>
                      <m:t>3</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ϕ</m:t>
                    </m:r>
                  </m:e>
                  <m:sub>
                    <m:r>
                      <a:rPr xmlns:a="http://schemas.openxmlformats.org/drawingml/2006/main" sz="1650" i="1">
                        <a:solidFill>
                          <a:srgbClr val="414040"/>
                        </a:solidFill>
                        <a:latin typeface="Cambria Math" panose="02040503050406030204" pitchFamily="18" charset="0"/>
                      </a:rPr>
                      <m:t>π</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ψ</m:t>
                    </m:r>
                  </m:e>
                  <m:sub>
                    <m:r>
                      <a:rPr xmlns:a="http://schemas.openxmlformats.org/drawingml/2006/main" sz="1650" i="1">
                        <a:solidFill>
                          <a:srgbClr val="414040"/>
                        </a:solidFill>
                        <a:latin typeface="Cambria Math" panose="02040503050406030204" pitchFamily="18" charset="0"/>
                      </a:rPr>
                      <m:t>2</m:t>
                    </m:r>
                  </m:sub>
                </m:sSub>
              </m:oMath>
            </a14:m>
            <a:r>
              <a:t>, </a:t>
            </a:r>
            <a14:m>
              <m:oMath>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3</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ψ</m:t>
                    </m:r>
                  </m:e>
                  <m:sub>
                    <m:r>
                      <a:rPr xmlns:a="http://schemas.openxmlformats.org/drawingml/2006/main" sz="1650" i="1">
                        <a:solidFill>
                          <a:srgbClr val="414040"/>
                        </a:solidFill>
                        <a:latin typeface="Cambria Math" panose="02040503050406030204" pitchFamily="18" charset="0"/>
                      </a:rPr>
                      <m:t>3</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ϕ</m:t>
                    </m:r>
                  </m:e>
                  <m:sub>
                    <m:r>
                      <a:rPr xmlns:a="http://schemas.openxmlformats.org/drawingml/2006/main" sz="1650" i="1">
                        <a:solidFill>
                          <a:srgbClr val="414040"/>
                        </a:solidFill>
                        <a:latin typeface="Cambria Math" panose="02040503050406030204" pitchFamily="18" charset="0"/>
                      </a:rPr>
                      <m:t>π</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ψ</m:t>
                    </m:r>
                  </m:e>
                  <m:sub>
                    <m:r>
                      <a:rPr xmlns:a="http://schemas.openxmlformats.org/drawingml/2006/main" sz="1650" i="1">
                        <a:solidFill>
                          <a:srgbClr val="414040"/>
                        </a:solidFill>
                        <a:latin typeface="Cambria Math" panose="02040503050406030204" pitchFamily="18" charset="0"/>
                      </a:rPr>
                      <m:t>3</m:t>
                    </m:r>
                  </m:sub>
                </m:sSub>
              </m:oMath>
            </a14:m>
          </a:p>
          <a:p>
            <a:pPr defTabSz="245363">
              <a:spcBef>
                <a:spcPts val="1000"/>
              </a:spcBef>
              <a:defRPr sz="1512"/>
            </a:pPr>
            <a:r>
              <a:t>Finally, using the Okun relation in conjunction with the solution for output, we can solve for the fluctuations of the unemployment rate around its natural rate, </a:t>
            </a:r>
            <a14:m>
              <m:oMath>
                <m:sSub>
                  <m:e>
                    <m:limUpp>
                      <m:e>
                        <m:r>
                          <a:rPr xmlns:a="http://schemas.openxmlformats.org/drawingml/2006/main" sz="1650" i="1">
                            <a:solidFill>
                              <a:srgbClr val="414040"/>
                            </a:solidFill>
                            <a:latin typeface="Cambria Math" panose="02040503050406030204" pitchFamily="18" charset="0"/>
                          </a:rPr>
                          <m:t>u</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u</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u</m:t>
                    </m:r>
                  </m:e>
                </m:bar>
              </m:oMath>
            </a14:m>
            <a:r>
              <a:t>, as,</a:t>
            </a:r>
          </a:p>
          <a:p>
            <a:pPr defTabSz="245363">
              <a:spcBef>
                <a:spcPts val="1000"/>
              </a:spcBef>
              <a:defRPr sz="1512"/>
            </a:pPr>
            <a:r>
              <a:t>                                                                       </a:t>
            </a:r>
            <a14:m>
              <m:oMath>
                <m:sSub>
                  <m:e>
                    <m:limUpp>
                      <m:e>
                        <m:r>
                          <a:rPr xmlns:a="http://schemas.openxmlformats.org/drawingml/2006/main" sz="1650" i="1">
                            <a:solidFill>
                              <a:srgbClr val="414040"/>
                            </a:solidFill>
                            <a:latin typeface="Cambria Math" panose="02040503050406030204" pitchFamily="18" charset="0"/>
                          </a:rPr>
                          <m:t>u</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sSub>
                  <m:e>
                    <m:limUpp>
                      <m:e>
                        <m:r>
                          <a:rPr xmlns:a="http://schemas.openxmlformats.org/drawingml/2006/main" sz="1650" i="1">
                            <a:solidFill>
                              <a:srgbClr val="414040"/>
                            </a:solidFill>
                            <a:latin typeface="Cambria Math" panose="02040503050406030204" pitchFamily="18" charset="0"/>
                          </a:rPr>
                          <m:t>u</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ϕ</m:t>
                            </m:r>
                          </m:e>
                          <m:sub>
                            <m:r>
                              <a:rPr xmlns:a="http://schemas.openxmlformats.org/drawingml/2006/main" sz="1650" i="1">
                                <a:solidFill>
                                  <a:srgbClr val="414040"/>
                                </a:solidFill>
                                <a:latin typeface="Cambria Math" panose="02040503050406030204" pitchFamily="18" charset="0"/>
                              </a:rPr>
                              <m:t>y</m:t>
                            </m:r>
                          </m:sub>
                        </m:sSub>
                      </m:e>
                    </m:d>
                  </m:den>
                </m:f>
                <m:d>
                  <m:dPr>
                    <m:ctrlPr>
                      <a:rPr xmlns:a="http://schemas.openxmlformats.org/drawingml/2006/main" sz="1650" i="1">
                        <a:solidFill>
                          <a:srgbClr val="414040"/>
                        </a:solidFill>
                        <a:latin typeface="Cambria Math" panose="02040503050406030204" pitchFamily="18" charset="0"/>
                      </a:rPr>
                    </m:ctrlPr>
                  </m:dPr>
                  <m:e>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1</m:t>
                        </m:r>
                      </m:sub>
                    </m:sSub>
                    <m:sSubSup>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A</m:t>
                        </m:r>
                      </m:sup>
                    </m:sSub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2</m:t>
                        </m:r>
                      </m:sub>
                    </m:sSub>
                    <m:sSubSup>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sub>
                      <m:sup>
                        <m:r>
                          <a:rPr xmlns:a="http://schemas.openxmlformats.org/drawingml/2006/main" sz="1650" i="1">
                            <a:solidFill>
                              <a:srgbClr val="414040"/>
                            </a:solidFill>
                            <a:latin typeface="Cambria Math" panose="02040503050406030204" pitchFamily="18" charset="0"/>
                          </a:rPr>
                          <m:t>i</m:t>
                        </m:r>
                      </m:sup>
                    </m:sSubSup>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ξ</m:t>
                        </m:r>
                      </m:e>
                      <m:sub>
                        <m:r>
                          <a:rPr xmlns:a="http://schemas.openxmlformats.org/drawingml/2006/main" sz="1650" i="1">
                            <a:solidFill>
                              <a:srgbClr val="414040"/>
                            </a:solidFill>
                            <a:latin typeface="Cambria Math" panose="02040503050406030204" pitchFamily="18" charset="0"/>
                          </a:rPr>
                          <m:t>3</m:t>
                        </m:r>
                      </m:sub>
                    </m:sSub>
                    <m:sSubSup>
                      <m:e>
                        <m:r>
                          <a:rPr xmlns:a="http://schemas.openxmlformats.org/drawingml/2006/main" sz="1650" i="1">
                            <a:solidFill>
                              <a:srgbClr val="414040"/>
                            </a:solidFill>
                            <a:latin typeface="Cambria Math" panose="02040503050406030204" pitchFamily="18" charset="0"/>
                          </a:rPr>
                          <m:t>ε</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up>
                        <m:r>
                          <a:rPr xmlns:a="http://schemas.openxmlformats.org/drawingml/2006/main" sz="1650" i="1">
                            <a:solidFill>
                              <a:srgbClr val="414040"/>
                            </a:solidFill>
                            <a:latin typeface="Cambria Math" panose="02040503050406030204" pitchFamily="18" charset="0"/>
                          </a:rPr>
                          <m:t>i</m:t>
                        </m:r>
                      </m:sup>
                    </m:sSubSup>
                  </m:e>
                </m:d>
              </m:oMath>
            </a14:m>
          </a:p>
          <a:p>
            <a:pPr defTabSz="245363">
              <a:spcBef>
                <a:spcPts val="1000"/>
              </a:spcBef>
              <a:defRPr sz="1512"/>
            </a:pPr>
            <a:r>
              <a:t>Fluctuations in both nominal variables (such as the inflation rate), and real variables (such as deviations of real output and the unemployment rate from their natural rates) display the same degree of persistence. This is a result of the clash in the objectives of the central bank and labor market insiders. The central bank, through the Taylor rule, seeks to stabilize both inflation and deviations of output from its natural rate. Labor market insiders seek to secure the maximum wage consistent with their own employment, which depends partly on lagged employment and partly on the natural rate. </a:t>
            </a:r>
          </a:p>
          <a:p>
            <a:pPr defTabSz="245363">
              <a:spcBef>
                <a:spcPts val="1000"/>
              </a:spcBef>
              <a:defRPr sz="1512"/>
            </a:pPr>
            <a:r>
              <a:t>To the extent that the short-term employment objectives of wage setters and the central bank differ, with the central bank seeking to minimize persistent deviations of unemployment from its natural rate, the only way for wage setters to ensure that the central bank does not surprise them is to adapt their inflationary expectations to the central bank rule. Because nominal interest rates react to the persistent fluctuations of deviations of output from its natural rate, inflation and inflationary expectations adapt too. Hence, inflation displays the same degree of persistence as output and unemployment. Hence, both nominal and real variables display persistent fluctuations, induced by both real and interest rate (monetary) shocks.</a:t>
            </a:r>
          </a:p>
        </p:txBody>
      </p:sp>
      <p:sp>
        <p:nvSpPr>
          <p:cNvPr id="2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Dynamic Simulations of the Effects of Real and Monetary Shocks"/>
          <p:cNvSpPr txBox="1"/>
          <p:nvPr>
            <p:ph type="title"/>
          </p:nvPr>
        </p:nvSpPr>
        <p:spPr>
          <a:prstGeom prst="rect">
            <a:avLst/>
          </a:prstGeom>
        </p:spPr>
        <p:txBody>
          <a:bodyPr/>
          <a:lstStyle>
            <a:lvl1pPr defTabSz="321310">
              <a:spcBef>
                <a:spcPts val="800"/>
              </a:spcBef>
              <a:defRPr sz="3850"/>
            </a:lvl1pPr>
          </a:lstStyle>
          <a:p>
            <a:pPr/>
            <a:r>
              <a:t>Dynamic Simulations of the Effects of Real and Monetary Shocks</a:t>
            </a:r>
          </a:p>
        </p:txBody>
      </p:sp>
      <p:sp>
        <p:nvSpPr>
          <p:cNvPr id="228" name="To visualize the impulse response functions of the model to nominal and real shocks, we review the results of dynamic simulations of the model.…"/>
          <p:cNvSpPr txBox="1"/>
          <p:nvPr>
            <p:ph type="body" idx="1"/>
          </p:nvPr>
        </p:nvSpPr>
        <p:spPr>
          <a:prstGeom prst="rect">
            <a:avLst/>
          </a:prstGeom>
        </p:spPr>
        <p:txBody>
          <a:bodyPr/>
          <a:lstStyle/>
          <a:p>
            <a:pPr defTabSz="519937">
              <a:spcBef>
                <a:spcPts val="2100"/>
              </a:spcBef>
              <a:defRPr sz="3204"/>
            </a:pPr>
            <a:r>
              <a:t>To visualize the impulse response functions of the model to nominal and real shocks, we review the results of dynamic simulations of the model. </a:t>
            </a:r>
          </a:p>
          <a:p>
            <a:pPr defTabSz="519937">
              <a:spcBef>
                <a:spcPts val="2100"/>
              </a:spcBef>
              <a:defRPr sz="3204"/>
            </a:pPr>
            <a:r>
              <a:t>The first simulation follows an unanticipated temporary 1% shock to the nominal interest rate, and the second follows an unanticipated 1% shock to productivity.</a:t>
            </a:r>
          </a:p>
          <a:p>
            <a:pPr defTabSz="519937">
              <a:spcBef>
                <a:spcPts val="2100"/>
              </a:spcBef>
              <a:defRPr sz="3204"/>
            </a:pPr>
            <a:r>
              <a:t>The simulations are based on the following values of the parameters: </a:t>
            </a:r>
            <a14:m>
              <m:oMath>
                <m:r>
                  <a:rPr xmlns:a="http://schemas.openxmlformats.org/drawingml/2006/main" sz="3500" i="1">
                    <a:solidFill>
                      <a:srgbClr val="414040"/>
                    </a:solidFill>
                    <a:latin typeface="Cambria Math" panose="02040503050406030204" pitchFamily="18" charset="0"/>
                  </a:rPr>
                  <m:t>α</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0.333,</m:t>
                </m:r>
                <m:r>
                  <a:rPr xmlns:a="http://schemas.openxmlformats.org/drawingml/2006/main" sz="3500" i="1">
                    <a:solidFill>
                      <a:srgbClr val="414040"/>
                    </a:solidFill>
                    <a:latin typeface="Cambria Math" panose="02040503050406030204" pitchFamily="18" charset="0"/>
                  </a:rPr>
                  <m:t>ρ</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2</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θ</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δ</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0.5,</m:t>
                </m:r>
                <m:sSub>
                  <m:e>
                    <m:r>
                      <a:rPr xmlns:a="http://schemas.openxmlformats.org/drawingml/2006/main" sz="3500" i="1">
                        <a:solidFill>
                          <a:srgbClr val="414040"/>
                        </a:solidFill>
                        <a:latin typeface="Cambria Math" panose="02040503050406030204" pitchFamily="18" charset="0"/>
                      </a:rPr>
                      <m:t>ϕ</m:t>
                    </m:r>
                  </m:e>
                  <m:sub>
                    <m:r>
                      <a:rPr xmlns:a="http://schemas.openxmlformats.org/drawingml/2006/main" sz="3500" i="1">
                        <a:solidFill>
                          <a:srgbClr val="414040"/>
                        </a:solidFill>
                        <a:latin typeface="Cambria Math" panose="02040503050406030204" pitchFamily="18" charset="0"/>
                      </a:rPr>
                      <m:t>π</m:t>
                    </m:r>
                  </m:sub>
                </m:sSub>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1.5,</m:t>
                </m:r>
                <m:sSub>
                  <m:e>
                    <m:r>
                      <a:rPr xmlns:a="http://schemas.openxmlformats.org/drawingml/2006/main" sz="3500" i="1">
                        <a:solidFill>
                          <a:srgbClr val="414040"/>
                        </a:solidFill>
                        <a:latin typeface="Cambria Math" panose="02040503050406030204" pitchFamily="18" charset="0"/>
                      </a:rPr>
                      <m:t>ϕ</m:t>
                    </m:r>
                  </m:e>
                  <m:sub>
                    <m:r>
                      <a:rPr xmlns:a="http://schemas.openxmlformats.org/drawingml/2006/main" sz="3500" i="1">
                        <a:solidFill>
                          <a:srgbClr val="414040"/>
                        </a:solidFill>
                        <a:latin typeface="Cambria Math" panose="02040503050406030204" pitchFamily="18" charset="0"/>
                      </a:rPr>
                      <m:t>y</m:t>
                    </m:r>
                  </m:sub>
                </m:sSub>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0.5</m:t>
                </m:r>
              </m:oMath>
            </a14:m>
            <a:r>
              <a:t>, </a:t>
            </a:r>
            <a14:m>
              <m:oMath>
                <m:sSub>
                  <m:e>
                    <m:r>
                      <a:rPr xmlns:a="http://schemas.openxmlformats.org/drawingml/2006/main" sz="3550" i="1">
                        <a:solidFill>
                          <a:srgbClr val="414040"/>
                        </a:solidFill>
                        <a:latin typeface="Cambria Math" panose="02040503050406030204" pitchFamily="18" charset="0"/>
                      </a:rPr>
                      <m:t>η</m:t>
                    </m:r>
                  </m:e>
                  <m:sub>
                    <m:r>
                      <a:rPr xmlns:a="http://schemas.openxmlformats.org/drawingml/2006/main" sz="3550" i="1">
                        <a:solidFill>
                          <a:srgbClr val="414040"/>
                        </a:solidFill>
                        <a:latin typeface="Cambria Math" panose="02040503050406030204" pitchFamily="18" charset="0"/>
                      </a:rPr>
                      <m:t>A</m:t>
                    </m:r>
                  </m:sub>
                </m:sSub>
                <m:r>
                  <a:rPr xmlns:a="http://schemas.openxmlformats.org/drawingml/2006/main" sz="3550" i="1">
                    <a:solidFill>
                      <a:srgbClr val="414040"/>
                    </a:solidFill>
                    <a:latin typeface="Cambria Math" panose="02040503050406030204" pitchFamily="18" charset="0"/>
                  </a:rPr>
                  <m:t>=</m:t>
                </m:r>
                <m:r>
                  <a:rPr xmlns:a="http://schemas.openxmlformats.org/drawingml/2006/main" sz="3550" i="1">
                    <a:solidFill>
                      <a:srgbClr val="414040"/>
                    </a:solidFill>
                    <a:latin typeface="Cambria Math" panose="02040503050406030204" pitchFamily="18" charset="0"/>
                  </a:rPr>
                  <m:t>0.75</m:t>
                </m:r>
              </m:oMath>
            </a14:m>
            <a:r>
              <a:t>. The natural rate of unemployment is assumed equal to 5% and the target inflation rate is 2%. </a:t>
            </a:r>
            <a:endParaRPr sz="3600"/>
          </a:p>
        </p:txBody>
      </p:sp>
      <p:sp>
        <p:nvSpPr>
          <p:cNvPr id="2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Impulse Response Functions following a 1% Unanticipated Temporary Positive Shock…"/>
          <p:cNvSpPr txBox="1"/>
          <p:nvPr>
            <p:ph type="title"/>
          </p:nvPr>
        </p:nvSpPr>
        <p:spPr>
          <a:prstGeom prst="rect">
            <a:avLst/>
          </a:prstGeom>
        </p:spPr>
        <p:txBody>
          <a:bodyPr/>
          <a:lstStyle/>
          <a:p>
            <a:pPr defTabSz="239522">
              <a:spcBef>
                <a:spcPts val="600"/>
              </a:spcBef>
              <a:defRPr sz="2870"/>
            </a:pPr>
            <a:r>
              <a:t>Impulse Response Functions following a 1% Unanticipated Temporary Positive Shock</a:t>
            </a:r>
          </a:p>
          <a:p>
            <a:pPr defTabSz="239522">
              <a:spcBef>
                <a:spcPts val="600"/>
              </a:spcBef>
              <a:defRPr sz="2870"/>
            </a:pPr>
            <a:r>
              <a:t>to the Nominal Interest Rate</a:t>
            </a:r>
          </a:p>
        </p:txBody>
      </p:sp>
      <p:sp>
        <p:nvSpPr>
          <p:cNvPr id="2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3" name="Figure1701.pdf" descr="Figure1701.pdf"/>
          <p:cNvPicPr>
            <a:picLocks noChangeAspect="1"/>
          </p:cNvPicPr>
          <p:nvPr/>
        </p:nvPicPr>
        <p:blipFill>
          <a:blip r:embed="rId2">
            <a:extLst/>
          </a:blip>
          <a:stretch>
            <a:fillRect/>
          </a:stretch>
        </p:blipFill>
        <p:spPr>
          <a:xfrm>
            <a:off x="2847296" y="2324100"/>
            <a:ext cx="7310208" cy="67056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Effects of a 1% Unanticipated Interest Rate Shock"/>
          <p:cNvSpPr txBox="1"/>
          <p:nvPr>
            <p:ph type="title"/>
          </p:nvPr>
        </p:nvSpPr>
        <p:spPr>
          <a:prstGeom prst="rect">
            <a:avLst/>
          </a:prstGeom>
        </p:spPr>
        <p:txBody>
          <a:bodyPr/>
          <a:lstStyle>
            <a:lvl1pPr defTabSz="420624">
              <a:spcBef>
                <a:spcPts val="1100"/>
              </a:spcBef>
              <a:defRPr sz="5040"/>
            </a:lvl1pPr>
          </a:lstStyle>
          <a:p>
            <a:pPr/>
            <a:r>
              <a:t>Effects of a 1% Unanticipated Interest Rate Shock</a:t>
            </a:r>
          </a:p>
        </p:txBody>
      </p:sp>
      <p:sp>
        <p:nvSpPr>
          <p:cNvPr id="236" name="Inflation initially falls below the target of 2%, unemployment rises above its natural rate of 5%, and output falls below its own natural rate.…"/>
          <p:cNvSpPr txBox="1"/>
          <p:nvPr>
            <p:ph type="body" idx="1"/>
          </p:nvPr>
        </p:nvSpPr>
        <p:spPr>
          <a:prstGeom prst="rect">
            <a:avLst/>
          </a:prstGeom>
        </p:spPr>
        <p:txBody>
          <a:bodyPr/>
          <a:lstStyle/>
          <a:p>
            <a:pPr defTabSz="479044">
              <a:spcBef>
                <a:spcPts val="1900"/>
              </a:spcBef>
              <a:defRPr sz="2952"/>
            </a:pPr>
            <a:r>
              <a:t>Inflation initially falls below the target of 2%, unemployment rises above its natural rate of 5%, and output falls below its own natural rate. </a:t>
            </a:r>
          </a:p>
          <a:p>
            <a:pPr defTabSz="479044">
              <a:spcBef>
                <a:spcPts val="1900"/>
              </a:spcBef>
              <a:defRPr sz="2952"/>
            </a:pPr>
            <a:r>
              <a:t>The real interest rate and the real wage rise above their natural rates. </a:t>
            </a:r>
          </a:p>
          <a:p>
            <a:pPr defTabSz="479044">
              <a:spcBef>
                <a:spcPts val="1900"/>
              </a:spcBef>
              <a:defRPr sz="2952"/>
            </a:pPr>
            <a:r>
              <a:t>Because of the fall in inflation and the rise in unemployment, after the initial shock, the nominal interest rate follows a downward path toward its natural rate of 4%, inflation rises, unemployment gradually declines toward its natural rate, and all other real variables adjust toward their natural rates too. </a:t>
            </a:r>
          </a:p>
          <a:p>
            <a:pPr defTabSz="479044">
              <a:spcBef>
                <a:spcPts val="1900"/>
              </a:spcBef>
              <a:defRPr sz="2952"/>
            </a:pPr>
            <a:r>
              <a:t>Thus, a temporary nominal shock has persistent real effects, because of the persistence of deviations of employment from its natural rate.</a:t>
            </a:r>
          </a:p>
        </p:txBody>
      </p:sp>
      <p:sp>
        <p:nvSpPr>
          <p:cNvPr id="2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Impulse Response Functions following a 1% Unanticipated Persistent Positive Shock…"/>
          <p:cNvSpPr txBox="1"/>
          <p:nvPr>
            <p:ph type="title"/>
          </p:nvPr>
        </p:nvSpPr>
        <p:spPr>
          <a:prstGeom prst="rect">
            <a:avLst/>
          </a:prstGeom>
        </p:spPr>
        <p:txBody>
          <a:bodyPr/>
          <a:lstStyle/>
          <a:p>
            <a:pPr defTabSz="245363">
              <a:spcBef>
                <a:spcPts val="600"/>
              </a:spcBef>
              <a:defRPr sz="2940"/>
            </a:pPr>
            <a:r>
              <a:t>Impulse Response Functions following a 1% Unanticipated Persistent Positive Shock</a:t>
            </a:r>
          </a:p>
          <a:p>
            <a:pPr defTabSz="245363">
              <a:spcBef>
                <a:spcPts val="600"/>
              </a:spcBef>
              <a:defRPr sz="2940"/>
            </a:pPr>
            <a:r>
              <a:t>to Productivity</a:t>
            </a:r>
          </a:p>
        </p:txBody>
      </p:sp>
      <p:sp>
        <p:nvSpPr>
          <p:cNvPr id="2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1" name="Figure1702.pdf" descr="Figure1702.pdf"/>
          <p:cNvPicPr>
            <a:picLocks noChangeAspect="1"/>
          </p:cNvPicPr>
          <p:nvPr/>
        </p:nvPicPr>
        <p:blipFill>
          <a:blip r:embed="rId2">
            <a:extLst/>
          </a:blip>
          <a:stretch>
            <a:fillRect/>
          </a:stretch>
        </p:blipFill>
        <p:spPr>
          <a:xfrm>
            <a:off x="2892174" y="2336800"/>
            <a:ext cx="7220452" cy="668020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Effects of a 1% Unanticipated Productivity Shock"/>
          <p:cNvSpPr txBox="1"/>
          <p:nvPr>
            <p:ph type="title"/>
          </p:nvPr>
        </p:nvSpPr>
        <p:spPr>
          <a:prstGeom prst="rect">
            <a:avLst/>
          </a:prstGeom>
        </p:spPr>
        <p:txBody>
          <a:bodyPr/>
          <a:lstStyle>
            <a:lvl1pPr defTabSz="426466">
              <a:spcBef>
                <a:spcPts val="1100"/>
              </a:spcBef>
              <a:defRPr sz="5110"/>
            </a:lvl1pPr>
          </a:lstStyle>
          <a:p>
            <a:pPr/>
            <a:r>
              <a:t>Effects of a 1% Unanticipated Productivity Shock</a:t>
            </a:r>
          </a:p>
        </p:txBody>
      </p:sp>
      <p:sp>
        <p:nvSpPr>
          <p:cNvPr id="244" name="Inflation initially falls below the target of 2%, unemployment also falls below its natural rate of 5%, and output rises above its own natural rate, because of the rise of employment.…"/>
          <p:cNvSpPr txBox="1"/>
          <p:nvPr>
            <p:ph type="body" idx="1"/>
          </p:nvPr>
        </p:nvSpPr>
        <p:spPr>
          <a:prstGeom prst="rect">
            <a:avLst/>
          </a:prstGeom>
        </p:spPr>
        <p:txBody>
          <a:bodyPr/>
          <a:lstStyle/>
          <a:p>
            <a:pPr defTabSz="321310">
              <a:spcBef>
                <a:spcPts val="1300"/>
              </a:spcBef>
              <a:defRPr sz="1980"/>
            </a:pPr>
            <a:r>
              <a:t>Inflation initially falls below the target of 2%, unemployment also falls below its natural rate of 5%, and output rises above its own natural rate, because of the rise of employment. </a:t>
            </a:r>
          </a:p>
          <a:p>
            <a:pPr defTabSz="321310">
              <a:spcBef>
                <a:spcPts val="1300"/>
              </a:spcBef>
              <a:defRPr sz="1980"/>
            </a:pPr>
            <a:r>
              <a:t>The real interest rate falls below its natural rate, inducing higher aggregate demand, and the real wage rises above its natural rate. </a:t>
            </a:r>
          </a:p>
          <a:p>
            <a:pPr defTabSz="321310">
              <a:spcBef>
                <a:spcPts val="1300"/>
              </a:spcBef>
              <a:defRPr sz="1980"/>
            </a:pPr>
            <a:r>
              <a:t>Because of the fall in both inflation and unemployment, after the initial shock, the nominal interest rate follows an upward path toward its natural rate of 4%, inflation rises, unemployment gradually rises toward its natural rate, and all other real variables adjust toward their natural rates too. </a:t>
            </a:r>
          </a:p>
          <a:p>
            <a:pPr defTabSz="321310">
              <a:spcBef>
                <a:spcPts val="1300"/>
              </a:spcBef>
              <a:defRPr sz="1980"/>
            </a:pPr>
            <a:r>
              <a:t>Thus, a temporary nominal shock has persistent real effects, because of the persistence of deviations of employment from its natural rate.</a:t>
            </a:r>
          </a:p>
          <a:p>
            <a:pPr defTabSz="321310">
              <a:spcBef>
                <a:spcPts val="1300"/>
              </a:spcBef>
              <a:defRPr sz="1980"/>
            </a:pPr>
            <a:r>
              <a:t>Note that the correlation of inflation and unemployment (or output) depends on the nature of the shocks. The short-run correlation of inflation and unemployment following a nominal shock is negative, as unanticipated inflation reduces unemployment. But the short-run correlation of inflation and unemployment is positive following a real shock, because higher productivity reduces both inflation and unemployment. Thus, this model would be able to explain stagflation, as the outcome of negative real shocks.</a:t>
            </a:r>
          </a:p>
        </p:txBody>
      </p:sp>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he Implications of Staggered Pricing"/>
          <p:cNvSpPr txBox="1"/>
          <p:nvPr>
            <p:ph type="title"/>
          </p:nvPr>
        </p:nvSpPr>
        <p:spPr>
          <a:prstGeom prst="rect">
            <a:avLst/>
          </a:prstGeom>
        </p:spPr>
        <p:txBody>
          <a:bodyPr/>
          <a:lstStyle>
            <a:lvl1pPr defTabSz="549148">
              <a:spcBef>
                <a:spcPts val="1500"/>
              </a:spcBef>
              <a:defRPr sz="6580"/>
            </a:lvl1pPr>
          </a:lstStyle>
          <a:p>
            <a:pPr/>
            <a:r>
              <a:t>The Implications of Staggered Pricing</a:t>
            </a:r>
          </a:p>
        </p:txBody>
      </p:sp>
      <p:sp>
        <p:nvSpPr>
          <p:cNvPr id="248" name="Up to now we have assumed predetermined wage contracts and flexible prices. We can augment the model by introducing price stickiness as a additional nominal distortion.  We shall concentrate on the Calvo (1983) model of staggered pricing, which is widely"/>
          <p:cNvSpPr txBox="1"/>
          <p:nvPr>
            <p:ph type="body" idx="1"/>
          </p:nvPr>
        </p:nvSpPr>
        <p:spPr>
          <a:prstGeom prst="rect">
            <a:avLst/>
          </a:prstGeom>
        </p:spPr>
        <p:txBody>
          <a:bodyPr/>
          <a:lstStyle/>
          <a:p>
            <a:pPr defTabSz="233679">
              <a:spcBef>
                <a:spcPts val="900"/>
              </a:spcBef>
              <a:defRPr sz="1440"/>
            </a:pPr>
            <a:r>
              <a:t>Up to now we have assumed predetermined wage contracts and flexible prices. We can augment the model by introducing price stickiness as a additional nominal distortion.  We shall concentrate on the Calvo (1983) model of staggered pricing, which is widely used in the new keynesian literature.</a:t>
            </a:r>
          </a:p>
          <a:p>
            <a:pPr defTabSz="233679">
              <a:spcBef>
                <a:spcPts val="900"/>
              </a:spcBef>
              <a:defRPr sz="1440"/>
            </a:pPr>
            <a:r>
              <a:t>All firms are assumed to be able to automatically index their prices to the steady state inflation rate. However, following Calvo (1983), let us assume that the probability of adjusting prices freely, at a rate different than steady state inflation, is equal to </a:t>
            </a:r>
            <a14:m>
              <m:oMath>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γ</m:t>
                </m:r>
              </m:oMath>
            </a14:m>
            <a:r>
              <a:t>. This probability is constant and independent of the length of time that has elapsed since the last such price adjustment by the firm. Thus, in each period, a proportion </a:t>
            </a:r>
            <a14:m>
              <m:oMath>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γ</m:t>
                </m:r>
              </m:oMath>
            </a14:m>
            <a:r>
              <a:t> of all firms adjust their prices freely at a rate different than the steady state inflation rate and the remaining proportion </a:t>
            </a:r>
            <a14:m>
              <m:oMath>
                <m:r>
                  <a:rPr xmlns:a="http://schemas.openxmlformats.org/drawingml/2006/main" sz="1500" i="1">
                    <a:solidFill>
                      <a:srgbClr val="414040"/>
                    </a:solidFill>
                    <a:latin typeface="Cambria Math" panose="02040503050406030204" pitchFamily="18" charset="0"/>
                  </a:rPr>
                  <m:t>γ</m:t>
                </m:r>
              </m:oMath>
            </a14:m>
            <a:r>
              <a:t> cannot adjust them freely.</a:t>
            </a:r>
          </a:p>
          <a:p>
            <a:pPr defTabSz="233679">
              <a:spcBef>
                <a:spcPts val="900"/>
              </a:spcBef>
              <a:defRPr sz="1440"/>
            </a:pPr>
            <a:r>
              <a:t>Under these assumptions, in period </a:t>
            </a:r>
            <a14:m>
              <m:oMath>
                <m:r>
                  <a:rPr xmlns:a="http://schemas.openxmlformats.org/drawingml/2006/main" sz="1700" i="1">
                    <a:solidFill>
                      <a:srgbClr val="414040"/>
                    </a:solidFill>
                    <a:latin typeface="Cambria Math" panose="02040503050406030204" pitchFamily="18" charset="0"/>
                  </a:rPr>
                  <m:t>t</m:t>
                </m:r>
              </m:oMath>
            </a14:m>
            <a:r>
              <a:t>, the expected future duration of any price contract is given by</a:t>
            </a:r>
          </a:p>
          <a:p>
            <a:pPr defTabSz="233679">
              <a:spcBef>
                <a:spcPts val="900"/>
              </a:spcBef>
              <a:defRPr sz="1440"/>
            </a:pPr>
            <a:r>
              <a:t>                                                                                                             </a:t>
            </a:r>
            <a14:m>
              <m:oMath>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r>
                  <a:rPr xmlns:a="http://schemas.openxmlformats.org/drawingml/2006/main" sz="1550" i="1">
                    <a:solidFill>
                      <a:srgbClr val="414040"/>
                    </a:solidFill>
                    <a:latin typeface="Cambria Math" panose="02040503050406030204" pitchFamily="18" charset="0"/>
                  </a:rPr>
                  <m:t>)</m:t>
                </m:r>
                <m:sSubSup>
                  <m:e>
                    <m:r>
                      <a:rPr xmlns:a="http://schemas.openxmlformats.org/drawingml/2006/main" sz="1550" i="1">
                        <a:solidFill>
                          <a:srgbClr val="414040"/>
                        </a:solidFill>
                        <a:latin typeface="Cambria Math" panose="02040503050406030204" pitchFamily="18" charset="0"/>
                      </a:rPr>
                      <m:t>∑</m:t>
                    </m:r>
                  </m:e>
                  <m:sub>
                    <m:r>
                      <a:rPr xmlns:a="http://schemas.openxmlformats.org/drawingml/2006/main" sz="1550" i="1">
                        <a:solidFill>
                          <a:srgbClr val="414040"/>
                        </a:solidFill>
                        <a:latin typeface="Cambria Math" panose="02040503050406030204" pitchFamily="18" charset="0"/>
                      </a:rPr>
                      <m:t>s</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0</m:t>
                    </m:r>
                  </m:sub>
                  <m:sup>
                    <m:r>
                      <m:rPr>
                        <m:sty m:val="p"/>
                      </m:rPr>
                      <a:rPr xmlns:a="http://schemas.openxmlformats.org/drawingml/2006/main" sz="1550" i="1">
                        <a:solidFill>
                          <a:srgbClr val="414040"/>
                        </a:solidFill>
                        <a:latin typeface="Cambria Math" panose="02040503050406030204" pitchFamily="18" charset="0"/>
                      </a:rPr>
                      <m:t>∞</m:t>
                    </m:r>
                  </m:sup>
                </m:sSubSup>
                <m:r>
                  <a:rPr xmlns:a="http://schemas.openxmlformats.org/drawingml/2006/main" sz="1550" i="1">
                    <a:solidFill>
                      <a:srgbClr val="414040"/>
                    </a:solidFill>
                    <a:latin typeface="Cambria Math" panose="02040503050406030204" pitchFamily="18" charset="0"/>
                  </a:rPr>
                  <m:t>s</m:t>
                </m:r>
                <m:sSup>
                  <m:e>
                    <m:r>
                      <a:rPr xmlns:a="http://schemas.openxmlformats.org/drawingml/2006/main" sz="1550" i="1">
                        <a:solidFill>
                          <a:srgbClr val="414040"/>
                        </a:solidFill>
                        <a:latin typeface="Cambria Math" panose="02040503050406030204" pitchFamily="18" charset="0"/>
                      </a:rPr>
                      <m:t>γ</m:t>
                    </m:r>
                  </m:e>
                  <m:sup>
                    <m:r>
                      <a:rPr xmlns:a="http://schemas.openxmlformats.org/drawingml/2006/main" sz="1550" i="1">
                        <a:solidFill>
                          <a:srgbClr val="414040"/>
                        </a:solidFill>
                        <a:latin typeface="Cambria Math" panose="02040503050406030204" pitchFamily="18" charset="0"/>
                      </a:rPr>
                      <m:t>s</m:t>
                    </m:r>
                  </m:sup>
                </m:sSup>
                <m:r>
                  <a:rPr xmlns:a="http://schemas.openxmlformats.org/drawingml/2006/main" sz="1550" i="1">
                    <a:solidFill>
                      <a:srgbClr val="414040"/>
                    </a:solidFill>
                    <a:latin typeface="Cambria Math" panose="02040503050406030204" pitchFamily="18" charset="0"/>
                  </a:rPr>
                  <m:t>=</m:t>
                </m:r>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γ</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den>
                </m:f>
              </m:oMath>
            </a14:m>
          </a:p>
          <a:p>
            <a:pPr defTabSz="233679">
              <a:spcBef>
                <a:spcPts val="900"/>
              </a:spcBef>
              <a:defRPr sz="1440"/>
            </a:pPr>
            <a:r>
              <a:t>From the definition of the price level and the fact that all firms that freely reset their prices in period </a:t>
            </a:r>
            <a14:m>
              <m:oMath>
                <m:r>
                  <a:rPr xmlns:a="http://schemas.openxmlformats.org/drawingml/2006/main" sz="1700" i="1">
                    <a:solidFill>
                      <a:srgbClr val="414040"/>
                    </a:solidFill>
                    <a:latin typeface="Cambria Math" panose="02040503050406030204" pitchFamily="18" charset="0"/>
                  </a:rPr>
                  <m:t>t</m:t>
                </m:r>
              </m:oMath>
            </a14:m>
            <a:r>
              <a:t> set the same price, it follows that,</a:t>
            </a:r>
          </a:p>
          <a:p>
            <a:pPr defTabSz="233679">
              <a:spcBef>
                <a:spcPts val="900"/>
              </a:spcBef>
              <a:defRPr sz="1440"/>
            </a:pPr>
            <a:r>
              <a:t>                                                                                                     </a:t>
            </a:r>
            <a14:m>
              <m:oMath>
                <m:sSub>
                  <m:e>
                    <m:limUpp>
                      <m:e>
                        <m:r>
                          <a:rPr xmlns:a="http://schemas.openxmlformats.org/drawingml/2006/main" sz="1550" i="1">
                            <a:solidFill>
                              <a:srgbClr val="414040"/>
                            </a:solidFill>
                            <a:latin typeface="Cambria Math" panose="02040503050406030204" pitchFamily="18" charset="0"/>
                          </a:rPr>
                          <m:t>P</m:t>
                        </m:r>
                      </m:e>
                      <m:lim>
                        <m:r>
                          <a:rPr xmlns:a="http://schemas.openxmlformats.org/drawingml/2006/main" sz="1550" i="1">
                            <a:solidFill>
                              <a:srgbClr val="414040"/>
                            </a:solidFill>
                            <a:latin typeface="Cambria Math" panose="02040503050406030204" pitchFamily="18" charset="0"/>
                          </a:rPr>
                          <m:t>̂</m:t>
                        </m:r>
                      </m:lim>
                    </m:limUpp>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r>
                          <a:rPr xmlns:a="http://schemas.openxmlformats.org/drawingml/2006/main" sz="1550" i="1">
                            <a:solidFill>
                              <a:srgbClr val="414040"/>
                            </a:solidFill>
                            <a:latin typeface="Cambria Math" panose="02040503050406030204" pitchFamily="18" charset="0"/>
                          </a:rPr>
                          <m:t>γ</m:t>
                        </m:r>
                        <m:sSup>
                          <m:e>
                            <m:d>
                              <m:dPr>
                                <m:ctrlPr>
                                  <a:rPr xmlns:a="http://schemas.openxmlformats.org/drawingml/2006/main" sz="1550" i="1">
                                    <a:solidFill>
                                      <a:srgbClr val="414040"/>
                                    </a:solidFill>
                                    <a:latin typeface="Cambria Math" panose="02040503050406030204" pitchFamily="18" charset="0"/>
                                  </a:rPr>
                                </m:ctrlPr>
                              </m:dPr>
                              <m:e>
                                <m:sSub>
                                  <m:e>
                                    <m:limUpp>
                                      <m:e>
                                        <m:r>
                                          <a:rPr xmlns:a="http://schemas.openxmlformats.org/drawingml/2006/main" sz="1550" i="1">
                                            <a:solidFill>
                                              <a:srgbClr val="414040"/>
                                            </a:solidFill>
                                            <a:latin typeface="Cambria Math" panose="02040503050406030204" pitchFamily="18" charset="0"/>
                                          </a:rPr>
                                          <m:t>P</m:t>
                                        </m:r>
                                      </m:e>
                                      <m:lim>
                                        <m:r>
                                          <a:rPr xmlns:a="http://schemas.openxmlformats.org/drawingml/2006/main" sz="1550" i="1">
                                            <a:solidFill>
                                              <a:srgbClr val="414040"/>
                                            </a:solidFill>
                                            <a:latin typeface="Cambria Math" panose="02040503050406030204" pitchFamily="18" charset="0"/>
                                          </a:rPr>
                                          <m:t>̂</m:t>
                                        </m:r>
                                      </m:lim>
                                    </m:limUpp>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e>
                            </m:d>
                          </m:e>
                          <m:sup>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sup>
                        </m:s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sSub>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P</m:t>
                                        </m:r>
                                      </m:e>
                                    </m:bar>
                                  </m:e>
                                  <m:sub>
                                    <m:r>
                                      <a:rPr xmlns:a="http://schemas.openxmlformats.org/drawingml/2006/main" sz="1550" i="1">
                                        <a:solidFill>
                                          <a:srgbClr val="414040"/>
                                        </a:solidFill>
                                        <a:latin typeface="Cambria Math" panose="02040503050406030204" pitchFamily="18" charset="0"/>
                                      </a:rPr>
                                      <m:t>t</m:t>
                                    </m:r>
                                  </m:sub>
                                </m:sSub>
                              </m:e>
                            </m:d>
                          </m:e>
                          <m:sup>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sup>
                        </m:sSup>
                      </m:e>
                    </m:d>
                  </m:e>
                  <m:sup>
                    <m:f>
                      <m:fPr>
                        <m:ctrlPr>
                          <a:rPr xmlns:a="http://schemas.openxmlformats.org/drawingml/2006/main" sz="1550" i="1">
                            <a:solidFill>
                              <a:srgbClr val="414040"/>
                            </a:solidFill>
                            <a:latin typeface="Cambria Math" panose="02040503050406030204" pitchFamily="18" charset="0"/>
                          </a:rPr>
                        </m:ctrlPr>
                        <m:type m:val="bar"/>
                      </m:fPr>
                      <m:num>
                        <m:r>
                          <a:rPr xmlns:a="http://schemas.openxmlformats.org/drawingml/2006/main" sz="1550" i="1">
                            <a:solidFill>
                              <a:srgbClr val="414040"/>
                            </a:solidFill>
                            <a:latin typeface="Cambria Math" panose="02040503050406030204" pitchFamily="18" charset="0"/>
                          </a:rPr>
                          <m:t>1</m:t>
                        </m:r>
                      </m:num>
                      <m:den>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den>
                    </m:f>
                  </m:sup>
                </m:sSup>
              </m:oMath>
            </a14:m>
          </a:p>
          <a:p>
            <a:pPr defTabSz="233679">
              <a:spcBef>
                <a:spcPts val="900"/>
              </a:spcBef>
              <a:defRPr sz="1440"/>
            </a:pPr>
            <a:r>
              <a:t>where </a:t>
            </a:r>
            <a14:m>
              <m:oMath>
                <m:limUpp>
                  <m:e>
                    <m:r>
                      <a:rPr xmlns:a="http://schemas.openxmlformats.org/drawingml/2006/main" sz="1550" i="1">
                        <a:solidFill>
                          <a:srgbClr val="414040"/>
                        </a:solidFill>
                        <a:latin typeface="Cambria Math" panose="02040503050406030204" pitchFamily="18" charset="0"/>
                      </a:rPr>
                      <m:t>P</m:t>
                    </m:r>
                  </m:e>
                  <m:lim>
                    <m:r>
                      <a:rPr xmlns:a="http://schemas.openxmlformats.org/drawingml/2006/main" sz="1550" i="1">
                        <a:solidFill>
                          <a:srgbClr val="414040"/>
                        </a:solidFill>
                        <a:latin typeface="Cambria Math" panose="02040503050406030204" pitchFamily="18" charset="0"/>
                      </a:rPr>
                      <m:t>̂</m:t>
                    </m:r>
                  </m:lim>
                </m:limUpp>
              </m:oMath>
            </a14:m>
            <a:r>
              <a:t> is the price level relative to the steady state price level, and </a:t>
            </a:r>
            <a14:m>
              <m:oMath>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P</m:t>
                    </m:r>
                  </m:e>
                </m:bar>
              </m:oMath>
            </a14:m>
            <a:r>
              <a:t> is the price set by the firms that freely reset their prices in the current period relative to the steady state price level. One can show that the dynamic adjustment of the price level relative to the steady state price level is determined by,</a:t>
            </a:r>
          </a:p>
          <a:p>
            <a:pPr defTabSz="233679">
              <a:spcBef>
                <a:spcPts val="900"/>
              </a:spcBef>
              <a:defRPr sz="1440"/>
            </a:pPr>
            <a:r>
              <a:t>                                                                                                         </a:t>
            </a:r>
            <a14:m>
              <m:oMath>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sSub>
                              <m:e>
                                <m:limUpp>
                                  <m:e>
                                    <m:r>
                                      <a:rPr xmlns:a="http://schemas.openxmlformats.org/drawingml/2006/main" sz="1550" i="1">
                                        <a:solidFill>
                                          <a:srgbClr val="414040"/>
                                        </a:solidFill>
                                        <a:latin typeface="Cambria Math" panose="02040503050406030204" pitchFamily="18" charset="0"/>
                                      </a:rPr>
                                      <m:t>P</m:t>
                                    </m:r>
                                  </m:e>
                                  <m:lim>
                                    <m:r>
                                      <a:rPr xmlns:a="http://schemas.openxmlformats.org/drawingml/2006/main" sz="1550" i="1">
                                        <a:solidFill>
                                          <a:srgbClr val="414040"/>
                                        </a:solidFill>
                                        <a:latin typeface="Cambria Math" panose="02040503050406030204" pitchFamily="18" charset="0"/>
                                      </a:rPr>
                                      <m:t>̂</m:t>
                                    </m:r>
                                  </m:lim>
                                </m:limUpp>
                              </m:e>
                              <m:sub>
                                <m:r>
                                  <a:rPr xmlns:a="http://schemas.openxmlformats.org/drawingml/2006/main" sz="1550" i="1">
                                    <a:solidFill>
                                      <a:srgbClr val="414040"/>
                                    </a:solidFill>
                                    <a:latin typeface="Cambria Math" panose="02040503050406030204" pitchFamily="18" charset="0"/>
                                  </a:rPr>
                                  <m:t>t</m:t>
                                </m:r>
                              </m:sub>
                            </m:sSub>
                          </m:num>
                          <m:den>
                            <m:sSub>
                              <m:e>
                                <m:limUpp>
                                  <m:e>
                                    <m:r>
                                      <a:rPr xmlns:a="http://schemas.openxmlformats.org/drawingml/2006/main" sz="1550" i="1">
                                        <a:solidFill>
                                          <a:srgbClr val="414040"/>
                                        </a:solidFill>
                                        <a:latin typeface="Cambria Math" panose="02040503050406030204" pitchFamily="18" charset="0"/>
                                      </a:rPr>
                                      <m:t>P</m:t>
                                    </m:r>
                                  </m:e>
                                  <m:lim>
                                    <m:r>
                                      <a:rPr xmlns:a="http://schemas.openxmlformats.org/drawingml/2006/main" sz="1550" i="1">
                                        <a:solidFill>
                                          <a:srgbClr val="414040"/>
                                        </a:solidFill>
                                        <a:latin typeface="Cambria Math" panose="02040503050406030204" pitchFamily="18" charset="0"/>
                                      </a:rPr>
                                      <m:t>̂</m:t>
                                    </m:r>
                                  </m:lim>
                                </m:limUpp>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den>
                        </m:f>
                      </m:e>
                    </m:d>
                  </m:e>
                  <m:sup>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sup>
                </m:sSup>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γ</m:t>
                </m:r>
                <m:r>
                  <a:rPr xmlns:a="http://schemas.openxmlformats.org/drawingml/2006/main" sz="1550" i="1">
                    <a:solidFill>
                      <a:srgbClr val="414040"/>
                    </a:solidFill>
                    <a:latin typeface="Cambria Math" panose="02040503050406030204" pitchFamily="18" charset="0"/>
                  </a:rPr>
                  <m:t>)</m:t>
                </m:r>
                <m:sSup>
                  <m:e>
                    <m:d>
                      <m:dPr>
                        <m:ctrlPr>
                          <a:rPr xmlns:a="http://schemas.openxmlformats.org/drawingml/2006/main" sz="1550" i="1">
                            <a:solidFill>
                              <a:srgbClr val="414040"/>
                            </a:solidFill>
                            <a:latin typeface="Cambria Math" panose="02040503050406030204" pitchFamily="18" charset="0"/>
                          </a:rPr>
                        </m:ctrlPr>
                      </m:dPr>
                      <m:e>
                        <m:f>
                          <m:fPr>
                            <m:ctrlPr>
                              <a:rPr xmlns:a="http://schemas.openxmlformats.org/drawingml/2006/main" sz="1550" i="1">
                                <a:solidFill>
                                  <a:srgbClr val="414040"/>
                                </a:solidFill>
                                <a:latin typeface="Cambria Math" panose="02040503050406030204" pitchFamily="18" charset="0"/>
                              </a:rPr>
                            </m:ctrlPr>
                            <m:type m:val="bar"/>
                          </m:fPr>
                          <m:num>
                            <m:sSub>
                              <m:e>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P</m:t>
                                    </m:r>
                                  </m:e>
                                </m:bar>
                              </m:e>
                              <m:sub>
                                <m:r>
                                  <a:rPr xmlns:a="http://schemas.openxmlformats.org/drawingml/2006/main" sz="1550" i="1">
                                    <a:solidFill>
                                      <a:srgbClr val="414040"/>
                                    </a:solidFill>
                                    <a:latin typeface="Cambria Math" panose="02040503050406030204" pitchFamily="18" charset="0"/>
                                  </a:rPr>
                                  <m:t>t</m:t>
                                </m:r>
                              </m:sub>
                            </m:sSub>
                          </m:num>
                          <m:den>
                            <m:sSub>
                              <m:e>
                                <m:limUpp>
                                  <m:e>
                                    <m:r>
                                      <a:rPr xmlns:a="http://schemas.openxmlformats.org/drawingml/2006/main" sz="1550" i="1">
                                        <a:solidFill>
                                          <a:srgbClr val="414040"/>
                                        </a:solidFill>
                                        <a:latin typeface="Cambria Math" panose="02040503050406030204" pitchFamily="18" charset="0"/>
                                      </a:rPr>
                                      <m:t>P</m:t>
                                    </m:r>
                                  </m:e>
                                  <m:lim>
                                    <m:r>
                                      <a:rPr xmlns:a="http://schemas.openxmlformats.org/drawingml/2006/main" sz="1550" i="1">
                                        <a:solidFill>
                                          <a:srgbClr val="414040"/>
                                        </a:solidFill>
                                        <a:latin typeface="Cambria Math" panose="02040503050406030204" pitchFamily="18" charset="0"/>
                                      </a:rPr>
                                      <m:t>̂</m:t>
                                    </m:r>
                                  </m:lim>
                                </m:limUpp>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den>
                        </m:f>
                      </m:e>
                    </m:d>
                  </m:e>
                  <m:sup>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ε</m:t>
                    </m:r>
                  </m:sup>
                </m:sSup>
              </m:oMath>
            </a14:m>
          </a:p>
          <a:p>
            <a:pPr defTabSz="233679">
              <a:spcBef>
                <a:spcPts val="900"/>
              </a:spcBef>
              <a:defRPr sz="1440"/>
            </a:pPr>
            <a:r>
              <a:t>In the steady state, with inflation equal to </a:t>
            </a:r>
            <a14:m>
              <m:oMath>
                <m:sSup>
                  <m:e>
                    <m:r>
                      <a:rPr xmlns:a="http://schemas.openxmlformats.org/drawingml/2006/main" sz="1750" i="1">
                        <a:solidFill>
                          <a:srgbClr val="414040"/>
                        </a:solidFill>
                        <a:latin typeface="Cambria Math" panose="02040503050406030204" pitchFamily="18" charset="0"/>
                      </a:rPr>
                      <m:t>π</m:t>
                    </m:r>
                  </m:e>
                  <m:sup>
                    <m:r>
                      <a:rPr xmlns:a="http://schemas.openxmlformats.org/drawingml/2006/main" sz="1750" i="1">
                        <a:solidFill>
                          <a:srgbClr val="414040"/>
                        </a:solidFill>
                        <a:latin typeface="Cambria Math" panose="02040503050406030204" pitchFamily="18" charset="0"/>
                      </a:rPr>
                      <m:t>*</m:t>
                    </m:r>
                  </m:sup>
                </m:sSup>
              </m:oMath>
            </a14:m>
            <a:r>
              <a:t>, we have that </a:t>
            </a:r>
            <a14:m>
              <m:oMath>
                <m:sSub>
                  <m:e>
                    <m:limUpp>
                      <m:e>
                        <m:r>
                          <a:rPr xmlns:a="http://schemas.openxmlformats.org/drawingml/2006/main" sz="1500" i="1">
                            <a:solidFill>
                              <a:srgbClr val="414040"/>
                            </a:solidFill>
                            <a:latin typeface="Cambria Math" panose="02040503050406030204" pitchFamily="18" charset="0"/>
                          </a:rPr>
                          <m:t>P</m:t>
                        </m:r>
                      </m:e>
                      <m:lim>
                        <m:r>
                          <a:rPr xmlns:a="http://schemas.openxmlformats.org/drawingml/2006/main" sz="1500" i="1">
                            <a:solidFill>
                              <a:srgbClr val="414040"/>
                            </a:solidFill>
                            <a:latin typeface="Cambria Math" panose="02040503050406030204" pitchFamily="18" charset="0"/>
                          </a:rPr>
                          <m:t>̂</m:t>
                        </m:r>
                      </m:lim>
                    </m:limUpp>
                  </m:e>
                  <m:sub>
                    <m:r>
                      <a:rPr xmlns:a="http://schemas.openxmlformats.org/drawingml/2006/main" sz="1500" i="1">
                        <a:solidFill>
                          <a:srgbClr val="414040"/>
                        </a:solidFill>
                        <a:latin typeface="Cambria Math" panose="02040503050406030204" pitchFamily="18" charset="0"/>
                      </a:rPr>
                      <m:t>t</m:t>
                    </m:r>
                  </m:sub>
                </m:sSub>
                <m:r>
                  <a:rPr xmlns:a="http://schemas.openxmlformats.org/drawingml/2006/main" sz="1500" i="1">
                    <a:solidFill>
                      <a:srgbClr val="414040"/>
                    </a:solidFill>
                    <a:latin typeface="Cambria Math" panose="02040503050406030204" pitchFamily="18" charset="0"/>
                  </a:rPr>
                  <m:t>=</m:t>
                </m:r>
                <m:sSub>
                  <m:e>
                    <m:bar>
                      <m:barPr>
                        <m:ctrlPr>
                          <a:rPr xmlns:a="http://schemas.openxmlformats.org/drawingml/2006/main" sz="1500" i="1">
                            <a:solidFill>
                              <a:srgbClr val="414040"/>
                            </a:solidFill>
                            <a:latin typeface="Cambria Math" panose="02040503050406030204" pitchFamily="18" charset="0"/>
                          </a:rPr>
                        </m:ctrlPr>
                        <m:pos m:val="top"/>
                      </m:barPr>
                      <m:e>
                        <m:r>
                          <a:rPr xmlns:a="http://schemas.openxmlformats.org/drawingml/2006/main" sz="1500" i="1">
                            <a:solidFill>
                              <a:srgbClr val="414040"/>
                            </a:solidFill>
                            <a:latin typeface="Cambria Math" panose="02040503050406030204" pitchFamily="18" charset="0"/>
                          </a:rPr>
                          <m:t>P</m:t>
                        </m:r>
                      </m:e>
                    </m:bar>
                  </m:e>
                  <m:sub>
                    <m:r>
                      <a:rPr xmlns:a="http://schemas.openxmlformats.org/drawingml/2006/main" sz="1500" i="1">
                        <a:solidFill>
                          <a:srgbClr val="414040"/>
                        </a:solidFill>
                        <a:latin typeface="Cambria Math" panose="02040503050406030204" pitchFamily="18" charset="0"/>
                      </a:rPr>
                      <m:t>t</m:t>
                    </m:r>
                  </m:sub>
                </m:sSub>
                <m:r>
                  <a:rPr xmlns:a="http://schemas.openxmlformats.org/drawingml/2006/main" sz="1500" i="1">
                    <a:solidFill>
                      <a:srgbClr val="414040"/>
                    </a:solidFill>
                    <a:latin typeface="Cambria Math" panose="02040503050406030204" pitchFamily="18" charset="0"/>
                  </a:rPr>
                  <m:t>=</m:t>
                </m:r>
                <m:r>
                  <a:rPr xmlns:a="http://schemas.openxmlformats.org/drawingml/2006/main" sz="1500" i="1">
                    <a:solidFill>
                      <a:srgbClr val="414040"/>
                    </a:solidFill>
                    <a:latin typeface="Cambria Math" panose="02040503050406030204" pitchFamily="18" charset="0"/>
                  </a:rPr>
                  <m:t>1</m:t>
                </m:r>
              </m:oMath>
            </a14:m>
            <a:r>
              <a:t>, and the price level evolves as,</a:t>
            </a:r>
            <a14:m>
              <m:oMath>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sSup>
                  <m:e>
                    <m:r>
                      <a:rPr xmlns:a="http://schemas.openxmlformats.org/drawingml/2006/main" sz="1600" i="1">
                        <a:solidFill>
                          <a:srgbClr val="414040"/>
                        </a:solidFill>
                        <a:latin typeface="Cambria Math" panose="02040503050406030204" pitchFamily="18" charset="0"/>
                      </a:rPr>
                      <m:t>π</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oMath>
            </a14:m>
            <a:r>
              <a:t>.</a:t>
            </a:r>
            <a:endParaRPr sz="3600"/>
          </a:p>
        </p:txBody>
      </p:sp>
      <p:sp>
        <p:nvSpPr>
          <p:cNvPr id="2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Optimal Staggered Pricing"/>
          <p:cNvSpPr txBox="1"/>
          <p:nvPr>
            <p:ph type="title"/>
          </p:nvPr>
        </p:nvSpPr>
        <p:spPr>
          <a:prstGeom prst="rect">
            <a:avLst/>
          </a:prstGeom>
        </p:spPr>
        <p:txBody>
          <a:bodyPr/>
          <a:lstStyle/>
          <a:p>
            <a:pPr/>
            <a:r>
              <a:t>Optimal Staggered Pricing</a:t>
            </a:r>
          </a:p>
        </p:txBody>
      </p:sp>
      <p:sp>
        <p:nvSpPr>
          <p:cNvPr id="252" name="A log-linear approximation of the price level around the steady state price level yields,…"/>
          <p:cNvSpPr txBox="1"/>
          <p:nvPr>
            <p:ph type="body" idx="1"/>
          </p:nvPr>
        </p:nvSpPr>
        <p:spPr>
          <a:prstGeom prst="rect">
            <a:avLst/>
          </a:prstGeom>
        </p:spPr>
        <p:txBody>
          <a:bodyPr/>
          <a:lstStyle/>
          <a:p>
            <a:pPr defTabSz="239522">
              <a:spcBef>
                <a:spcPts val="900"/>
              </a:spcBef>
              <a:defRPr sz="1476"/>
            </a:pPr>
            <a:r>
              <a:t>A log-linear approximation of the price level around the steady state price level yields,</a:t>
            </a:r>
          </a:p>
          <a:p>
            <a:pPr defTabSz="239522">
              <a:spcBef>
                <a:spcPts val="900"/>
              </a:spcBef>
              <a:defRPr sz="1476"/>
            </a:pPr>
            <a:r>
              <a:t>                                                                                                      </a:t>
            </a:r>
            <a14:m>
              <m:oMath>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sSub>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p</m:t>
                            </m:r>
                          </m:e>
                        </m:ba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e>
                </m:d>
              </m:oMath>
            </a14:m>
          </a:p>
          <a:p>
            <a:pPr defTabSz="239522">
              <a:spcBef>
                <a:spcPts val="900"/>
              </a:spcBef>
              <a:defRPr sz="1476"/>
            </a:pPr>
            <a:r>
              <a:t>It follows that inflation exceeds its steady state rate if firms that set prices in the current period set them at a higher level than the average price of the previous period adjusted for steady state inflation.</a:t>
            </a:r>
          </a:p>
          <a:p>
            <a:pPr defTabSz="239522">
              <a:spcBef>
                <a:spcPts val="900"/>
              </a:spcBef>
              <a:defRPr sz="1476"/>
            </a:pPr>
            <a:r>
              <a:t>To analyze the adjustment of inflation, one has to examine how firms that can freely adjust prices in the current period decide on their optimal price, taking into account that, for a period in the future, they may not be able to readjust their prices freely, while some of their competitors will have the option of readjusting their own prices at a rate different than steady state inflation.</a:t>
            </a:r>
          </a:p>
          <a:p>
            <a:pPr defTabSz="239522">
              <a:spcBef>
                <a:spcPts val="900"/>
              </a:spcBef>
              <a:defRPr sz="1476"/>
            </a:pPr>
            <a:r>
              <a:t>The problem of the firm that decides on the price it is about to set in period </a:t>
            </a:r>
            <a14:m>
              <m:oMath>
                <m:r>
                  <a:rPr xmlns:a="http://schemas.openxmlformats.org/drawingml/2006/main" sz="1700" i="1">
                    <a:solidFill>
                      <a:srgbClr val="414040"/>
                    </a:solidFill>
                    <a:latin typeface="Cambria Math" panose="02040503050406030204" pitchFamily="18" charset="0"/>
                  </a:rPr>
                  <m:t>t</m:t>
                </m:r>
              </m:oMath>
            </a14:m>
            <a:r>
              <a:t>is to set the price that maximizes the expected present value of its profits, given that the probability of readjusting its price in any future period is equal to </a:t>
            </a:r>
            <a14:m>
              <m:oMath>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γ</m:t>
                </m:r>
              </m:oMath>
            </a14:m>
            <a:r>
              <a:t>. Thus, all firms that readjust their prices in period </a:t>
            </a:r>
            <a14:m>
              <m:oMath>
                <m:r>
                  <a:rPr xmlns:a="http://schemas.openxmlformats.org/drawingml/2006/main" sz="1700" i="1">
                    <a:solidFill>
                      <a:srgbClr val="414040"/>
                    </a:solidFill>
                    <a:latin typeface="Cambria Math" panose="02040503050406030204" pitchFamily="18" charset="0"/>
                  </a:rPr>
                  <m:t>t</m:t>
                </m:r>
              </m:oMath>
            </a14:m>
            <a:r>
              <a:t> maximize,</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Sup>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s</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sub>
                  <m:sup>
                    <m:r>
                      <m:rPr>
                        <m:sty m:val="p"/>
                      </m:rPr>
                      <a:rPr xmlns:a="http://schemas.openxmlformats.org/drawingml/2006/main" sz="1600" i="1">
                        <a:solidFill>
                          <a:srgbClr val="414040"/>
                        </a:solidFill>
                        <a:latin typeface="Cambria Math" panose="02040503050406030204" pitchFamily="18" charset="0"/>
                      </a:rPr>
                      <m:t>∞</m:t>
                    </m:r>
                  </m:sup>
                </m:sSubSup>
                <m:sSup>
                  <m:e>
                    <m:r>
                      <a:rPr xmlns:a="http://schemas.openxmlformats.org/drawingml/2006/main" sz="1600" i="1">
                        <a:solidFill>
                          <a:srgbClr val="414040"/>
                        </a:solidFill>
                        <a:latin typeface="Cambria Math" panose="02040503050406030204" pitchFamily="18" charset="0"/>
                      </a:rPr>
                      <m:t>γ</m:t>
                    </m:r>
                  </m:e>
                  <m:sup>
                    <m:r>
                      <a:rPr xmlns:a="http://schemas.openxmlformats.org/drawingml/2006/main" sz="1600" i="1">
                        <a:solidFill>
                          <a:srgbClr val="414040"/>
                        </a:solidFill>
                        <a:latin typeface="Cambria Math" panose="02040503050406030204" pitchFamily="18" charset="0"/>
                      </a:rPr>
                      <m:t>s</m:t>
                    </m:r>
                  </m:sup>
                </m:sSup>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I</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sSub>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P</m:t>
                                </m:r>
                              </m:e>
                            </m:bar>
                          </m:e>
                          <m:sub>
                            <m:r>
                              <a:rPr xmlns:a="http://schemas.openxmlformats.org/drawingml/2006/main" sz="1600" i="1">
                                <a:solidFill>
                                  <a:srgbClr val="414040"/>
                                </a:solidFill>
                                <a:latin typeface="Cambria Math" panose="02040503050406030204" pitchFamily="18" charset="0"/>
                              </a:rPr>
                              <m:t>t</m:t>
                            </m:r>
                          </m:sub>
                        </m:sSub>
                        <m:sSubSup>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up>
                            <m:r>
                              <a:rPr xmlns:a="http://schemas.openxmlformats.org/drawingml/2006/main" sz="1600" i="1">
                                <a:solidFill>
                                  <a:srgbClr val="414040"/>
                                </a:solidFill>
                                <a:latin typeface="Cambria Math" panose="02040503050406030204" pitchFamily="18" charset="0"/>
                              </a:rPr>
                              <m:t>t</m:t>
                            </m:r>
                          </m:sup>
                        </m:sSubSup>
                        <m:r>
                          <a:rPr xmlns:a="http://schemas.openxmlformats.org/drawingml/2006/main" sz="1600" i="1">
                            <a:solidFill>
                              <a:srgbClr val="414040"/>
                            </a:solidFill>
                            <a:latin typeface="Cambria Math" panose="02040503050406030204" pitchFamily="18" charset="0"/>
                          </a:rPr>
                          <m:t>-</m:t>
                        </m:r>
                        <m:sSub>
                          <m:e>
                            <m:limUpp>
                              <m:e>
                                <m:r>
                                  <a:rPr xmlns:a="http://schemas.openxmlformats.org/drawingml/2006/main" sz="1600" i="1">
                                    <a:solidFill>
                                      <a:srgbClr val="414040"/>
                                    </a:solidFill>
                                    <a:latin typeface="Cambria Math" panose="02040503050406030204" pitchFamily="18" charset="0"/>
                                  </a:rPr>
                                  <m:t>W</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Sub>
                        <m:sSubSup>
                          <m:e>
                            <m:r>
                              <a:rPr xmlns:a="http://schemas.openxmlformats.org/drawingml/2006/main" sz="1600" i="1">
                                <a:solidFill>
                                  <a:srgbClr val="414040"/>
                                </a:solidFill>
                                <a:latin typeface="Cambria Math" panose="02040503050406030204" pitchFamily="18" charset="0"/>
                              </a:rPr>
                              <m:t>L</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up>
                            <m:r>
                              <a:rPr xmlns:a="http://schemas.openxmlformats.org/drawingml/2006/main" sz="1600" i="1">
                                <a:solidFill>
                                  <a:srgbClr val="414040"/>
                                </a:solidFill>
                                <a:latin typeface="Cambria Math" panose="02040503050406030204" pitchFamily="18" charset="0"/>
                              </a:rPr>
                              <m:t>t</m:t>
                            </m:r>
                          </m:sup>
                        </m:sSubSup>
                      </m:e>
                    </m:d>
                  </m:e>
                </m:d>
              </m:oMath>
            </a14:m>
          </a:p>
          <a:p>
            <a:pPr defTabSz="239522">
              <a:spcBef>
                <a:spcPts val="900"/>
              </a:spcBef>
              <a:defRPr sz="1476"/>
            </a:pPr>
            <a:r>
              <a:t>where </a:t>
            </a:r>
            <a14:m>
              <m:oMath>
                <m:r>
                  <a:rPr xmlns:a="http://schemas.openxmlformats.org/drawingml/2006/main" sz="1600" i="1">
                    <a:solidFill>
                      <a:srgbClr val="414040"/>
                    </a:solidFill>
                    <a:latin typeface="Cambria Math" panose="02040503050406030204" pitchFamily="18" charset="0"/>
                  </a:rPr>
                  <m:t>I</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bSup>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z</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sub>
                  <m:sup>
                    <m:r>
                      <a:rPr xmlns:a="http://schemas.openxmlformats.org/drawingml/2006/main" sz="1600" i="1">
                        <a:solidFill>
                          <a:srgbClr val="414040"/>
                        </a:solidFill>
                        <a:latin typeface="Cambria Math" panose="02040503050406030204" pitchFamily="18" charset="0"/>
                      </a:rPr>
                      <m:t>s</m:t>
                    </m:r>
                  </m:sup>
                </m:sSubSup>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i</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z</m:t>
                            </m:r>
                          </m:sub>
                        </m:sSub>
                      </m:den>
                    </m:f>
                  </m:e>
                </m:d>
              </m:oMath>
            </a14:m>
            <a:r>
              <a:t> and </a:t>
            </a:r>
            <a14:m>
              <m:oMath>
                <m:limUpp>
                  <m:e>
                    <m:r>
                      <a:rPr xmlns:a="http://schemas.openxmlformats.org/drawingml/2006/main" sz="1450" i="1">
                        <a:solidFill>
                          <a:srgbClr val="414040"/>
                        </a:solidFill>
                        <a:latin typeface="Cambria Math" panose="02040503050406030204" pitchFamily="18" charset="0"/>
                      </a:rPr>
                      <m:t>W</m:t>
                    </m:r>
                  </m:e>
                  <m:lim>
                    <m:r>
                      <a:rPr xmlns:a="http://schemas.openxmlformats.org/drawingml/2006/main" sz="1450" i="1">
                        <a:solidFill>
                          <a:srgbClr val="414040"/>
                        </a:solidFill>
                        <a:latin typeface="Cambria Math" panose="02040503050406030204" pitchFamily="18" charset="0"/>
                      </a:rPr>
                      <m:t>̂</m:t>
                    </m:r>
                  </m:lim>
                </m:limUpp>
              </m:oMath>
            </a14:m>
            <a:r>
              <a:t> is the nominal wage divided by the steady state price level.</a:t>
            </a:r>
          </a:p>
          <a:p>
            <a:pPr defTabSz="239522">
              <a:spcBef>
                <a:spcPts val="900"/>
              </a:spcBef>
              <a:defRPr sz="1476"/>
            </a:pPr>
            <a:r>
              <a:t>The maximization takes place under the constraints of their production function and the demand function for their product. These are given by,</a:t>
            </a:r>
          </a:p>
          <a:p>
            <a:pPr defTabSz="239522">
              <a:spcBef>
                <a:spcPts val="900"/>
              </a:spcBef>
              <a:defRPr sz="1476"/>
            </a:pPr>
            <a:r>
              <a:t>                                                                                      </a:t>
            </a:r>
            <a14:m>
              <m:oMath>
                <m:sSubSup>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up>
                    <m:r>
                      <a:rPr xmlns:a="http://schemas.openxmlformats.org/drawingml/2006/main" sz="1600" i="1">
                        <a:solidFill>
                          <a:srgbClr val="414040"/>
                        </a:solidFill>
                        <a:latin typeface="Cambria Math" panose="02040503050406030204" pitchFamily="18" charset="0"/>
                      </a:rPr>
                      <m:t>t</m:t>
                    </m:r>
                  </m:sup>
                </m:sSubSup>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A</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Sub>
                <m:sSup>
                  <m:e>
                    <m:d>
                      <m:dPr>
                        <m:ctrlPr>
                          <a:rPr xmlns:a="http://schemas.openxmlformats.org/drawingml/2006/main" sz="1600" i="1">
                            <a:solidFill>
                              <a:srgbClr val="414040"/>
                            </a:solidFill>
                            <a:latin typeface="Cambria Math" panose="02040503050406030204" pitchFamily="18" charset="0"/>
                          </a:rPr>
                        </m:ctrlPr>
                      </m:dPr>
                      <m:e>
                        <m:sSubSup>
                          <m:e>
                            <m:r>
                              <a:rPr xmlns:a="http://schemas.openxmlformats.org/drawingml/2006/main" sz="1600" i="1">
                                <a:solidFill>
                                  <a:srgbClr val="414040"/>
                                </a:solidFill>
                                <a:latin typeface="Cambria Math" panose="02040503050406030204" pitchFamily="18" charset="0"/>
                              </a:rPr>
                              <m:t>L</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up>
                            <m:r>
                              <a:rPr xmlns:a="http://schemas.openxmlformats.org/drawingml/2006/main" sz="1600" i="1">
                                <a:solidFill>
                                  <a:srgbClr val="414040"/>
                                </a:solidFill>
                                <a:latin typeface="Cambria Math" panose="02040503050406030204" pitchFamily="18" charset="0"/>
                              </a:rPr>
                              <m:t>t</m:t>
                            </m:r>
                          </m:sup>
                        </m:sSubSup>
                      </m:e>
                    </m:d>
                  </m:e>
                  <m:sup>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up>
                </m:sSup>
              </m:oMath>
            </a14:m>
            <a:r>
              <a:t>          </a:t>
            </a:r>
            <a14:m>
              <m:oMath>
                <m:sSubSup>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up>
                    <m:r>
                      <a:rPr xmlns:a="http://schemas.openxmlformats.org/drawingml/2006/main" sz="1600" i="1">
                        <a:solidFill>
                          <a:srgbClr val="414040"/>
                        </a:solidFill>
                        <a:latin typeface="Cambria Math" panose="02040503050406030204" pitchFamily="18" charset="0"/>
                      </a:rPr>
                      <m:t>t</m:t>
                    </m:r>
                  </m:sup>
                </m:sSubSup>
                <m:r>
                  <a:rPr xmlns:a="http://schemas.openxmlformats.org/drawingml/2006/main" sz="1600" i="1">
                    <a:solidFill>
                      <a:srgbClr val="414040"/>
                    </a:solidFill>
                    <a:latin typeface="Cambria Math" panose="02040503050406030204" pitchFamily="18" charset="0"/>
                  </a:rPr>
                  <m:t>=</m:t>
                </m:r>
                <m:sSup>
                  <m:e>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sSub>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P</m:t>
                                    </m:r>
                                  </m:e>
                                </m:bar>
                              </m:e>
                              <m:sub>
                                <m:r>
                                  <a:rPr xmlns:a="http://schemas.openxmlformats.org/drawingml/2006/main" sz="1600" i="1">
                                    <a:solidFill>
                                      <a:srgbClr val="414040"/>
                                    </a:solidFill>
                                    <a:latin typeface="Cambria Math" panose="02040503050406030204" pitchFamily="18" charset="0"/>
                                  </a:rPr>
                                  <m:t>t</m:t>
                                </m:r>
                              </m:sub>
                            </m:sSub>
                          </m:num>
                          <m:den>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Sub>
                          </m:den>
                        </m:f>
                      </m:e>
                    </m:d>
                  </m:e>
                  <m: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ε</m:t>
                    </m:r>
                  </m:sup>
                </m:sSup>
                <m:sSub>
                  <m:e>
                    <m:r>
                      <a:rPr xmlns:a="http://schemas.openxmlformats.org/drawingml/2006/main" sz="1600" i="1">
                        <a:solidFill>
                          <a:srgbClr val="414040"/>
                        </a:solidFill>
                        <a:latin typeface="Cambria Math" panose="02040503050406030204" pitchFamily="18" charset="0"/>
                      </a:rPr>
                      <m:t>Y</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s</m:t>
                    </m:r>
                  </m:sub>
                </m:sSub>
              </m:oMath>
            </a14:m>
          </a:p>
          <a:p>
            <a:pPr defTabSz="239522">
              <a:spcBef>
                <a:spcPts val="900"/>
              </a:spcBef>
              <a:defRPr sz="1476"/>
            </a:pPr>
            <a:r>
              <a:t>where </a:t>
            </a:r>
            <a14:m>
              <m:oMath>
                <m:sSubSup>
                  <m:e>
                    <m:r>
                      <a:rPr xmlns:a="http://schemas.openxmlformats.org/drawingml/2006/main" sz="1700" i="1">
                        <a:solidFill>
                          <a:srgbClr val="414040"/>
                        </a:solidFill>
                        <a:latin typeface="Cambria Math" panose="02040503050406030204" pitchFamily="18" charset="0"/>
                      </a:rPr>
                      <m:t>Y</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sub>
                  <m:sup>
                    <m:r>
                      <a:rPr xmlns:a="http://schemas.openxmlformats.org/drawingml/2006/main" sz="1700" i="1">
                        <a:solidFill>
                          <a:srgbClr val="414040"/>
                        </a:solidFill>
                        <a:latin typeface="Cambria Math" panose="02040503050406030204" pitchFamily="18" charset="0"/>
                      </a:rPr>
                      <m:t>t</m:t>
                    </m:r>
                  </m:sup>
                </m:sSubSup>
              </m:oMath>
            </a14:m>
            <a:r>
              <a:t> and </a:t>
            </a:r>
            <a14:m>
              <m:oMath>
                <m:sSubSup>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up>
                    <m:r>
                      <a:rPr xmlns:a="http://schemas.openxmlformats.org/drawingml/2006/main" sz="1650" i="1">
                        <a:solidFill>
                          <a:srgbClr val="414040"/>
                        </a:solidFill>
                        <a:latin typeface="Cambria Math" panose="02040503050406030204" pitchFamily="18" charset="0"/>
                      </a:rPr>
                      <m:t>t</m:t>
                    </m:r>
                  </m:sup>
                </m:sSubSup>
              </m:oMath>
            </a14:m>
            <a:r>
              <a:t> are respectively the volume of output and employment in period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oMath>
            </a14:m>
            <a:r>
              <a:t>, of the firm that has set its prices freely in period </a:t>
            </a:r>
            <a14:m>
              <m:oMath>
                <m:r>
                  <a:rPr xmlns:a="http://schemas.openxmlformats.org/drawingml/2006/main" sz="1700" i="1">
                    <a:solidFill>
                      <a:srgbClr val="414040"/>
                    </a:solidFill>
                    <a:latin typeface="Cambria Math" panose="02040503050406030204" pitchFamily="18" charset="0"/>
                  </a:rPr>
                  <m:t>t</m:t>
                </m:r>
              </m:oMath>
            </a14:m>
            <a:r>
              <a:t>. The higher the relative price of the firm is in any period, the lower will be the demand for its product and thus its output and employment.</a:t>
            </a:r>
            <a:endParaRPr sz="3600"/>
          </a:p>
        </p:txBody>
      </p:sp>
      <p:sp>
        <p:nvSpPr>
          <p:cNvPr id="2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The Optimal Price under Staggered Pricing"/>
          <p:cNvSpPr txBox="1"/>
          <p:nvPr>
            <p:ph type="title"/>
          </p:nvPr>
        </p:nvSpPr>
        <p:spPr>
          <a:prstGeom prst="rect">
            <a:avLst/>
          </a:prstGeom>
        </p:spPr>
        <p:txBody>
          <a:bodyPr/>
          <a:lstStyle>
            <a:lvl1pPr defTabSz="479044">
              <a:spcBef>
                <a:spcPts val="1300"/>
              </a:spcBef>
              <a:defRPr sz="5740"/>
            </a:lvl1pPr>
          </a:lstStyle>
          <a:p>
            <a:pPr/>
            <a:r>
              <a:t>The Optimal Price under Staggered Pricing</a:t>
            </a:r>
          </a:p>
        </p:txBody>
      </p:sp>
      <p:sp>
        <p:nvSpPr>
          <p:cNvPr id="256" name="From the first-order conditions for a maximum, it follows that,…"/>
          <p:cNvSpPr txBox="1"/>
          <p:nvPr>
            <p:ph type="body" idx="1"/>
          </p:nvPr>
        </p:nvSpPr>
        <p:spPr>
          <a:prstGeom prst="rect">
            <a:avLst/>
          </a:prstGeom>
        </p:spPr>
        <p:txBody>
          <a:bodyPr/>
          <a:lstStyle/>
          <a:p>
            <a:pPr defTabSz="245363">
              <a:spcBef>
                <a:spcPts val="1000"/>
              </a:spcBef>
              <a:defRPr sz="1512"/>
            </a:pPr>
            <a:r>
              <a:t>From the first-order conditions for a maximum, it follows that,</a:t>
            </a:r>
          </a:p>
          <a:p>
            <a:pPr defTabSz="245363">
              <a:spcBef>
                <a:spcPts val="1000"/>
              </a:spcBef>
              <a:defRPr sz="1512"/>
            </a:pPr>
            <a:r>
              <a:t>                                                         </a:t>
            </a:r>
            <a14:m>
              <m:oMath>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sSubSup>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s</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sub>
                  <m:sup>
                    <m:r>
                      <m:rPr>
                        <m:sty m:val="p"/>
                      </m:rPr>
                      <a:rPr xmlns:a="http://schemas.openxmlformats.org/drawingml/2006/main" sz="1650" i="1">
                        <a:solidFill>
                          <a:srgbClr val="414040"/>
                        </a:solidFill>
                        <a:latin typeface="Cambria Math" panose="02040503050406030204" pitchFamily="18" charset="0"/>
                      </a:rPr>
                      <m:t>∞</m:t>
                    </m:r>
                  </m:sup>
                </m:sSubSup>
                <m:sSup>
                  <m:e>
                    <m:r>
                      <a:rPr xmlns:a="http://schemas.openxmlformats.org/drawingml/2006/main" sz="1650" i="1">
                        <a:solidFill>
                          <a:srgbClr val="414040"/>
                        </a:solidFill>
                        <a:latin typeface="Cambria Math" panose="02040503050406030204" pitchFamily="18" charset="0"/>
                      </a:rPr>
                      <m:t>γ</m:t>
                    </m:r>
                  </m:e>
                  <m:sup>
                    <m:r>
                      <a:rPr xmlns:a="http://schemas.openxmlformats.org/drawingml/2006/main" sz="1650" i="1">
                        <a:solidFill>
                          <a:srgbClr val="414040"/>
                        </a:solidFill>
                        <a:latin typeface="Cambria Math" panose="02040503050406030204" pitchFamily="18" charset="0"/>
                      </a:rPr>
                      <m:t>s</m:t>
                    </m:r>
                  </m:sup>
                </m:sSup>
                <m:r>
                  <a:rPr xmlns:a="http://schemas.openxmlformats.org/drawingml/2006/main" sz="1650" i="1">
                    <a:solidFill>
                      <a:srgbClr val="414040"/>
                    </a:solidFill>
                    <a:latin typeface="Cambria Math" panose="02040503050406030204" pitchFamily="18" charset="0"/>
                  </a:rPr>
                  <m:t>I</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ε</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sSup>
                      <m:e>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sSub>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P</m:t>
                                        </m:r>
                                      </m:e>
                                    </m:bar>
                                  </m:e>
                                  <m:sub>
                                    <m:r>
                                      <a:rPr xmlns:a="http://schemas.openxmlformats.org/drawingml/2006/main" sz="1650" i="1">
                                        <a:solidFill>
                                          <a:srgbClr val="414040"/>
                                        </a:solidFill>
                                        <a:latin typeface="Cambria Math" panose="02040503050406030204" pitchFamily="18" charset="0"/>
                                      </a:rPr>
                                      <m:t>t</m:t>
                                    </m:r>
                                  </m:sub>
                                </m:sSub>
                              </m:num>
                              <m:den>
                                <m:sSub>
                                  <m:e>
                                    <m:limUpp>
                                      <m:e>
                                        <m:r>
                                          <a:rPr xmlns:a="http://schemas.openxmlformats.org/drawingml/2006/main" sz="1650" i="1">
                                            <a:solidFill>
                                              <a:srgbClr val="414040"/>
                                            </a:solidFill>
                                            <a:latin typeface="Cambria Math" panose="02040503050406030204" pitchFamily="18" charset="0"/>
                                          </a:rPr>
                                          <m:t>P</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den>
                            </m:f>
                          </m:e>
                        </m:d>
                      </m:e>
                      <m: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ε</m:t>
                        </m:r>
                      </m:sup>
                    </m:sSup>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ε</m:t>
                        </m:r>
                      </m:num>
                      <m:den>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den>
                    </m:f>
                    <m:sSup>
                      <m:e>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sSub>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P</m:t>
                                        </m:r>
                                      </m:e>
                                    </m:bar>
                                  </m:e>
                                  <m:sub>
                                    <m:r>
                                      <a:rPr xmlns:a="http://schemas.openxmlformats.org/drawingml/2006/main" sz="1650" i="1">
                                        <a:solidFill>
                                          <a:srgbClr val="414040"/>
                                        </a:solidFill>
                                        <a:latin typeface="Cambria Math" panose="02040503050406030204" pitchFamily="18" charset="0"/>
                                      </a:rPr>
                                      <m:t>t</m:t>
                                    </m:r>
                                  </m:sub>
                                </m:sSub>
                              </m:num>
                              <m:den>
                                <m:sSub>
                                  <m:e>
                                    <m:limUpp>
                                      <m:e>
                                        <m:r>
                                          <a:rPr xmlns:a="http://schemas.openxmlformats.org/drawingml/2006/main" sz="1650" i="1">
                                            <a:solidFill>
                                              <a:srgbClr val="414040"/>
                                            </a:solidFill>
                                            <a:latin typeface="Cambria Math" panose="02040503050406030204" pitchFamily="18" charset="0"/>
                                          </a:rPr>
                                          <m:t>P</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den>
                            </m:f>
                          </m:e>
                        </m:d>
                      </m:e>
                      <m:sup>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ε</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den>
                        </m:f>
                      </m:sup>
                    </m:sSup>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sSub>
                              <m:e>
                                <m:limUpp>
                                  <m:e>
                                    <m:r>
                                      <a:rPr xmlns:a="http://schemas.openxmlformats.org/drawingml/2006/main" sz="1650" i="1">
                                        <a:solidFill>
                                          <a:srgbClr val="414040"/>
                                        </a:solidFill>
                                        <a:latin typeface="Cambria Math" panose="02040503050406030204" pitchFamily="18" charset="0"/>
                                      </a:rPr>
                                      <m:t>W</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num>
                          <m:den>
                            <m:sSub>
                              <m:e>
                                <m:limUpp>
                                  <m:e>
                                    <m:r>
                                      <a:rPr xmlns:a="http://schemas.openxmlformats.org/drawingml/2006/main" sz="1650" i="1">
                                        <a:solidFill>
                                          <a:srgbClr val="414040"/>
                                        </a:solidFill>
                                        <a:latin typeface="Cambria Math" panose="02040503050406030204" pitchFamily="18" charset="0"/>
                                      </a:rPr>
                                      <m:t>P</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den>
                        </m:f>
                      </m:e>
                    </m:d>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sSubSup>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up>
                                <m:r>
                                  <a:rPr xmlns:a="http://schemas.openxmlformats.org/drawingml/2006/main" sz="1650" i="1">
                                    <a:solidFill>
                                      <a:srgbClr val="414040"/>
                                    </a:solidFill>
                                    <a:latin typeface="Cambria Math" panose="02040503050406030204" pitchFamily="18" charset="0"/>
                                  </a:rPr>
                                  <m:t>α</m:t>
                                </m:r>
                              </m:sup>
                            </m:sSubSup>
                          </m:num>
                          <m:den>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den>
                        </m:f>
                      </m:e>
                    </m:d>
                  </m:e>
                </m:d>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oMath>
            </a14:m>
          </a:p>
          <a:p>
            <a:pPr defTabSz="245363">
              <a:spcBef>
                <a:spcPts val="1000"/>
              </a:spcBef>
              <a:defRPr sz="1512"/>
            </a:pPr>
            <a:r>
              <a:t>This implies that the expected present value of revenues from the optimal price is equal to the expected present value of the marginal cost of production, augmented by the price markup </a:t>
            </a:r>
            <a14:m>
              <m:oMath>
                <m:r>
                  <a:rPr xmlns:a="http://schemas.openxmlformats.org/drawingml/2006/main" sz="1700" i="1">
                    <a:solidFill>
                      <a:srgbClr val="414040"/>
                    </a:solidFill>
                    <a:latin typeface="Cambria Math" panose="02040503050406030204" pitchFamily="18" charset="0"/>
                  </a:rPr>
                  <m:t>ε</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ε</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oMath>
            </a14:m>
            <a:r>
              <a:t> of the firm.</a:t>
            </a:r>
          </a:p>
          <a:p>
            <a:pPr defTabSz="245363">
              <a:spcBef>
                <a:spcPts val="1000"/>
              </a:spcBef>
              <a:defRPr sz="1512"/>
            </a:pPr>
            <a:r>
              <a:t>Note that, as we have already seen, if the firm could determine its prices in every period, the price of the product in each period would be equal to the marginal cost of production augmented by the same markup. However, if the firm cannot adjust prices freely in every period, as is assumed in the Calvo (1983) model, pricing follows the dynamic pricing rule derived above.</a:t>
            </a:r>
          </a:p>
          <a:p>
            <a:pPr defTabSz="245363">
              <a:spcBef>
                <a:spcPts val="1000"/>
              </a:spcBef>
              <a:defRPr sz="1512"/>
            </a:pPr>
            <a:r>
              <a:t>Assuming that in the steady state, inflation is equal to </a:t>
            </a:r>
            <a14:m>
              <m:oMath>
                <m:sSup>
                  <m:e>
                    <m:r>
                      <a:rPr xmlns:a="http://schemas.openxmlformats.org/drawingml/2006/main" sz="1800" i="1">
                        <a:solidFill>
                          <a:srgbClr val="414040"/>
                        </a:solidFill>
                        <a:latin typeface="Cambria Math" panose="02040503050406030204" pitchFamily="18" charset="0"/>
                      </a:rPr>
                      <m:t>π</m:t>
                    </m:r>
                  </m:e>
                  <m:sup>
                    <m:r>
                      <a:rPr xmlns:a="http://schemas.openxmlformats.org/drawingml/2006/main" sz="1800" i="1">
                        <a:solidFill>
                          <a:srgbClr val="414040"/>
                        </a:solidFill>
                        <a:latin typeface="Cambria Math" panose="02040503050406030204" pitchFamily="18" charset="0"/>
                      </a:rPr>
                      <m:t>*</m:t>
                    </m:r>
                  </m:sup>
                </m:sSup>
              </m:oMath>
            </a14:m>
            <a:r>
              <a:t> and all prices are equal to steady state prices, this can be transformed into logarithmic deviations from the steady state equilibrium, using a log-linear Taylor approximation. Thus, in logarithms, we have that</a:t>
            </a:r>
          </a:p>
          <a:p>
            <a:pPr defTabSz="245363">
              <a:spcBef>
                <a:spcPts val="1000"/>
              </a:spcBef>
              <a:defRPr sz="1512"/>
            </a:pPr>
            <a:r>
              <a:t>                                                                    </a:t>
            </a:r>
            <a14:m>
              <m:oMath>
                <m:sSub>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p</m:t>
                        </m:r>
                      </m:e>
                    </m:ba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β</m:t>
                    </m:r>
                    <m:r>
                      <a:rPr xmlns:a="http://schemas.openxmlformats.org/drawingml/2006/main" sz="1650" i="1">
                        <a:solidFill>
                          <a:srgbClr val="414040"/>
                        </a:solidFill>
                        <a:latin typeface="Cambria Math" panose="02040503050406030204" pitchFamily="18" charset="0"/>
                      </a:rPr>
                      <m:t>γ</m:t>
                    </m:r>
                  </m:e>
                </m:d>
                <m:sSubSup>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s</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sub>
                  <m:sup>
                    <m:r>
                      <m:rPr>
                        <m:sty m:val="p"/>
                      </m:rPr>
                      <a:rPr xmlns:a="http://schemas.openxmlformats.org/drawingml/2006/main" sz="1650" i="1">
                        <a:solidFill>
                          <a:srgbClr val="414040"/>
                        </a:solidFill>
                        <a:latin typeface="Cambria Math" panose="02040503050406030204" pitchFamily="18" charset="0"/>
                      </a:rPr>
                      <m:t>∞</m:t>
                    </m:r>
                  </m:sup>
                </m:sSubSup>
                <m:sSup>
                  <m:e>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β</m:t>
                        </m:r>
                        <m:r>
                          <a:rPr xmlns:a="http://schemas.openxmlformats.org/drawingml/2006/main" sz="1650" i="1">
                            <a:solidFill>
                              <a:srgbClr val="414040"/>
                            </a:solidFill>
                            <a:latin typeface="Cambria Math" panose="02040503050406030204" pitchFamily="18" charset="0"/>
                          </a:rPr>
                          <m:t>γ</m:t>
                        </m:r>
                      </m:e>
                    </m:d>
                  </m:e>
                  <m:sup>
                    <m:r>
                      <a:rPr xmlns:a="http://schemas.openxmlformats.org/drawingml/2006/main" sz="1650" i="1">
                        <a:solidFill>
                          <a:srgbClr val="414040"/>
                        </a:solidFill>
                        <a:latin typeface="Cambria Math" panose="02040503050406030204" pitchFamily="18" charset="0"/>
                      </a:rPr>
                      <m:t>s</m:t>
                    </m:r>
                  </m:sup>
                </m:sSup>
                <m:sSub>
                  <m:e>
                    <m:r>
                      <a:rPr xmlns:a="http://schemas.openxmlformats.org/drawingml/2006/main" sz="1650" i="1">
                        <a:solidFill>
                          <a:srgbClr val="414040"/>
                        </a:solidFill>
                        <a:latin typeface="Cambria Math" panose="02040503050406030204" pitchFamily="18" charset="0"/>
                      </a:rPr>
                      <m:t>E</m:t>
                    </m:r>
                  </m:e>
                  <m:sub>
                    <m:r>
                      <a:rPr xmlns:a="http://schemas.openxmlformats.org/drawingml/2006/main" sz="1650" i="1">
                        <a:solidFill>
                          <a:srgbClr val="414040"/>
                        </a:solidFill>
                        <a:latin typeface="Cambria Math" panose="02040503050406030204" pitchFamily="18" charset="0"/>
                      </a:rPr>
                      <m:t>t</m:t>
                    </m:r>
                  </m:sub>
                </m:sSub>
                <m:d>
                  <m:dPr>
                    <m:ctrlPr>
                      <a:rPr xmlns:a="http://schemas.openxmlformats.org/drawingml/2006/main" sz="1650" i="1">
                        <a:solidFill>
                          <a:srgbClr val="414040"/>
                        </a:solidFill>
                        <a:latin typeface="Cambria Math" panose="02040503050406030204" pitchFamily="18" charset="0"/>
                      </a:rPr>
                    </m:ctrlPr>
                  </m:dPr>
                  <m:e>
                    <m:sSub>
                      <m:e>
                        <m:limUpp>
                          <m:e>
                            <m:r>
                              <a:rPr xmlns:a="http://schemas.openxmlformats.org/drawingml/2006/main" sz="1650" i="1">
                                <a:solidFill>
                                  <a:srgbClr val="414040"/>
                                </a:solidFill>
                                <a:latin typeface="Cambria Math" panose="02040503050406030204" pitchFamily="18" charset="0"/>
                              </a:rPr>
                              <m:t>p</m:t>
                            </m:r>
                          </m:e>
                          <m:lim>
                            <m:r>
                              <a:rPr xmlns:a="http://schemas.openxmlformats.org/drawingml/2006/main" sz="1650" i="1">
                                <a:solidFill>
                                  <a:srgbClr val="414040"/>
                                </a:solidFill>
                                <a:latin typeface="Cambria Math" panose="02040503050406030204" pitchFamily="18" charset="0"/>
                              </a:rPr>
                              <m:t>̂</m:t>
                            </m:r>
                          </m:lim>
                        </m:limUpp>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ω</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μ</m:t>
                        </m:r>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w</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α</m:t>
                        </m:r>
                        <m:sSub>
                          <m:e>
                            <m:r>
                              <a:rPr xmlns:a="http://schemas.openxmlformats.org/drawingml/2006/main" sz="1650" i="1">
                                <a:solidFill>
                                  <a:srgbClr val="414040"/>
                                </a:solidFill>
                                <a:latin typeface="Cambria Math" panose="02040503050406030204" pitchFamily="18" charset="0"/>
                              </a:rPr>
                              <m:t>l</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a</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s</m:t>
                            </m:r>
                          </m:sub>
                        </m:sSub>
                      </m:e>
                    </m:d>
                  </m:e>
                </m:d>
              </m:oMath>
            </a14:m>
          </a:p>
          <a:p>
            <a:pPr defTabSz="245363">
              <a:spcBef>
                <a:spcPts val="1000"/>
              </a:spcBef>
              <a:defRPr sz="1512"/>
            </a:pPr>
            <a:r>
              <a:t>where </a:t>
            </a:r>
            <a14:m>
              <m:oMath>
                <m:r>
                  <a:rPr xmlns:a="http://schemas.openxmlformats.org/drawingml/2006/main" sz="1650" i="1">
                    <a:solidFill>
                      <a:srgbClr val="414040"/>
                    </a:solidFill>
                    <a:latin typeface="Cambria Math" panose="02040503050406030204" pitchFamily="18" charset="0"/>
                  </a:rPr>
                  <m:t>β</m:t>
                </m:r>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π</m:t>
                        </m:r>
                      </m:e>
                      <m:sup>
                        <m:r>
                          <a:rPr xmlns:a="http://schemas.openxmlformats.org/drawingml/2006/main" sz="1650" i="1">
                            <a:solidFill>
                              <a:srgbClr val="414040"/>
                            </a:solidFill>
                            <a:latin typeface="Cambria Math" panose="02040503050406030204" pitchFamily="18" charset="0"/>
                          </a:rPr>
                          <m:t>*</m:t>
                        </m:r>
                      </m:sup>
                    </m:sSup>
                  </m:den>
                </m:f>
              </m:oMath>
            </a14:m>
            <a:r>
              <a:t> and </a:t>
            </a:r>
            <a14:m>
              <m:oMath>
                <m:r>
                  <a:rPr xmlns:a="http://schemas.openxmlformats.org/drawingml/2006/main" sz="1150" i="1">
                    <a:solidFill>
                      <a:srgbClr val="414040"/>
                    </a:solidFill>
                    <a:latin typeface="Cambria Math" panose="02040503050406030204" pitchFamily="18" charset="0"/>
                  </a:rPr>
                  <m:t>ω</m:t>
                </m:r>
                <m:r>
                  <a:rPr xmlns:a="http://schemas.openxmlformats.org/drawingml/2006/main" sz="1150" i="1">
                    <a:solidFill>
                      <a:srgbClr val="414040"/>
                    </a:solidFill>
                    <a:latin typeface="Cambria Math" panose="02040503050406030204" pitchFamily="18" charset="0"/>
                  </a:rPr>
                  <m:t>=</m:t>
                </m:r>
                <m:f>
                  <m:fPr>
                    <m:ctrlPr>
                      <a:rPr xmlns:a="http://schemas.openxmlformats.org/drawingml/2006/main" sz="1150" i="1">
                        <a:solidFill>
                          <a:srgbClr val="414040"/>
                        </a:solidFill>
                        <a:latin typeface="Cambria Math" panose="02040503050406030204" pitchFamily="18" charset="0"/>
                      </a:rPr>
                    </m:ctrlPr>
                    <m:type m:val="bar"/>
                  </m:fPr>
                  <m:num>
                    <m:r>
                      <a:rPr xmlns:a="http://schemas.openxmlformats.org/drawingml/2006/main" sz="1150" i="1">
                        <a:solidFill>
                          <a:srgbClr val="414040"/>
                        </a:solidFill>
                        <a:latin typeface="Cambria Math" panose="02040503050406030204" pitchFamily="18" charset="0"/>
                      </a:rPr>
                      <m:t>1</m:t>
                    </m:r>
                    <m:r>
                      <a:rPr xmlns:a="http://schemas.openxmlformats.org/drawingml/2006/main" sz="1150" i="1">
                        <a:solidFill>
                          <a:srgbClr val="414040"/>
                        </a:solidFill>
                        <a:latin typeface="Cambria Math" panose="02040503050406030204" pitchFamily="18" charset="0"/>
                      </a:rPr>
                      <m:t>-</m:t>
                    </m:r>
                    <m:r>
                      <a:rPr xmlns:a="http://schemas.openxmlformats.org/drawingml/2006/main" sz="1150" i="1">
                        <a:solidFill>
                          <a:srgbClr val="414040"/>
                        </a:solidFill>
                        <a:latin typeface="Cambria Math" panose="02040503050406030204" pitchFamily="18" charset="0"/>
                      </a:rPr>
                      <m:t>α</m:t>
                    </m:r>
                  </m:num>
                  <m:den>
                    <m:r>
                      <a:rPr xmlns:a="http://schemas.openxmlformats.org/drawingml/2006/main" sz="1150" i="1">
                        <a:solidFill>
                          <a:srgbClr val="414040"/>
                        </a:solidFill>
                        <a:latin typeface="Cambria Math" panose="02040503050406030204" pitchFamily="18" charset="0"/>
                      </a:rPr>
                      <m:t>1</m:t>
                    </m:r>
                    <m:r>
                      <a:rPr xmlns:a="http://schemas.openxmlformats.org/drawingml/2006/main" sz="1150" i="1">
                        <a:solidFill>
                          <a:srgbClr val="414040"/>
                        </a:solidFill>
                        <a:latin typeface="Cambria Math" panose="02040503050406030204" pitchFamily="18" charset="0"/>
                      </a:rPr>
                      <m:t>+</m:t>
                    </m:r>
                    <m:r>
                      <a:rPr xmlns:a="http://schemas.openxmlformats.org/drawingml/2006/main" sz="1150" i="1">
                        <a:solidFill>
                          <a:srgbClr val="414040"/>
                        </a:solidFill>
                        <a:latin typeface="Cambria Math" panose="02040503050406030204" pitchFamily="18" charset="0"/>
                      </a:rPr>
                      <m:t>α</m:t>
                    </m:r>
                    <m:r>
                      <a:rPr xmlns:a="http://schemas.openxmlformats.org/drawingml/2006/main" sz="1150" i="1">
                        <a:solidFill>
                          <a:srgbClr val="414040"/>
                        </a:solidFill>
                        <a:latin typeface="Cambria Math" panose="02040503050406030204" pitchFamily="18" charset="0"/>
                      </a:rPr>
                      <m:t>(</m:t>
                    </m:r>
                    <m:r>
                      <a:rPr xmlns:a="http://schemas.openxmlformats.org/drawingml/2006/main" sz="1150" i="1">
                        <a:solidFill>
                          <a:srgbClr val="414040"/>
                        </a:solidFill>
                        <a:latin typeface="Cambria Math" panose="02040503050406030204" pitchFamily="18" charset="0"/>
                      </a:rPr>
                      <m:t>ε</m:t>
                    </m:r>
                    <m:r>
                      <a:rPr xmlns:a="http://schemas.openxmlformats.org/drawingml/2006/main" sz="1150" i="1">
                        <a:solidFill>
                          <a:srgbClr val="414040"/>
                        </a:solidFill>
                        <a:latin typeface="Cambria Math" panose="02040503050406030204" pitchFamily="18" charset="0"/>
                      </a:rPr>
                      <m:t>-</m:t>
                    </m:r>
                    <m:r>
                      <a:rPr xmlns:a="http://schemas.openxmlformats.org/drawingml/2006/main" sz="1150" i="1">
                        <a:solidFill>
                          <a:srgbClr val="414040"/>
                        </a:solidFill>
                        <a:latin typeface="Cambria Math" panose="02040503050406030204" pitchFamily="18" charset="0"/>
                      </a:rPr>
                      <m:t>1</m:t>
                    </m:r>
                    <m:r>
                      <a:rPr xmlns:a="http://schemas.openxmlformats.org/drawingml/2006/main" sz="1150" i="1">
                        <a:solidFill>
                          <a:srgbClr val="414040"/>
                        </a:solidFill>
                        <a:latin typeface="Cambria Math" panose="02040503050406030204" pitchFamily="18" charset="0"/>
                      </a:rPr>
                      <m:t>)</m:t>
                    </m:r>
                  </m:den>
                </m:f>
              </m:oMath>
            </a14:m>
            <a:r>
              <a:t>. It follows that </a:t>
            </a:r>
            <a14:m>
              <m:oMath>
                <m:r>
                  <a:rPr xmlns:a="http://schemas.openxmlformats.org/drawingml/2006/main" sz="1700" i="1">
                    <a:solidFill>
                      <a:srgbClr val="414040"/>
                    </a:solidFill>
                    <a:latin typeface="Cambria Math" panose="02040503050406030204" pitchFamily="18" charset="0"/>
                  </a:rPr>
                  <m:t>0</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β</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ω</m:t>
                </m:r>
                <m:r>
                  <a:rPr xmlns:a="http://schemas.openxmlformats.org/drawingml/2006/main" sz="1700" i="1">
                    <a:solidFill>
                      <a:srgbClr val="414040"/>
                    </a:solidFill>
                    <a:latin typeface="Cambria Math" panose="02040503050406030204" pitchFamily="18" charset="0"/>
                  </a:rPr>
                  <m:t>&lt;</m:t>
                </m:r>
                <m:r>
                  <a:rPr xmlns:a="http://schemas.openxmlformats.org/drawingml/2006/main" sz="1700" i="1">
                    <a:solidFill>
                      <a:srgbClr val="414040"/>
                    </a:solidFill>
                    <a:latin typeface="Cambria Math" panose="02040503050406030204" pitchFamily="18" charset="0"/>
                  </a:rPr>
                  <m:t>1</m:t>
                </m:r>
              </m:oMath>
            </a14:m>
            <a:r>
              <a:t>.</a:t>
            </a:r>
          </a:p>
          <a:p>
            <a:pPr defTabSz="245363">
              <a:spcBef>
                <a:spcPts val="1000"/>
              </a:spcBef>
              <a:defRPr sz="1512"/>
            </a:pPr>
            <a:r>
              <a:t>Consequently, firms that freely reset their prices in period </a:t>
            </a:r>
            <a14:m>
              <m:oMath>
                <m:r>
                  <a:rPr xmlns:a="http://schemas.openxmlformats.org/drawingml/2006/main" sz="1750" i="1">
                    <a:solidFill>
                      <a:srgbClr val="414040"/>
                    </a:solidFill>
                    <a:latin typeface="Cambria Math" panose="02040503050406030204" pitchFamily="18" charset="0"/>
                  </a:rPr>
                  <m:t>t</m:t>
                </m:r>
              </m:oMath>
            </a14:m>
            <a:r>
              <a:t> will choose a price that corresponds to a weighted average of the current and expected future price levels, relative to the steady state price level, plus a margin </a:t>
            </a:r>
            <a14:m>
              <m:oMath>
                <m:r>
                  <a:rPr xmlns:a="http://schemas.openxmlformats.org/drawingml/2006/main" sz="1650" i="1">
                    <a:solidFill>
                      <a:srgbClr val="414040"/>
                    </a:solidFill>
                    <a:latin typeface="Cambria Math" panose="02040503050406030204" pitchFamily="18" charset="0"/>
                  </a:rPr>
                  <m:t>μ</m:t>
                </m:r>
              </m:oMath>
            </a14:m>
            <a:r>
              <a:t> on a weighted average of the current and expected future levels of real marginal costs. The discount factor of a future period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oMath>
            </a14:m>
            <a:r>
              <a:t> depends on the probability that the firm will not be able to reset its price in the future period </a:t>
            </a:r>
            <a14:m>
              <m:oMath>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s</m:t>
                </m:r>
              </m:oMath>
            </a14:m>
            <a:r>
              <a:t>, which equals </a:t>
            </a:r>
            <a14:m>
              <m:oMath>
                <m:sSup>
                  <m:e>
                    <m:r>
                      <a:rPr xmlns:a="http://schemas.openxmlformats.org/drawingml/2006/main" sz="1750" i="1">
                        <a:solidFill>
                          <a:srgbClr val="414040"/>
                        </a:solidFill>
                        <a:latin typeface="Cambria Math" panose="02040503050406030204" pitchFamily="18" charset="0"/>
                      </a:rPr>
                      <m:t>γ</m:t>
                    </m:r>
                  </m:e>
                  <m:sup>
                    <m:r>
                      <a:rPr xmlns:a="http://schemas.openxmlformats.org/drawingml/2006/main" sz="1750" i="1">
                        <a:solidFill>
                          <a:srgbClr val="414040"/>
                        </a:solidFill>
                        <a:latin typeface="Cambria Math" panose="02040503050406030204" pitchFamily="18" charset="0"/>
                      </a:rPr>
                      <m:t>s</m:t>
                    </m:r>
                  </m:sup>
                </m:sSup>
              </m:oMath>
            </a14:m>
            <a:r>
              <a:t>, times the discount rate </a:t>
            </a:r>
            <a14:m>
              <m:oMath>
                <m:sSup>
                  <m:e>
                    <m:r>
                      <a:rPr xmlns:a="http://schemas.openxmlformats.org/drawingml/2006/main" sz="1600" i="1">
                        <a:solidFill>
                          <a:srgbClr val="414040"/>
                        </a:solidFill>
                        <a:latin typeface="Cambria Math" panose="02040503050406030204" pitchFamily="18" charset="0"/>
                      </a:rPr>
                      <m:t>β</m:t>
                    </m:r>
                  </m:e>
                  <m:sup>
                    <m:r>
                      <a:rPr xmlns:a="http://schemas.openxmlformats.org/drawingml/2006/main" sz="1600" i="1">
                        <a:solidFill>
                          <a:srgbClr val="414040"/>
                        </a:solidFill>
                        <a:latin typeface="Cambria Math" panose="02040503050406030204" pitchFamily="18" charset="0"/>
                      </a:rPr>
                      <m:t>s</m:t>
                    </m:r>
                  </m:sup>
                </m:sSup>
              </m:oMath>
            </a14:m>
            <a:r>
              <a:t>. Furthermore, the part of pricing that depends on the expected marginal cost of the firm depends negatively on the elasticity of demand for the product of the firm, through the parameter </a:t>
            </a:r>
            <a14:m>
              <m:oMath>
                <m:r>
                  <a:rPr xmlns:a="http://schemas.openxmlformats.org/drawingml/2006/main" sz="1800" i="1">
                    <a:solidFill>
                      <a:srgbClr val="414040"/>
                    </a:solidFill>
                    <a:latin typeface="Cambria Math" panose="02040503050406030204" pitchFamily="18" charset="0"/>
                  </a:rPr>
                  <m:t>ω</m:t>
                </m:r>
              </m:oMath>
            </a14:m>
            <a:r>
              <a:t>.</a:t>
            </a:r>
            <a:endParaRPr sz="3600"/>
          </a:p>
        </p:txBody>
      </p:sp>
      <p:sp>
        <p:nvSpPr>
          <p:cNvPr id="2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Inflation and Unit Labor Costs under Staggered Pricing"/>
          <p:cNvSpPr txBox="1"/>
          <p:nvPr>
            <p:ph type="title"/>
          </p:nvPr>
        </p:nvSpPr>
        <p:spPr>
          <a:prstGeom prst="rect">
            <a:avLst/>
          </a:prstGeom>
        </p:spPr>
        <p:txBody>
          <a:bodyPr/>
          <a:lstStyle>
            <a:lvl1pPr defTabSz="373887">
              <a:spcBef>
                <a:spcPts val="1000"/>
              </a:spcBef>
              <a:defRPr sz="4480"/>
            </a:lvl1pPr>
          </a:lstStyle>
          <a:p>
            <a:pPr/>
            <a:r>
              <a:t>Inflation and Unit Labor Costs under Staggered Pricing</a:t>
            </a:r>
          </a:p>
        </p:txBody>
      </p:sp>
      <p:sp>
        <p:nvSpPr>
          <p:cNvPr id="260" name="Using the future mathematical expectations operator  , the optimal price under staggered pricing can be rewritten as…"/>
          <p:cNvSpPr txBox="1"/>
          <p:nvPr>
            <p:ph type="body" idx="1"/>
          </p:nvPr>
        </p:nvSpPr>
        <p:spPr>
          <a:prstGeom prst="rect">
            <a:avLst/>
          </a:prstGeom>
        </p:spPr>
        <p:txBody>
          <a:bodyPr/>
          <a:lstStyle/>
          <a:p>
            <a:pPr defTabSz="239522">
              <a:spcBef>
                <a:spcPts val="900"/>
              </a:spcBef>
              <a:defRPr sz="1476"/>
            </a:pPr>
            <a:r>
              <a:t>Using the future mathematical expectations operator </a:t>
            </a:r>
            <a14:m>
              <m:oMath>
                <m:r>
                  <a:rPr xmlns:a="http://schemas.openxmlformats.org/drawingml/2006/main" sz="1550" i="1">
                    <a:solidFill>
                      <a:srgbClr val="414040"/>
                    </a:solidFill>
                    <a:latin typeface="Cambria Math" panose="02040503050406030204" pitchFamily="18" charset="0"/>
                  </a:rPr>
                  <m:t>F</m:t>
                </m:r>
              </m:oMath>
            </a14:m>
            <a:r>
              <a:t>, the optimal price under staggered pricing can be rewritten as</a:t>
            </a:r>
          </a:p>
          <a:p>
            <a:pPr defTabSz="239522">
              <a:spcBef>
                <a:spcPts val="900"/>
              </a:spcBef>
              <a:defRPr sz="1476"/>
            </a:pPr>
            <a:r>
              <a:t>                                                                         </a:t>
            </a:r>
            <a14:m>
              <m:oMath>
                <m:sSub>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p</m:t>
                        </m:r>
                      </m:e>
                    </m:ba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F</m:t>
                    </m:r>
                  </m:den>
                </m:f>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ω</m:t>
                </m:r>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F</m:t>
                        </m:r>
                      </m:den>
                    </m:f>
                    <m:d>
                      <m:dPr>
                        <m:ctrlPr>
                          <a:rPr xmlns:a="http://schemas.openxmlformats.org/drawingml/2006/main" sz="1600" i="1">
                            <a:solidFill>
                              <a:srgbClr val="414040"/>
                            </a:solidFill>
                            <a:latin typeface="Cambria Math" panose="02040503050406030204" pitchFamily="18" charset="0"/>
                          </a:rPr>
                        </m:ctrlPr>
                      </m:dPr>
                      <m:e>
                        <m:sSub>
                          <m:e>
                            <m:r>
                              <a:rPr xmlns:a="http://schemas.openxmlformats.org/drawingml/2006/main" sz="1600" i="1">
                                <a:solidFill>
                                  <a:srgbClr val="414040"/>
                                </a:solidFill>
                                <a:latin typeface="Cambria Math" panose="02040503050406030204" pitchFamily="18" charset="0"/>
                              </a:rPr>
                              <m:t>w</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Sub>
                          <m:e>
                            <m:r>
                              <a:rPr xmlns:a="http://schemas.openxmlformats.org/drawingml/2006/main" sz="1600" i="1">
                                <a:solidFill>
                                  <a:srgbClr val="414040"/>
                                </a:solidFill>
                                <a:latin typeface="Cambria Math" panose="02040503050406030204" pitchFamily="18" charset="0"/>
                              </a:rPr>
                              <m:t>l</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a</m:t>
                            </m:r>
                          </m:e>
                          <m:sub>
                            <m:r>
                              <a:rPr xmlns:a="http://schemas.openxmlformats.org/drawingml/2006/main" sz="1600" i="1">
                                <a:solidFill>
                                  <a:srgbClr val="414040"/>
                                </a:solidFill>
                                <a:latin typeface="Cambria Math" panose="02040503050406030204" pitchFamily="18" charset="0"/>
                              </a:rPr>
                              <m:t>t</m:t>
                            </m:r>
                          </m:sub>
                        </m:sSub>
                      </m:e>
                    </m:d>
                  </m:e>
                </m:d>
              </m:oMath>
            </a14:m>
          </a:p>
          <a:p>
            <a:pPr defTabSz="239522">
              <a:spcBef>
                <a:spcPts val="900"/>
              </a:spcBef>
              <a:defRPr sz="1476"/>
            </a:pPr>
            <a:r>
              <a:t>Substituting in the equation for the adjustment of the average price level, we get that,</a:t>
            </a:r>
          </a:p>
          <a:p>
            <a:pPr defTabSz="239522">
              <a:spcBef>
                <a:spcPts val="900"/>
              </a:spcBef>
              <a:defRPr sz="1476"/>
            </a:pPr>
            <a:r>
              <a:t>                                                         </a:t>
            </a:r>
            <a14:m>
              <m:oMath>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F</m:t>
                        </m:r>
                      </m:den>
                    </m:f>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ω</m:t>
                    </m:r>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num>
                          <m:den>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F</m:t>
                            </m:r>
                          </m:den>
                        </m:f>
                        <m:d>
                          <m:dPr>
                            <m:ctrlPr>
                              <a:rPr xmlns:a="http://schemas.openxmlformats.org/drawingml/2006/main" sz="1600" i="1">
                                <a:solidFill>
                                  <a:srgbClr val="414040"/>
                                </a:solidFill>
                                <a:latin typeface="Cambria Math" panose="02040503050406030204" pitchFamily="18" charset="0"/>
                              </a:rPr>
                            </m:ctrlPr>
                          </m:dPr>
                          <m:e>
                            <m:sSub>
                              <m:e>
                                <m:r>
                                  <a:rPr xmlns:a="http://schemas.openxmlformats.org/drawingml/2006/main" sz="1600" i="1">
                                    <a:solidFill>
                                      <a:srgbClr val="414040"/>
                                    </a:solidFill>
                                    <a:latin typeface="Cambria Math" panose="02040503050406030204" pitchFamily="18" charset="0"/>
                                  </a:rPr>
                                  <m:t>w</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Sub>
                              <m:e>
                                <m:r>
                                  <a:rPr xmlns:a="http://schemas.openxmlformats.org/drawingml/2006/main" sz="1600" i="1">
                                    <a:solidFill>
                                      <a:srgbClr val="414040"/>
                                    </a:solidFill>
                                    <a:latin typeface="Cambria Math" panose="02040503050406030204" pitchFamily="18" charset="0"/>
                                  </a:rPr>
                                  <m:t>l</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a</m:t>
                                </m:r>
                              </m:e>
                              <m:sub>
                                <m:r>
                                  <a:rPr xmlns:a="http://schemas.openxmlformats.org/drawingml/2006/main" sz="1600" i="1">
                                    <a:solidFill>
                                      <a:srgbClr val="414040"/>
                                    </a:solidFill>
                                    <a:latin typeface="Cambria Math" panose="02040503050406030204" pitchFamily="18" charset="0"/>
                                  </a:rPr>
                                  <m:t>t</m:t>
                                </m:r>
                              </m:sub>
                            </m:sSub>
                          </m:e>
                        </m:d>
                      </m:e>
                    </m:d>
                  </m:e>
                </m:d>
              </m:oMath>
            </a14:m>
          </a:p>
          <a:p>
            <a:pPr defTabSz="239522">
              <a:spcBef>
                <a:spcPts val="900"/>
              </a:spcBef>
              <a:defRPr sz="1476"/>
            </a:pPr>
            <a:r>
              <a:t>Multiplying both sides of by </a:t>
            </a:r>
            <a14:m>
              <m:oMath>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β</m:t>
                </m:r>
                <m:r>
                  <a:rPr xmlns:a="http://schemas.openxmlformats.org/drawingml/2006/main" sz="1700" i="1">
                    <a:solidFill>
                      <a:srgbClr val="414040"/>
                    </a:solidFill>
                    <a:latin typeface="Cambria Math" panose="02040503050406030204" pitchFamily="18" charset="0"/>
                  </a:rPr>
                  <m:t>γ</m:t>
                </m:r>
                <m:r>
                  <a:rPr xmlns:a="http://schemas.openxmlformats.org/drawingml/2006/main" sz="1700" i="1">
                    <a:solidFill>
                      <a:srgbClr val="414040"/>
                    </a:solidFill>
                    <a:latin typeface="Cambria Math" panose="02040503050406030204" pitchFamily="18" charset="0"/>
                  </a:rPr>
                  <m:t>F</m:t>
                </m:r>
              </m:oMath>
            </a14:m>
            <a:r>
              <a:t> and rearranging, we get that,</a:t>
            </a:r>
          </a:p>
          <a:p>
            <a:pPr defTabSz="239522">
              <a:spcBef>
                <a:spcPts val="900"/>
              </a:spcBef>
              <a:defRPr sz="1476"/>
            </a:pPr>
            <a:r>
              <a:t>                                                            </a:t>
            </a:r>
            <a14:m>
              <m:oMath>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m:t>
                </m:r>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
                  <m:e>
                    <m:limUpp>
                      <m:e>
                        <m:r>
                          <a:rPr xmlns:a="http://schemas.openxmlformats.org/drawingml/2006/main" sz="1600" i="1">
                            <a:solidFill>
                              <a:srgbClr val="414040"/>
                            </a:solidFill>
                            <a:latin typeface="Cambria Math" panose="02040503050406030204" pitchFamily="18" charset="0"/>
                          </a:rPr>
                          <m:t>p</m:t>
                        </m:r>
                      </m:e>
                      <m:lim>
                        <m:r>
                          <a:rPr xmlns:a="http://schemas.openxmlformats.org/drawingml/2006/main" sz="1600" i="1">
                            <a:solidFill>
                              <a:srgbClr val="414040"/>
                            </a:solidFill>
                            <a:latin typeface="Cambria Math" panose="02040503050406030204" pitchFamily="18" charset="0"/>
                          </a:rPr>
                          <m:t>̂</m:t>
                        </m:r>
                      </m:lim>
                    </m:limUpp>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γ</m:t>
                    </m:r>
                  </m:den>
                </m:f>
                <m:r>
                  <a:rPr xmlns:a="http://schemas.openxmlformats.org/drawingml/2006/main" sz="1600" i="1">
                    <a:solidFill>
                      <a:srgbClr val="414040"/>
                    </a:solidFill>
                    <a:latin typeface="Cambria Math" panose="02040503050406030204" pitchFamily="18" charset="0"/>
                  </a:rPr>
                  <m:t>ω</m:t>
                </m:r>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sSub>
                          <m:e>
                            <m:r>
                              <a:rPr xmlns:a="http://schemas.openxmlformats.org/drawingml/2006/main" sz="1600" i="1">
                                <a:solidFill>
                                  <a:srgbClr val="414040"/>
                                </a:solidFill>
                                <a:latin typeface="Cambria Math" panose="02040503050406030204" pitchFamily="18" charset="0"/>
                              </a:rPr>
                              <m:t>w</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Sub>
                          <m:e>
                            <m:r>
                              <a:rPr xmlns:a="http://schemas.openxmlformats.org/drawingml/2006/main" sz="1600" i="1">
                                <a:solidFill>
                                  <a:srgbClr val="414040"/>
                                </a:solidFill>
                                <a:latin typeface="Cambria Math" panose="02040503050406030204" pitchFamily="18" charset="0"/>
                              </a:rPr>
                              <m:t>l</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a</m:t>
                            </m:r>
                          </m:e>
                          <m:sub>
                            <m:r>
                              <a:rPr xmlns:a="http://schemas.openxmlformats.org/drawingml/2006/main" sz="1600" i="1">
                                <a:solidFill>
                                  <a:srgbClr val="414040"/>
                                </a:solidFill>
                                <a:latin typeface="Cambria Math" panose="02040503050406030204" pitchFamily="18" charset="0"/>
                              </a:rPr>
                              <m:t>t</m:t>
                            </m:r>
                          </m:sub>
                        </m:sSub>
                      </m:e>
                    </m:d>
                  </m:e>
                </m:d>
              </m:oMath>
            </a14:m>
          </a:p>
          <a:p>
            <a:pPr defTabSz="239522">
              <a:spcBef>
                <a:spcPts val="900"/>
              </a:spcBef>
              <a:defRPr sz="1476"/>
            </a:pPr>
            <a:r>
              <a:t>This equation describes the adjustment of the price level towards the steady state price level, which is a constant markup on the marginal cost of production. Expressing it as an inflation equation we have</a:t>
            </a:r>
          </a:p>
          <a:p>
            <a:pPr defTabSz="239522">
              <a:spcBef>
                <a:spcPts val="900"/>
              </a:spcBef>
              <a:defRPr sz="1476"/>
            </a:pPr>
            <a:r>
              <a:t>                                                              </a:t>
            </a:r>
            <a14:m>
              <m:oMath>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m:t>
                </m:r>
                <m:sSup>
                  <m:e>
                    <m:r>
                      <a:rPr xmlns:a="http://schemas.openxmlformats.org/drawingml/2006/main" sz="1600" i="1">
                        <a:solidFill>
                          <a:srgbClr val="414040"/>
                        </a:solidFill>
                        <a:latin typeface="Cambria Math" panose="02040503050406030204" pitchFamily="18" charset="0"/>
                      </a:rPr>
                      <m:t>π</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sSub>
                  <m:e>
                    <m:r>
                      <a:rPr xmlns:a="http://schemas.openxmlformats.org/drawingml/2006/main" sz="1600" i="1">
                        <a:solidFill>
                          <a:srgbClr val="414040"/>
                        </a:solidFill>
                        <a:latin typeface="Cambria Math" panose="02040503050406030204" pitchFamily="18" charset="0"/>
                      </a:rPr>
                      <m:t>E</m:t>
                    </m:r>
                  </m:e>
                  <m:sub>
                    <m:r>
                      <a:rPr xmlns:a="http://schemas.openxmlformats.org/drawingml/2006/main" sz="1600" i="1">
                        <a:solidFill>
                          <a:srgbClr val="414040"/>
                        </a:solidFill>
                        <a:latin typeface="Cambria Math" panose="02040503050406030204" pitchFamily="18" charset="0"/>
                      </a:rPr>
                      <m:t>t</m:t>
                    </m:r>
                  </m:sub>
                </m:sSub>
                <m:sSub>
                  <m:e>
                    <m:r>
                      <a:rPr xmlns:a="http://schemas.openxmlformats.org/drawingml/2006/main" sz="1600" i="1">
                        <a:solidFill>
                          <a:srgbClr val="414040"/>
                        </a:solidFill>
                        <a:latin typeface="Cambria Math" panose="02040503050406030204" pitchFamily="18" charset="0"/>
                      </a:rPr>
                      <m:t>π</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sub>
                </m:sSub>
                <m:r>
                  <a:rPr xmlns:a="http://schemas.openxmlformats.org/drawingml/2006/main" sz="1600" i="1">
                    <a:solidFill>
                      <a:srgbClr val="414040"/>
                    </a:solidFill>
                    <a:latin typeface="Cambria Math" panose="02040503050406030204" pitchFamily="18" charset="0"/>
                  </a:rPr>
                  <m:t>+</m:t>
                </m:r>
                <m:f>
                  <m:fPr>
                    <m:ctrlPr>
                      <a:rPr xmlns:a="http://schemas.openxmlformats.org/drawingml/2006/main" sz="1600" i="1">
                        <a:solidFill>
                          <a:srgbClr val="414040"/>
                        </a:solidFill>
                        <a:latin typeface="Cambria Math" panose="02040503050406030204" pitchFamily="18" charset="0"/>
                      </a:rPr>
                    </m:ctrlPr>
                    <m:type m:val="bar"/>
                  </m:fPr>
                  <m:num>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1</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γ</m:t>
                    </m:r>
                    <m:r>
                      <a:rPr xmlns:a="http://schemas.openxmlformats.org/drawingml/2006/main" sz="1600" i="1">
                        <a:solidFill>
                          <a:srgbClr val="414040"/>
                        </a:solidFill>
                        <a:latin typeface="Cambria Math" panose="02040503050406030204" pitchFamily="18" charset="0"/>
                      </a:rPr>
                      <m:t>)</m:t>
                    </m:r>
                  </m:num>
                  <m:den>
                    <m:r>
                      <a:rPr xmlns:a="http://schemas.openxmlformats.org/drawingml/2006/main" sz="1600" i="1">
                        <a:solidFill>
                          <a:srgbClr val="414040"/>
                        </a:solidFill>
                        <a:latin typeface="Cambria Math" panose="02040503050406030204" pitchFamily="18" charset="0"/>
                      </a:rPr>
                      <m:t>γ</m:t>
                    </m:r>
                  </m:den>
                </m:f>
                <m:r>
                  <a:rPr xmlns:a="http://schemas.openxmlformats.org/drawingml/2006/main" sz="1600" i="1">
                    <a:solidFill>
                      <a:srgbClr val="414040"/>
                    </a:solidFill>
                    <a:latin typeface="Cambria Math" panose="02040503050406030204" pitchFamily="18" charset="0"/>
                  </a:rPr>
                  <m:t>ω</m:t>
                </m:r>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μ</m:t>
                    </m:r>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sSub>
                          <m:e>
                            <m:r>
                              <a:rPr xmlns:a="http://schemas.openxmlformats.org/drawingml/2006/main" sz="1600" i="1">
                                <a:solidFill>
                                  <a:srgbClr val="414040"/>
                                </a:solidFill>
                                <a:latin typeface="Cambria Math" panose="02040503050406030204" pitchFamily="18" charset="0"/>
                              </a:rPr>
                              <m:t>w</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p</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α</m:t>
                        </m:r>
                        <m:sSub>
                          <m:e>
                            <m:r>
                              <a:rPr xmlns:a="http://schemas.openxmlformats.org/drawingml/2006/main" sz="1600" i="1">
                                <a:solidFill>
                                  <a:srgbClr val="414040"/>
                                </a:solidFill>
                                <a:latin typeface="Cambria Math" panose="02040503050406030204" pitchFamily="18" charset="0"/>
                              </a:rPr>
                              <m:t>l</m:t>
                            </m:r>
                          </m:e>
                          <m:sub>
                            <m:r>
                              <a:rPr xmlns:a="http://schemas.openxmlformats.org/drawingml/2006/main" sz="1600" i="1">
                                <a:solidFill>
                                  <a:srgbClr val="414040"/>
                                </a:solidFill>
                                <a:latin typeface="Cambria Math" panose="02040503050406030204" pitchFamily="18" charset="0"/>
                              </a:rPr>
                              <m:t>t</m:t>
                            </m:r>
                          </m:sub>
                        </m:sSub>
                        <m:r>
                          <a:rPr xmlns:a="http://schemas.openxmlformats.org/drawingml/2006/main" sz="1600" i="1">
                            <a:solidFill>
                              <a:srgbClr val="414040"/>
                            </a:solidFill>
                            <a:latin typeface="Cambria Math" panose="02040503050406030204" pitchFamily="18" charset="0"/>
                          </a:rPr>
                          <m:t>-</m:t>
                        </m:r>
                        <m:sSub>
                          <m:e>
                            <m:r>
                              <a:rPr xmlns:a="http://schemas.openxmlformats.org/drawingml/2006/main" sz="1600" i="1">
                                <a:solidFill>
                                  <a:srgbClr val="414040"/>
                                </a:solidFill>
                                <a:latin typeface="Cambria Math" panose="02040503050406030204" pitchFamily="18" charset="0"/>
                              </a:rPr>
                              <m:t>a</m:t>
                            </m:r>
                          </m:e>
                          <m:sub>
                            <m:r>
                              <a:rPr xmlns:a="http://schemas.openxmlformats.org/drawingml/2006/main" sz="1600" i="1">
                                <a:solidFill>
                                  <a:srgbClr val="414040"/>
                                </a:solidFill>
                                <a:latin typeface="Cambria Math" panose="02040503050406030204" pitchFamily="18" charset="0"/>
                              </a:rPr>
                              <m:t>t</m:t>
                            </m:r>
                          </m:sub>
                        </m:sSub>
                      </m:e>
                    </m:d>
                  </m:e>
                </m:d>
              </m:oMath>
            </a14:m>
          </a:p>
          <a:p>
            <a:pPr defTabSz="239522">
              <a:spcBef>
                <a:spcPts val="900"/>
              </a:spcBef>
              <a:defRPr sz="1476"/>
            </a:pPr>
            <a:r>
              <a:t>where </a:t>
            </a:r>
            <a14:m>
              <m:oMath>
                <m:sSub>
                  <m:e>
                    <m:r>
                      <a:rPr xmlns:a="http://schemas.openxmlformats.org/drawingml/2006/main" sz="1650" i="1">
                        <a:solidFill>
                          <a:srgbClr val="414040"/>
                        </a:solidFill>
                        <a:latin typeface="Cambria Math" panose="02040503050406030204" pitchFamily="18" charset="0"/>
                      </a:rPr>
                      <m:t>π</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sub>
                </m:sSub>
                <m:r>
                  <a:rPr xmlns:a="http://schemas.openxmlformats.org/drawingml/2006/main" sz="1650" i="1">
                    <a:solidFill>
                      <a:srgbClr val="414040"/>
                    </a:solidFill>
                    <a:latin typeface="Cambria Math" panose="02040503050406030204" pitchFamily="18" charset="0"/>
                  </a:rPr>
                  <m:t>-</m:t>
                </m:r>
                <m:sSub>
                  <m:e>
                    <m:r>
                      <a:rPr xmlns:a="http://schemas.openxmlformats.org/drawingml/2006/main" sz="1650" i="1">
                        <a:solidFill>
                          <a:srgbClr val="414040"/>
                        </a:solidFill>
                        <a:latin typeface="Cambria Math" panose="02040503050406030204" pitchFamily="18" charset="0"/>
                      </a:rPr>
                      <m:t>p</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b>
                </m:sSub>
              </m:oMath>
            </a14:m>
            <a:r>
              <a:t> is the rate of inflation. This equation implies that deviations of current inflation from steady state inflation are greater than discounted expected deviations of future inflation from steady state inflation, if the current marginal cost of labor, plus the margin </a:t>
            </a:r>
            <a14:m>
              <m:oMath>
                <m:r>
                  <a:rPr xmlns:a="http://schemas.openxmlformats.org/drawingml/2006/main" sz="1650" i="1">
                    <a:solidFill>
                      <a:srgbClr val="414040"/>
                    </a:solidFill>
                    <a:latin typeface="Cambria Math" panose="02040503050406030204" pitchFamily="18" charset="0"/>
                  </a:rPr>
                  <m:t>μ</m:t>
                </m:r>
              </m:oMath>
            </a14:m>
            <a:r>
              <a:t> is higher than the current price level </a:t>
            </a:r>
            <a14:m>
              <m:oMath>
                <m:r>
                  <a:rPr xmlns:a="http://schemas.openxmlformats.org/drawingml/2006/main" sz="1450" i="1">
                    <a:solidFill>
                      <a:srgbClr val="414040"/>
                    </a:solidFill>
                    <a:latin typeface="Cambria Math" panose="02040503050406030204" pitchFamily="18" charset="0"/>
                  </a:rPr>
                  <m:t>p</m:t>
                </m:r>
              </m:oMath>
            </a14:m>
            <a:r>
              <a:t>. The reason is that firms able to set prices freely in the current period post larger price increases than (discounted) expected future inflation, in order to offset the higher current marginal cost of labor. Note that if all firms can adjust their prices freely and </a:t>
            </a:r>
            <a14:m>
              <m:oMath>
                <m:r>
                  <a:rPr xmlns:a="http://schemas.openxmlformats.org/drawingml/2006/main" sz="1700" i="1">
                    <a:solidFill>
                      <a:srgbClr val="414040"/>
                    </a:solidFill>
                    <a:latin typeface="Cambria Math" panose="02040503050406030204" pitchFamily="18" charset="0"/>
                  </a:rPr>
                  <m:t>γ</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oMath>
            </a14:m>
            <a:r>
              <a:t>, then the price level is always equal to the marginal cost of production augmented by the fixed markup </a:t>
            </a:r>
            <a14:m>
              <m:oMath>
                <m:r>
                  <a:rPr xmlns:a="http://schemas.openxmlformats.org/drawingml/2006/main" sz="1650" i="1">
                    <a:solidFill>
                      <a:srgbClr val="414040"/>
                    </a:solidFill>
                    <a:latin typeface="Cambria Math" panose="02040503050406030204" pitchFamily="18" charset="0"/>
                  </a:rPr>
                  <m:t>μ</m:t>
                </m:r>
              </m:oMath>
            </a14:m>
            <a:r>
              <a:t>.</a:t>
            </a:r>
          </a:p>
          <a:p>
            <a:pPr defTabSz="239522">
              <a:spcBef>
                <a:spcPts val="900"/>
              </a:spcBef>
              <a:defRPr sz="1476"/>
            </a:pPr>
            <a:r>
              <a:t>The equation is the basis of the new keynesian Phillips Curve.</a:t>
            </a:r>
          </a:p>
        </p:txBody>
      </p:sp>
      <p:sp>
        <p:nvSpPr>
          <p:cNvPr id="2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An Extended New Keynesian Phillips Curve: Combining Staggered Pricing with Periodic Nominal Wage Contracts"/>
          <p:cNvSpPr txBox="1"/>
          <p:nvPr>
            <p:ph type="title"/>
          </p:nvPr>
        </p:nvSpPr>
        <p:spPr>
          <a:prstGeom prst="rect">
            <a:avLst/>
          </a:prstGeom>
        </p:spPr>
        <p:txBody>
          <a:bodyPr/>
          <a:lstStyle>
            <a:lvl1pPr defTabSz="321310">
              <a:spcBef>
                <a:spcPts val="800"/>
              </a:spcBef>
              <a:defRPr sz="3850"/>
            </a:lvl1pPr>
          </a:lstStyle>
          <a:p>
            <a:pPr/>
            <a:r>
              <a:t>An Extended New Keynesian Phillips Curve: Combining Staggered Pricing with Periodic Nominal Wage Contracts</a:t>
            </a:r>
          </a:p>
        </p:txBody>
      </p:sp>
      <p:sp>
        <p:nvSpPr>
          <p:cNvPr id="264" name="We can now combine staggered pricing with periodic nominal wage contracts set by insiders, such as the ones introduced already. Wages in period   are set at the beginning of the period, based on information available until the end of  , in order to ensur"/>
          <p:cNvSpPr txBox="1"/>
          <p:nvPr>
            <p:ph type="body" idx="1"/>
          </p:nvPr>
        </p:nvSpPr>
        <p:spPr>
          <a:prstGeom prst="rect">
            <a:avLst/>
          </a:prstGeom>
        </p:spPr>
        <p:txBody>
          <a:bodyPr/>
          <a:lstStyle/>
          <a:p>
            <a:pPr defTabSz="262889">
              <a:spcBef>
                <a:spcPts val="1000"/>
              </a:spcBef>
              <a:defRPr sz="1619"/>
            </a:pPr>
            <a:r>
              <a:t>We can now combine staggered pricing with periodic nominal wage contracts set by insiders, such as the ones introduced already. Wages in period </a:t>
            </a:r>
            <a14:m>
              <m:oMath>
                <m:r>
                  <a:rPr xmlns:a="http://schemas.openxmlformats.org/drawingml/2006/main" sz="1900" i="1">
                    <a:solidFill>
                      <a:srgbClr val="414040"/>
                    </a:solidFill>
                    <a:latin typeface="Cambria Math" panose="02040503050406030204" pitchFamily="18" charset="0"/>
                  </a:rPr>
                  <m:t>t</m:t>
                </m:r>
              </m:oMath>
            </a14:m>
            <a:r>
              <a:t> are set at the beginning of the period, based on information available until the end of </a:t>
            </a:r>
            <a14:m>
              <m:oMath>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1</m:t>
                </m:r>
              </m:oMath>
            </a14:m>
            <a:r>
              <a:t>, in order to ensure that expected employment is equal to the target of labor market insiders</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l</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l</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n</m:t>
                    </m:r>
                  </m:e>
                </m:bar>
              </m:oMath>
            </a14:m>
          </a:p>
          <a:p>
            <a:pPr defTabSz="262889">
              <a:spcBef>
                <a:spcPts val="1000"/>
              </a:spcBef>
              <a:defRPr sz="1619"/>
            </a:pPr>
            <a:r>
              <a:t>Hence, the nominal wage in period </a:t>
            </a:r>
            <a14:m>
              <m:oMath>
                <m:r>
                  <a:rPr xmlns:a="http://schemas.openxmlformats.org/drawingml/2006/main" sz="1900" i="1">
                    <a:solidFill>
                      <a:srgbClr val="414040"/>
                    </a:solidFill>
                    <a:latin typeface="Cambria Math" panose="02040503050406030204" pitchFamily="18" charset="0"/>
                  </a:rPr>
                  <m:t>t</m:t>
                </m:r>
              </m:oMath>
            </a14:m>
            <a:r>
              <a:t> satisfies,</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w</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γ</m:t>
                    </m:r>
                  </m:num>
                  <m:den>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ω</m:t>
                    </m:r>
                  </m:den>
                </m:f>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π</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π</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e>
                </m:d>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p</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μ</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α</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l</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n</m:t>
                        </m:r>
                      </m:e>
                    </m:bar>
                  </m:e>
                </m:d>
              </m:oMath>
            </a14:m>
          </a:p>
          <a:p>
            <a:pPr defTabSz="262889">
              <a:spcBef>
                <a:spcPts val="1000"/>
              </a:spcBef>
              <a:defRPr sz="1619"/>
            </a:pPr>
            <a:r>
              <a:t>Substituting for the nominal wage in the new Keynesian Phillips curve and rearranging, we get,</a:t>
            </a:r>
          </a:p>
          <a:p>
            <a:pPr defTabSz="262889">
              <a:spcBef>
                <a:spcPts val="1000"/>
              </a:spcBef>
              <a:defRPr sz="1619"/>
            </a:pPr>
            <a14:m>
              <m:oMathPara>
                <m:oMathParaPr>
                  <m:jc m:val="left"/>
                </m:oMathParaPr>
                <m:oMath>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e>
                  </m:d>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ω</m:t>
                      </m:r>
                    </m:num>
                    <m:den>
                      <m:r>
                        <a:rPr xmlns:a="http://schemas.openxmlformats.org/drawingml/2006/main" sz="1750" i="1">
                          <a:solidFill>
                            <a:srgbClr val="414040"/>
                          </a:solidFill>
                          <a:latin typeface="Cambria Math" panose="02040503050406030204" pitchFamily="18" charset="0"/>
                        </a:rPr>
                        <m:t>γ</m:t>
                      </m:r>
                    </m:den>
                  </m:f>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e>
                  </m:d>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num>
                    <m:den>
                      <m:r>
                        <a:rPr xmlns:a="http://schemas.openxmlformats.org/drawingml/2006/main" sz="1750" i="1">
                          <a:solidFill>
                            <a:srgbClr val="414040"/>
                          </a:solidFill>
                          <a:latin typeface="Cambria Math" panose="02040503050406030204" pitchFamily="18" charset="0"/>
                        </a:rPr>
                        <m:t>γ</m:t>
                      </m:r>
                    </m:den>
                  </m:f>
                  <m:r>
                    <a:rPr xmlns:a="http://schemas.openxmlformats.org/drawingml/2006/main" sz="1750" i="1">
                      <a:solidFill>
                        <a:srgbClr val="414040"/>
                      </a:solidFill>
                      <a:latin typeface="Cambria Math" panose="02040503050406030204" pitchFamily="18" charset="0"/>
                    </a:rPr>
                    <m:t>ω</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α</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l</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sSub>
                            <m:e>
                              <m:r>
                                <a:rPr xmlns:a="http://schemas.openxmlformats.org/drawingml/2006/main" sz="1750" i="1">
                                  <a:solidFill>
                                    <a:srgbClr val="414040"/>
                                  </a:solidFill>
                                  <a:latin typeface="Cambria Math" panose="02040503050406030204" pitchFamily="18" charset="0"/>
                                </a:rPr>
                                <m:t>l</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n</m:t>
                              </m:r>
                            </m:e>
                          </m:bar>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e>
                  </m:d>
                </m:oMath>
              </m:oMathPara>
            </a14:m>
          </a:p>
          <a:p>
            <a:pPr defTabSz="262889">
              <a:spcBef>
                <a:spcPts val="1000"/>
              </a:spcBef>
              <a:defRPr sz="1619"/>
            </a:pPr>
            <a:r>
              <a:t>Noting that, </a:t>
            </a:r>
            <a14:m>
              <m:oMath>
                <m:sSub>
                  <m:e>
                    <m:r>
                      <a:rPr xmlns:a="http://schemas.openxmlformats.org/drawingml/2006/main" sz="1550" i="1">
                        <a:solidFill>
                          <a:srgbClr val="414040"/>
                        </a:solidFill>
                        <a:latin typeface="Cambria Math" panose="02040503050406030204" pitchFamily="18" charset="0"/>
                      </a:rPr>
                      <m:t>l</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δ</m:t>
                </m:r>
                <m:sSub>
                  <m:e>
                    <m:r>
                      <a:rPr xmlns:a="http://schemas.openxmlformats.org/drawingml/2006/main" sz="1550" i="1">
                        <a:solidFill>
                          <a:srgbClr val="414040"/>
                        </a:solidFill>
                        <a:latin typeface="Cambria Math" panose="02040503050406030204" pitchFamily="18" charset="0"/>
                      </a:rPr>
                      <m:t>l</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δ</m:t>
                </m:r>
                <m:r>
                  <a:rPr xmlns:a="http://schemas.openxmlformats.org/drawingml/2006/main" sz="1550" i="1">
                    <a:solidFill>
                      <a:srgbClr val="414040"/>
                    </a:solidFill>
                    <a:latin typeface="Cambria Math" panose="02040503050406030204" pitchFamily="18" charset="0"/>
                  </a:rPr>
                  <m:t>)</m:t>
                </m:r>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n</m:t>
                    </m:r>
                  </m:e>
                </m:ba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d>
                  <m:dPr>
                    <m:ctrlPr>
                      <a:rPr xmlns:a="http://schemas.openxmlformats.org/drawingml/2006/main" sz="1550" i="1">
                        <a:solidFill>
                          <a:srgbClr val="414040"/>
                        </a:solidFill>
                        <a:latin typeface="Cambria Math" panose="02040503050406030204" pitchFamily="18" charset="0"/>
                      </a:rPr>
                    </m:ctrlPr>
                  </m:dPr>
                  <m:e>
                    <m:sSub>
                      <m:e>
                        <m:r>
                          <a:rPr xmlns:a="http://schemas.openxmlformats.org/drawingml/2006/main" sz="1550" i="1">
                            <a:solidFill>
                              <a:srgbClr val="414040"/>
                            </a:solidFill>
                            <a:latin typeface="Cambria Math" panose="02040503050406030204" pitchFamily="18" charset="0"/>
                          </a:rPr>
                          <m:t>u</m:t>
                        </m:r>
                      </m:e>
                      <m:sub>
                        <m:r>
                          <a:rPr xmlns:a="http://schemas.openxmlformats.org/drawingml/2006/main" sz="1550" i="1">
                            <a:solidFill>
                              <a:srgbClr val="414040"/>
                            </a:solidFill>
                            <a:latin typeface="Cambria Math" panose="02040503050406030204" pitchFamily="18" charset="0"/>
                          </a:rPr>
                          <m:t>t</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δ</m:t>
                    </m:r>
                    <m:sSub>
                      <m:e>
                        <m:r>
                          <a:rPr xmlns:a="http://schemas.openxmlformats.org/drawingml/2006/main" sz="1550" i="1">
                            <a:solidFill>
                              <a:srgbClr val="414040"/>
                            </a:solidFill>
                            <a:latin typeface="Cambria Math" panose="02040503050406030204" pitchFamily="18" charset="0"/>
                          </a:rPr>
                          <m:t>u</m:t>
                        </m:r>
                      </m:e>
                      <m:sub>
                        <m:r>
                          <a:rPr xmlns:a="http://schemas.openxmlformats.org/drawingml/2006/main" sz="1550" i="1">
                            <a:solidFill>
                              <a:srgbClr val="414040"/>
                            </a:solidFill>
                            <a:latin typeface="Cambria Math" panose="02040503050406030204" pitchFamily="18" charset="0"/>
                          </a:rPr>
                          <m:t>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sub>
                    </m:sSub>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1</m:t>
                    </m:r>
                    <m:r>
                      <a:rPr xmlns:a="http://schemas.openxmlformats.org/drawingml/2006/main" sz="1550" i="1">
                        <a:solidFill>
                          <a:srgbClr val="414040"/>
                        </a:solidFill>
                        <a:latin typeface="Cambria Math" panose="02040503050406030204" pitchFamily="18" charset="0"/>
                      </a:rPr>
                      <m:t>-</m:t>
                    </m:r>
                    <m:r>
                      <a:rPr xmlns:a="http://schemas.openxmlformats.org/drawingml/2006/main" sz="1550" i="1">
                        <a:solidFill>
                          <a:srgbClr val="414040"/>
                        </a:solidFill>
                        <a:latin typeface="Cambria Math" panose="02040503050406030204" pitchFamily="18" charset="0"/>
                      </a:rPr>
                      <m:t>δ</m:t>
                    </m:r>
                    <m:r>
                      <a:rPr xmlns:a="http://schemas.openxmlformats.org/drawingml/2006/main" sz="1550" i="1">
                        <a:solidFill>
                          <a:srgbClr val="414040"/>
                        </a:solidFill>
                        <a:latin typeface="Cambria Math" panose="02040503050406030204" pitchFamily="18" charset="0"/>
                      </a:rPr>
                      <m:t>)</m:t>
                    </m:r>
                    <m:bar>
                      <m:barPr>
                        <m:ctrlPr>
                          <a:rPr xmlns:a="http://schemas.openxmlformats.org/drawingml/2006/main" sz="1550" i="1">
                            <a:solidFill>
                              <a:srgbClr val="414040"/>
                            </a:solidFill>
                            <a:latin typeface="Cambria Math" panose="02040503050406030204" pitchFamily="18" charset="0"/>
                          </a:rPr>
                        </m:ctrlPr>
                        <m:pos m:val="top"/>
                      </m:barPr>
                      <m:e>
                        <m:r>
                          <a:rPr xmlns:a="http://schemas.openxmlformats.org/drawingml/2006/main" sz="1550" i="1">
                            <a:solidFill>
                              <a:srgbClr val="414040"/>
                            </a:solidFill>
                            <a:latin typeface="Cambria Math" panose="02040503050406030204" pitchFamily="18" charset="0"/>
                          </a:rPr>
                          <m:t>u</m:t>
                        </m:r>
                      </m:e>
                    </m:bar>
                  </m:e>
                </m:d>
              </m:oMath>
            </a14:m>
            <a:r>
              <a:t>, this can be expressed as,</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ξ</m:t>
                    </m:r>
                  </m:e>
                  <m:sub>
                    <m:r>
                      <a:rPr xmlns:a="http://schemas.openxmlformats.org/drawingml/2006/main" sz="1750" i="1">
                        <a:solidFill>
                          <a:srgbClr val="414040"/>
                        </a:solidFill>
                        <a:latin typeface="Cambria Math" panose="02040503050406030204" pitchFamily="18" charset="0"/>
                      </a:rPr>
                      <m:t>1</m:t>
                    </m:r>
                  </m:sub>
                </m:sSub>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π</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e>
                </m:d>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ξ</m:t>
                    </m:r>
                  </m:e>
                  <m:sub>
                    <m:r>
                      <a:rPr xmlns:a="http://schemas.openxmlformats.org/drawingml/2006/main" sz="1750" i="1">
                        <a:solidFill>
                          <a:srgbClr val="414040"/>
                        </a:solidFill>
                        <a:latin typeface="Cambria Math" panose="02040503050406030204" pitchFamily="18" charset="0"/>
                      </a:rPr>
                      <m:t>2</m:t>
                    </m:r>
                  </m:sub>
                </m:sSub>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α</m:t>
                    </m:r>
                    <m:d>
                      <m:dPr>
                        <m:ctrlPr>
                          <a:rPr xmlns:a="http://schemas.openxmlformats.org/drawingml/2006/main" sz="1750" i="1">
                            <a:solidFill>
                              <a:srgbClr val="414040"/>
                            </a:solidFill>
                            <a:latin typeface="Cambria Math" panose="02040503050406030204" pitchFamily="18" charset="0"/>
                          </a:rPr>
                        </m:ctrlPr>
                      </m:dPr>
                      <m:e>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u</m:t>
                                </m:r>
                              </m:e>
                            </m:bar>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u</m:t>
                                </m:r>
                              </m:e>
                            </m:bar>
                          </m:e>
                        </m:d>
                      </m:e>
                    </m:d>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E</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Sub>
                          <m:e>
                            <m:r>
                              <a:rPr xmlns:a="http://schemas.openxmlformats.org/drawingml/2006/main" sz="1750" i="1">
                                <a:solidFill>
                                  <a:srgbClr val="414040"/>
                                </a:solidFill>
                                <a:latin typeface="Cambria Math" panose="02040503050406030204" pitchFamily="18" charset="0"/>
                              </a:rPr>
                              <m:t>a</m:t>
                            </m:r>
                          </m:e>
                          <m:sub>
                            <m:r>
                              <a:rPr xmlns:a="http://schemas.openxmlformats.org/drawingml/2006/main" sz="1750" i="1">
                                <a:solidFill>
                                  <a:srgbClr val="414040"/>
                                </a:solidFill>
                                <a:latin typeface="Cambria Math" panose="02040503050406030204" pitchFamily="18" charset="0"/>
                              </a:rPr>
                              <m:t>t</m:t>
                            </m:r>
                          </m:sub>
                        </m:sSub>
                      </m:e>
                    </m:d>
                  </m:e>
                </m:d>
              </m:oMath>
            </a14:m>
          </a:p>
          <a:p>
            <a:pPr defTabSz="262889">
              <a:spcBef>
                <a:spcPts val="1000"/>
              </a:spcBef>
              <a:defRPr sz="1619"/>
            </a:pPr>
            <a:r>
              <a:t>where </a:t>
            </a:r>
            <a14:m>
              <m:oMath>
                <m:sSub>
                  <m:e>
                    <m:r>
                      <a:rPr xmlns:a="http://schemas.openxmlformats.org/drawingml/2006/main" sz="1750" i="1">
                        <a:solidFill>
                          <a:srgbClr val="414040"/>
                        </a:solidFill>
                        <a:latin typeface="Cambria Math" panose="02040503050406030204" pitchFamily="18" charset="0"/>
                      </a:rPr>
                      <m:t>ξ</m:t>
                    </m:r>
                  </m:e>
                  <m:sub>
                    <m:r>
                      <a:rPr xmlns:a="http://schemas.openxmlformats.org/drawingml/2006/main" sz="1750" i="1">
                        <a:solidFill>
                          <a:srgbClr val="414040"/>
                        </a:solidFill>
                        <a:latin typeface="Cambria Math" panose="02040503050406030204" pitchFamily="18" charset="0"/>
                      </a:rPr>
                      <m:t>1</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num>
                  <m:den>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ω</m:t>
                    </m:r>
                  </m:den>
                </m:f>
              </m:oMath>
            </a14:m>
            <a:r>
              <a:t> and </a:t>
            </a:r>
            <a14:m>
              <m:oMath>
                <m:sSub>
                  <m:e>
                    <m:r>
                      <a:rPr xmlns:a="http://schemas.openxmlformats.org/drawingml/2006/main" sz="1750" i="1">
                        <a:solidFill>
                          <a:srgbClr val="414040"/>
                        </a:solidFill>
                        <a:latin typeface="Cambria Math" panose="02040503050406030204" pitchFamily="18" charset="0"/>
                      </a:rPr>
                      <m:t>ξ</m:t>
                    </m:r>
                  </m:e>
                  <m:sub>
                    <m:r>
                      <a:rPr xmlns:a="http://schemas.openxmlformats.org/drawingml/2006/main" sz="1750" i="1">
                        <a:solidFill>
                          <a:srgbClr val="414040"/>
                        </a:solidFill>
                        <a:latin typeface="Cambria Math" panose="02040503050406030204" pitchFamily="18" charset="0"/>
                      </a:rPr>
                      <m:t>2</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ω</m:t>
                    </m:r>
                  </m:num>
                  <m:den>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γ</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ω</m:t>
                    </m:r>
                  </m:den>
                </m:f>
              </m:oMath>
            </a14:m>
            <a:r>
              <a:t>. </a:t>
            </a:r>
          </a:p>
          <a:p>
            <a:pPr defTabSz="262889">
              <a:spcBef>
                <a:spcPts val="1000"/>
              </a:spcBef>
              <a:defRPr sz="1619"/>
            </a:pPr>
            <a:r>
              <a:t>Equation is an extended new keynesian Phillips curve, which encompasses both the new keynesian Phillips curve and the original expectations augmented Phillips curve as special cases.</a:t>
            </a:r>
          </a:p>
        </p:txBody>
      </p:sp>
      <p:sp>
        <p:nvSpPr>
          <p:cNvPr id="2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The Extended New Keynesian Phillips Curve"/>
          <p:cNvSpPr txBox="1"/>
          <p:nvPr>
            <p:ph type="title"/>
          </p:nvPr>
        </p:nvSpPr>
        <p:spPr>
          <a:prstGeom prst="rect">
            <a:avLst/>
          </a:prstGeom>
        </p:spPr>
        <p:txBody>
          <a:bodyPr/>
          <a:lstStyle>
            <a:lvl1pPr defTabSz="467359">
              <a:spcBef>
                <a:spcPts val="1200"/>
              </a:spcBef>
              <a:defRPr sz="5600"/>
            </a:lvl1pPr>
          </a:lstStyle>
          <a:p>
            <a:pPr/>
            <a:r>
              <a:t>The Extended New Keynesian Phillips Curve</a:t>
            </a:r>
          </a:p>
        </p:txBody>
      </p:sp>
      <p:sp>
        <p:nvSpPr>
          <p:cNvPr id="268" name="The extended new keynesian Phillips Curve allows for both current expectations of future inflation (due to the assumption of staggered pricing), and past expectations of current inflation (due to the assumption of predetermined nominal wage contracts). I"/>
          <p:cNvSpPr txBox="1"/>
          <p:nvPr>
            <p:ph type="body" idx="1"/>
          </p:nvPr>
        </p:nvSpPr>
        <p:spPr>
          <a:prstGeom prst="rect">
            <a:avLst/>
          </a:prstGeom>
        </p:spPr>
        <p:txBody>
          <a:bodyPr/>
          <a:lstStyle/>
          <a:p>
            <a:pPr defTabSz="332993">
              <a:spcBef>
                <a:spcPts val="1300"/>
              </a:spcBef>
              <a:defRPr sz="2052"/>
            </a:pPr>
            <a:r>
              <a:t>The extended new keynesian Phillips Curve allows for both current expectations of future inflation (due to the assumption of staggered pricing), and past expectations of current inflation (due to the assumption of predetermined nominal wage contracts). It also allows for the effects of both the current and the past unemployment rate, because of the dynamics in the objectives of labor market insiders.</a:t>
            </a:r>
          </a:p>
          <a:p>
            <a:pPr defTabSz="332993">
              <a:spcBef>
                <a:spcPts val="1300"/>
              </a:spcBef>
              <a:defRPr sz="2052"/>
            </a:pPr>
            <a:r>
              <a:t> From the Okun-type relation between output and unemployment, it follows that,</a:t>
            </a:r>
          </a:p>
          <a:p>
            <a:pPr defTabSz="332993">
              <a:spcBef>
                <a:spcPts val="1300"/>
              </a:spcBef>
              <a:defRPr sz="2052"/>
            </a:pPr>
            <a:r>
              <a:t>                                                      </a:t>
            </a:r>
            <a14:m>
              <m:oMath>
                <m:sSub>
                  <m:e>
                    <m:r>
                      <a:rPr xmlns:a="http://schemas.openxmlformats.org/drawingml/2006/main" sz="2250" i="1">
                        <a:solidFill>
                          <a:srgbClr val="414040"/>
                        </a:solidFill>
                        <a:latin typeface="Cambria Math" panose="02040503050406030204" pitchFamily="18" charset="0"/>
                      </a:rPr>
                      <m:t>u</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bar>
                  <m:barPr>
                    <m:ctrlPr>
                      <a:rPr xmlns:a="http://schemas.openxmlformats.org/drawingml/2006/main" sz="2250" i="1">
                        <a:solidFill>
                          <a:srgbClr val="414040"/>
                        </a:solidFill>
                        <a:latin typeface="Cambria Math" panose="02040503050406030204" pitchFamily="18" charset="0"/>
                      </a:rPr>
                    </m:ctrlPr>
                    <m:pos m:val="top"/>
                  </m:barPr>
                  <m:e>
                    <m:r>
                      <a:rPr xmlns:a="http://schemas.openxmlformats.org/drawingml/2006/main" sz="2250" i="1">
                        <a:solidFill>
                          <a:srgbClr val="414040"/>
                        </a:solidFill>
                        <a:latin typeface="Cambria Math" panose="02040503050406030204" pitchFamily="18" charset="0"/>
                      </a:rPr>
                      <m:t>u</m:t>
                    </m:r>
                  </m:e>
                </m:ba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f>
                  <m:fPr>
                    <m:ctrlPr>
                      <a:rPr xmlns:a="http://schemas.openxmlformats.org/drawingml/2006/main" sz="2250" i="1">
                        <a:solidFill>
                          <a:srgbClr val="414040"/>
                        </a:solidFill>
                        <a:latin typeface="Cambria Math" panose="02040503050406030204" pitchFamily="18" charset="0"/>
                      </a:rPr>
                    </m:ctrlPr>
                    <m:type m:val="bar"/>
                  </m:fPr>
                  <m:num>
                    <m:r>
                      <a:rPr xmlns:a="http://schemas.openxmlformats.org/drawingml/2006/main" sz="2250" i="1">
                        <a:solidFill>
                          <a:srgbClr val="414040"/>
                        </a:solidFill>
                        <a:latin typeface="Cambria Math" panose="02040503050406030204" pitchFamily="18" charset="0"/>
                      </a:rPr>
                      <m:t>1</m:t>
                    </m:r>
                  </m:num>
                  <m:den>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α</m:t>
                    </m:r>
                  </m:den>
                </m:f>
                <m:d>
                  <m:dPr>
                    <m:ctrlPr>
                      <a:rPr xmlns:a="http://schemas.openxmlformats.org/drawingml/2006/main" sz="2250" i="1">
                        <a:solidFill>
                          <a:srgbClr val="414040"/>
                        </a:solidFill>
                        <a:latin typeface="Cambria Math" panose="02040503050406030204" pitchFamily="18" charset="0"/>
                      </a:rPr>
                    </m:ctrlPr>
                  </m:dPr>
                  <m:e>
                    <m:sSub>
                      <m:e>
                        <m:r>
                          <a:rPr xmlns:a="http://schemas.openxmlformats.org/drawingml/2006/main" sz="2250" i="1">
                            <a:solidFill>
                              <a:srgbClr val="414040"/>
                            </a:solidFill>
                            <a:latin typeface="Cambria Math" panose="02040503050406030204" pitchFamily="18" charset="0"/>
                          </a:rPr>
                          <m:t>y</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sSub>
                      <m:e>
                        <m:bar>
                          <m:barPr>
                            <m:ctrlPr>
                              <a:rPr xmlns:a="http://schemas.openxmlformats.org/drawingml/2006/main" sz="2250" i="1">
                                <a:solidFill>
                                  <a:srgbClr val="414040"/>
                                </a:solidFill>
                                <a:latin typeface="Cambria Math" panose="02040503050406030204" pitchFamily="18" charset="0"/>
                              </a:rPr>
                            </m:ctrlPr>
                            <m:pos m:val="top"/>
                          </m:barPr>
                          <m:e>
                            <m:r>
                              <a:rPr xmlns:a="http://schemas.openxmlformats.org/drawingml/2006/main" sz="2250" i="1">
                                <a:solidFill>
                                  <a:srgbClr val="414040"/>
                                </a:solidFill>
                                <a:latin typeface="Cambria Math" panose="02040503050406030204" pitchFamily="18" charset="0"/>
                              </a:rPr>
                              <m:t>y</m:t>
                            </m:r>
                          </m:e>
                        </m:bar>
                      </m:e>
                      <m:sub>
                        <m:r>
                          <a:rPr xmlns:a="http://schemas.openxmlformats.org/drawingml/2006/main" sz="2250" i="1">
                            <a:solidFill>
                              <a:srgbClr val="414040"/>
                            </a:solidFill>
                            <a:latin typeface="Cambria Math" panose="02040503050406030204" pitchFamily="18" charset="0"/>
                          </a:rPr>
                          <m:t>t</m:t>
                        </m:r>
                      </m:sub>
                    </m:sSub>
                  </m:e>
                </m:d>
              </m:oMath>
            </a14:m>
          </a:p>
          <a:p>
            <a:pPr defTabSz="332993">
              <a:spcBef>
                <a:spcPts val="1300"/>
              </a:spcBef>
              <a:defRPr sz="2052"/>
            </a:pPr>
            <a:r>
              <a:t>where </a:t>
            </a:r>
            <a14:m>
              <m:oMath>
                <m:sSub>
                  <m:e>
                    <m:bar>
                      <m:barPr>
                        <m:ctrlPr>
                          <a:rPr xmlns:a="http://schemas.openxmlformats.org/drawingml/2006/main" sz="2100" i="1">
                            <a:solidFill>
                              <a:srgbClr val="414040"/>
                            </a:solidFill>
                            <a:latin typeface="Cambria Math" panose="02040503050406030204" pitchFamily="18" charset="0"/>
                          </a:rPr>
                        </m:ctrlPr>
                        <m:pos m:val="top"/>
                      </m:barPr>
                      <m:e>
                        <m:r>
                          <a:rPr xmlns:a="http://schemas.openxmlformats.org/drawingml/2006/main" sz="2100" i="1">
                            <a:solidFill>
                              <a:srgbClr val="414040"/>
                            </a:solidFill>
                            <a:latin typeface="Cambria Math" panose="02040503050406030204" pitchFamily="18" charset="0"/>
                          </a:rPr>
                          <m:t>y</m:t>
                        </m:r>
                      </m:e>
                    </m:bar>
                  </m:e>
                  <m:sub>
                    <m:r>
                      <a:rPr xmlns:a="http://schemas.openxmlformats.org/drawingml/2006/main" sz="2100" i="1">
                        <a:solidFill>
                          <a:srgbClr val="414040"/>
                        </a:solidFill>
                        <a:latin typeface="Cambria Math" panose="02040503050406030204" pitchFamily="18" charset="0"/>
                      </a:rPr>
                      <m:t>t</m:t>
                    </m:r>
                  </m:sub>
                </m:sSub>
              </m:oMath>
            </a14:m>
            <a:r>
              <a:t> is the natural rate of output.</a:t>
            </a:r>
          </a:p>
          <a:p>
            <a:pPr defTabSz="332993">
              <a:spcBef>
                <a:spcPts val="1300"/>
              </a:spcBef>
              <a:defRPr sz="2052"/>
            </a:pPr>
            <a:r>
              <a:t>The extended new keynesian Phillips Curve can thus be expressed in terms of deviations of output from its natural rate.</a:t>
            </a:r>
          </a:p>
          <a:p>
            <a:pPr defTabSz="332993">
              <a:spcBef>
                <a:spcPts val="1300"/>
              </a:spcBef>
              <a:defRPr sz="2052"/>
            </a:pPr>
            <a:r>
              <a:t>         </a:t>
            </a:r>
            <a14:m>
              <m:oMath>
                <m:sSub>
                  <m:e>
                    <m:r>
                      <a:rPr xmlns:a="http://schemas.openxmlformats.org/drawingml/2006/main" sz="2250" i="1">
                        <a:solidFill>
                          <a:srgbClr val="414040"/>
                        </a:solidFill>
                        <a:latin typeface="Cambria Math" panose="02040503050406030204" pitchFamily="18" charset="0"/>
                      </a:rPr>
                      <m:t>π</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E</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sSub>
                  <m:e>
                    <m:r>
                      <a:rPr xmlns:a="http://schemas.openxmlformats.org/drawingml/2006/main" sz="2250" i="1">
                        <a:solidFill>
                          <a:srgbClr val="414040"/>
                        </a:solidFill>
                        <a:latin typeface="Cambria Math" panose="02040503050406030204" pitchFamily="18" charset="0"/>
                      </a:rPr>
                      <m:t>π</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ξ</m:t>
                    </m:r>
                  </m:e>
                  <m:sub>
                    <m:r>
                      <a:rPr xmlns:a="http://schemas.openxmlformats.org/drawingml/2006/main" sz="2250" i="1">
                        <a:solidFill>
                          <a:srgbClr val="414040"/>
                        </a:solidFill>
                        <a:latin typeface="Cambria Math" panose="02040503050406030204" pitchFamily="18" charset="0"/>
                      </a:rPr>
                      <m:t>1</m:t>
                    </m:r>
                  </m:sub>
                </m:sSub>
                <m:d>
                  <m:dPr>
                    <m:ctrlPr>
                      <a:rPr xmlns:a="http://schemas.openxmlformats.org/drawingml/2006/main" sz="2250" i="1">
                        <a:solidFill>
                          <a:srgbClr val="414040"/>
                        </a:solidFill>
                        <a:latin typeface="Cambria Math" panose="02040503050406030204" pitchFamily="18" charset="0"/>
                      </a:rPr>
                    </m:ctrlPr>
                  </m:dPr>
                  <m:e>
                    <m:sSub>
                      <m:e>
                        <m:r>
                          <a:rPr xmlns:a="http://schemas.openxmlformats.org/drawingml/2006/main" sz="2250" i="1">
                            <a:solidFill>
                              <a:srgbClr val="414040"/>
                            </a:solidFill>
                            <a:latin typeface="Cambria Math" panose="02040503050406030204" pitchFamily="18" charset="0"/>
                          </a:rPr>
                          <m:t>E</m:t>
                        </m:r>
                      </m:e>
                      <m:sub>
                        <m:r>
                          <a:rPr xmlns:a="http://schemas.openxmlformats.org/drawingml/2006/main" sz="2250" i="1">
                            <a:solidFill>
                              <a:srgbClr val="414040"/>
                            </a:solidFill>
                            <a:latin typeface="Cambria Math" panose="02040503050406030204" pitchFamily="18" charset="0"/>
                          </a:rPr>
                          <m:t>t</m:t>
                        </m:r>
                      </m:sub>
                    </m:sSub>
                    <m:sSub>
                      <m:e>
                        <m:r>
                          <a:rPr xmlns:a="http://schemas.openxmlformats.org/drawingml/2006/main" sz="2250" i="1">
                            <a:solidFill>
                              <a:srgbClr val="414040"/>
                            </a:solidFill>
                            <a:latin typeface="Cambria Math" panose="02040503050406030204" pitchFamily="18" charset="0"/>
                          </a:rPr>
                          <m:t>π</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E</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sSub>
                      <m:e>
                        <m:r>
                          <a:rPr xmlns:a="http://schemas.openxmlformats.org/drawingml/2006/main" sz="2250" i="1">
                            <a:solidFill>
                              <a:srgbClr val="414040"/>
                            </a:solidFill>
                            <a:latin typeface="Cambria Math" panose="02040503050406030204" pitchFamily="18" charset="0"/>
                          </a:rPr>
                          <m:t>π</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e>
                </m:d>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ξ</m:t>
                    </m:r>
                  </m:e>
                  <m:sub>
                    <m:r>
                      <a:rPr xmlns:a="http://schemas.openxmlformats.org/drawingml/2006/main" sz="2250" i="1">
                        <a:solidFill>
                          <a:srgbClr val="414040"/>
                        </a:solidFill>
                        <a:latin typeface="Cambria Math" panose="02040503050406030204" pitchFamily="18" charset="0"/>
                      </a:rPr>
                      <m:t>2</m:t>
                    </m:r>
                  </m:sub>
                </m:sSub>
                <m:d>
                  <m:dPr>
                    <m:ctrlPr>
                      <a:rPr xmlns:a="http://schemas.openxmlformats.org/drawingml/2006/main" sz="2250" i="1">
                        <a:solidFill>
                          <a:srgbClr val="414040"/>
                        </a:solidFill>
                        <a:latin typeface="Cambria Math" panose="02040503050406030204" pitchFamily="18" charset="0"/>
                      </a:rPr>
                    </m:ctrlPr>
                  </m:dPr>
                  <m:e>
                    <m:f>
                      <m:fPr>
                        <m:ctrlPr>
                          <a:rPr xmlns:a="http://schemas.openxmlformats.org/drawingml/2006/main" sz="2250" i="1">
                            <a:solidFill>
                              <a:srgbClr val="414040"/>
                            </a:solidFill>
                            <a:latin typeface="Cambria Math" panose="02040503050406030204" pitchFamily="18" charset="0"/>
                          </a:rPr>
                        </m:ctrlPr>
                        <m:type m:val="bar"/>
                      </m:fPr>
                      <m:num>
                        <m:r>
                          <a:rPr xmlns:a="http://schemas.openxmlformats.org/drawingml/2006/main" sz="2250" i="1">
                            <a:solidFill>
                              <a:srgbClr val="414040"/>
                            </a:solidFill>
                            <a:latin typeface="Cambria Math" panose="02040503050406030204" pitchFamily="18" charset="0"/>
                          </a:rPr>
                          <m:t>α</m:t>
                        </m:r>
                      </m:num>
                      <m:den>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α</m:t>
                        </m:r>
                      </m:den>
                    </m:f>
                    <m:d>
                      <m:dPr>
                        <m:ctrlPr>
                          <a:rPr xmlns:a="http://schemas.openxmlformats.org/drawingml/2006/main" sz="2250" i="1">
                            <a:solidFill>
                              <a:srgbClr val="414040"/>
                            </a:solidFill>
                            <a:latin typeface="Cambria Math" panose="02040503050406030204" pitchFamily="18" charset="0"/>
                          </a:rPr>
                        </m:ctrlPr>
                      </m:dPr>
                      <m:e>
                        <m:d>
                          <m:dPr>
                            <m:ctrlPr>
                              <a:rPr xmlns:a="http://schemas.openxmlformats.org/drawingml/2006/main" sz="2250" i="1">
                                <a:solidFill>
                                  <a:srgbClr val="414040"/>
                                </a:solidFill>
                                <a:latin typeface="Cambria Math" panose="02040503050406030204" pitchFamily="18" charset="0"/>
                              </a:rPr>
                            </m:ctrlPr>
                          </m:dPr>
                          <m:e>
                            <m:sSub>
                              <m:e>
                                <m:r>
                                  <a:rPr xmlns:a="http://schemas.openxmlformats.org/drawingml/2006/main" sz="2250" i="1">
                                    <a:solidFill>
                                      <a:srgbClr val="414040"/>
                                    </a:solidFill>
                                    <a:latin typeface="Cambria Math" panose="02040503050406030204" pitchFamily="18" charset="0"/>
                                  </a:rPr>
                                  <m:t>y</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sSub>
                              <m:e>
                                <m:bar>
                                  <m:barPr>
                                    <m:ctrlPr>
                                      <a:rPr xmlns:a="http://schemas.openxmlformats.org/drawingml/2006/main" sz="2250" i="1">
                                        <a:solidFill>
                                          <a:srgbClr val="414040"/>
                                        </a:solidFill>
                                        <a:latin typeface="Cambria Math" panose="02040503050406030204" pitchFamily="18" charset="0"/>
                                      </a:rPr>
                                    </m:ctrlPr>
                                    <m:pos m:val="top"/>
                                  </m:barPr>
                                  <m:e>
                                    <m:r>
                                      <a:rPr xmlns:a="http://schemas.openxmlformats.org/drawingml/2006/main" sz="2250" i="1">
                                        <a:solidFill>
                                          <a:srgbClr val="414040"/>
                                        </a:solidFill>
                                        <a:latin typeface="Cambria Math" panose="02040503050406030204" pitchFamily="18" charset="0"/>
                                      </a:rPr>
                                      <m:t>y</m:t>
                                    </m:r>
                                  </m:e>
                                </m:bar>
                              </m:e>
                              <m:sub>
                                <m:r>
                                  <a:rPr xmlns:a="http://schemas.openxmlformats.org/drawingml/2006/main" sz="2250" i="1">
                                    <a:solidFill>
                                      <a:srgbClr val="414040"/>
                                    </a:solidFill>
                                    <a:latin typeface="Cambria Math" panose="02040503050406030204" pitchFamily="18" charset="0"/>
                                  </a:rPr>
                                  <m:t>t</m:t>
                                </m:r>
                              </m:sub>
                            </m:sSub>
                          </m:e>
                        </m:d>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δ</m:t>
                        </m:r>
                        <m:d>
                          <m:dPr>
                            <m:ctrlPr>
                              <a:rPr xmlns:a="http://schemas.openxmlformats.org/drawingml/2006/main" sz="2250" i="1">
                                <a:solidFill>
                                  <a:srgbClr val="414040"/>
                                </a:solidFill>
                                <a:latin typeface="Cambria Math" panose="02040503050406030204" pitchFamily="18" charset="0"/>
                              </a:rPr>
                            </m:ctrlPr>
                          </m:dPr>
                          <m:e>
                            <m:sSub>
                              <m:e>
                                <m:r>
                                  <a:rPr xmlns:a="http://schemas.openxmlformats.org/drawingml/2006/main" sz="2250" i="1">
                                    <a:solidFill>
                                      <a:srgbClr val="414040"/>
                                    </a:solidFill>
                                    <a:latin typeface="Cambria Math" panose="02040503050406030204" pitchFamily="18" charset="0"/>
                                  </a:rPr>
                                  <m:t>y</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sSub>
                              <m:e>
                                <m:bar>
                                  <m:barPr>
                                    <m:ctrlPr>
                                      <a:rPr xmlns:a="http://schemas.openxmlformats.org/drawingml/2006/main" sz="2250" i="1">
                                        <a:solidFill>
                                          <a:srgbClr val="414040"/>
                                        </a:solidFill>
                                        <a:latin typeface="Cambria Math" panose="02040503050406030204" pitchFamily="18" charset="0"/>
                                      </a:rPr>
                                    </m:ctrlPr>
                                    <m:pos m:val="top"/>
                                  </m:barPr>
                                  <m:e>
                                    <m:r>
                                      <a:rPr xmlns:a="http://schemas.openxmlformats.org/drawingml/2006/main" sz="2250" i="1">
                                        <a:solidFill>
                                          <a:srgbClr val="414040"/>
                                        </a:solidFill>
                                        <a:latin typeface="Cambria Math" panose="02040503050406030204" pitchFamily="18" charset="0"/>
                                      </a:rPr>
                                      <m:t>y</m:t>
                                    </m:r>
                                  </m:e>
                                </m:ba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e>
                        </m:d>
                      </m:e>
                    </m:d>
                    <m:r>
                      <a:rPr xmlns:a="http://schemas.openxmlformats.org/drawingml/2006/main" sz="2250" i="1">
                        <a:solidFill>
                          <a:srgbClr val="414040"/>
                        </a:solidFill>
                        <a:latin typeface="Cambria Math" panose="02040503050406030204" pitchFamily="18" charset="0"/>
                      </a:rPr>
                      <m:t>-</m:t>
                    </m:r>
                    <m:d>
                      <m:dPr>
                        <m:ctrlPr>
                          <a:rPr xmlns:a="http://schemas.openxmlformats.org/drawingml/2006/main" sz="2250" i="1">
                            <a:solidFill>
                              <a:srgbClr val="414040"/>
                            </a:solidFill>
                            <a:latin typeface="Cambria Math" panose="02040503050406030204" pitchFamily="18" charset="0"/>
                          </a:rPr>
                        </m:ctrlPr>
                      </m:dPr>
                      <m:e>
                        <m:sSub>
                          <m:e>
                            <m:r>
                              <a:rPr xmlns:a="http://schemas.openxmlformats.org/drawingml/2006/main" sz="2250" i="1">
                                <a:solidFill>
                                  <a:srgbClr val="414040"/>
                                </a:solidFill>
                                <a:latin typeface="Cambria Math" panose="02040503050406030204" pitchFamily="18" charset="0"/>
                              </a:rPr>
                              <m:t>a</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E</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sSub>
                          <m:e>
                            <m:r>
                              <a:rPr xmlns:a="http://schemas.openxmlformats.org/drawingml/2006/main" sz="2250" i="1">
                                <a:solidFill>
                                  <a:srgbClr val="414040"/>
                                </a:solidFill>
                                <a:latin typeface="Cambria Math" panose="02040503050406030204" pitchFamily="18" charset="0"/>
                              </a:rPr>
                              <m:t>a</m:t>
                            </m:r>
                          </m:e>
                          <m:sub>
                            <m:r>
                              <a:rPr xmlns:a="http://schemas.openxmlformats.org/drawingml/2006/main" sz="2250" i="1">
                                <a:solidFill>
                                  <a:srgbClr val="414040"/>
                                </a:solidFill>
                                <a:latin typeface="Cambria Math" panose="02040503050406030204" pitchFamily="18" charset="0"/>
                              </a:rPr>
                              <m:t>t</m:t>
                            </m:r>
                          </m:sub>
                        </m:sSub>
                      </m:e>
                    </m:d>
                  </m:e>
                </m:d>
              </m:oMath>
            </a14:m>
          </a:p>
          <a:p>
            <a:pPr defTabSz="332993">
              <a:spcBef>
                <a:spcPts val="1300"/>
              </a:spcBef>
              <a:defRPr sz="2052"/>
            </a:pPr>
            <a:r>
              <a:t>The full model can thus be expressed by replacing the Phillips curve in the absence of staggered pricing with this extended new keynesian Phillips curve.</a:t>
            </a:r>
          </a:p>
        </p:txBody>
      </p:sp>
      <p:sp>
        <p:nvSpPr>
          <p:cNvPr id="2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Summary and Conclusions"/>
          <p:cNvSpPr txBox="1"/>
          <p:nvPr>
            <p:ph type="title"/>
          </p:nvPr>
        </p:nvSpPr>
        <p:spPr>
          <a:prstGeom prst="rect">
            <a:avLst/>
          </a:prstGeom>
        </p:spPr>
        <p:txBody>
          <a:bodyPr/>
          <a:lstStyle/>
          <a:p>
            <a:pPr/>
            <a:r>
              <a:t>Summary and Conclusions</a:t>
            </a:r>
          </a:p>
        </p:txBody>
      </p:sp>
      <p:sp>
        <p:nvSpPr>
          <p:cNvPr id="272" name="In this lecture we have considered a dynamic stochastic new keynesian model, which not only allows for the existence of involuntary unemployment, but also for nominal shocks and monetary policy to affect the fluctuations of all real variables.…"/>
          <p:cNvSpPr txBox="1"/>
          <p:nvPr>
            <p:ph type="body" idx="1"/>
          </p:nvPr>
        </p:nvSpPr>
        <p:spPr>
          <a:prstGeom prst="rect">
            <a:avLst/>
          </a:prstGeom>
        </p:spPr>
        <p:txBody>
          <a:bodyPr/>
          <a:lstStyle/>
          <a:p>
            <a:pPr defTabSz="274574">
              <a:spcBef>
                <a:spcPts val="1100"/>
              </a:spcBef>
              <a:defRPr sz="1692"/>
            </a:pPr>
            <a:r>
              <a:t>In this lecture we have considered a dynamic stochastic new keynesian model, which not only allows for the existence of involuntary unemployment, but also for nominal shocks and monetary policy to affect the fluctuations of all real variables.</a:t>
            </a:r>
          </a:p>
          <a:p>
            <a:pPr defTabSz="274574">
              <a:spcBef>
                <a:spcPts val="1100"/>
              </a:spcBef>
              <a:defRPr sz="1692"/>
            </a:pPr>
            <a:r>
              <a:t>The model builds on one of the key insights of the </a:t>
            </a:r>
            <a:r>
              <a:rPr i="1"/>
              <a:t>General Theory</a:t>
            </a:r>
            <a:r>
              <a:t>: the short-run rigidity of nominal wages, assumed to be due to periodic nominal wage contracts. But in all other respects it is based on intertemporal optimization on the part of both households and firms.</a:t>
            </a:r>
          </a:p>
          <a:p>
            <a:pPr defTabSz="274574">
              <a:spcBef>
                <a:spcPts val="1100"/>
              </a:spcBef>
              <a:defRPr sz="1692"/>
            </a:pPr>
            <a:r>
              <a:t>Deviations of output and employment from their natural rates depend on unanticipated current inflation (which reduces real wages relative to productivity), and unanticipated productivity shocks, which also affect the relation between real wages and productivity.</a:t>
            </a:r>
          </a:p>
          <a:p>
            <a:pPr defTabSz="274574">
              <a:spcBef>
                <a:spcPts val="1100"/>
              </a:spcBef>
              <a:defRPr sz="1692"/>
            </a:pPr>
            <a:r>
              <a:t>Nominal shocks and, by extension, monetary policy are able to affect fluctuations in both inflation and real variables, such as output, employment, unemployment, real wages, and the real interest rate.</a:t>
            </a:r>
          </a:p>
          <a:p>
            <a:pPr defTabSz="274574">
              <a:spcBef>
                <a:spcPts val="1100"/>
              </a:spcBef>
              <a:defRPr sz="1692"/>
            </a:pPr>
            <a:r>
              <a:t>We analyzed aggregate fluctuations in this model under a feedback interest rate rule, according to which the nominal interest rate responds to deviations of inflation from the target of the central bank, and deviations of output from its natural rate. Such a rule, which in the spirit of Wicksell (1898), has been proposed and advocated by Taylor (1993). </a:t>
            </a:r>
          </a:p>
          <a:p>
            <a:pPr defTabSz="274574">
              <a:spcBef>
                <a:spcPts val="1100"/>
              </a:spcBef>
              <a:defRPr sz="1692"/>
            </a:pPr>
            <a:r>
              <a:t>Contrary to the new classical model under full information, monetary shocks affect real variables in this model, causing temporary and persistent deviations of output, employment, unemployment, real wages, and the real interest rate from their natural rates. Under a Taylor feedback interest rate rule, only productivity shocks and shocks to monetary policy affect aggregate fluctuations. Aggregate fluctuations depend not only on exogenous shocks, but also on the parameters of the monetary policy rule followed by the central bank.</a:t>
            </a:r>
          </a:p>
        </p:txBody>
      </p:sp>
      <p:sp>
        <p:nvSpPr>
          <p:cNvPr id="2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