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marL="0" indent="0">
              <a:buClrTx/>
              <a:buSzTx/>
              <a:buFontTx/>
              <a:buNone/>
            </a:lvl1p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522199"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11. Dynamic Stochastic Models and Rational Expectations"/>
          <p:cNvSpPr txBox="1"/>
          <p:nvPr>
            <p:ph type="ctrTitle"/>
          </p:nvPr>
        </p:nvSpPr>
        <p:spPr>
          <a:prstGeom prst="rect">
            <a:avLst/>
          </a:prstGeom>
        </p:spPr>
        <p:txBody>
          <a:bodyPr/>
          <a:lstStyle>
            <a:lvl1pPr defTabSz="408940">
              <a:spcBef>
                <a:spcPts val="1100"/>
              </a:spcBef>
              <a:defRPr sz="4900">
                <a:latin typeface="Palatino"/>
                <a:ea typeface="Palatino"/>
                <a:cs typeface="Palatino"/>
                <a:sym typeface="Palatino"/>
              </a:defRPr>
            </a:lvl1pPr>
          </a:lstStyle>
          <a:p>
            <a:pPr/>
            <a:r>
              <a:t>11. Dynamic Stochastic Models and Rational Expectations</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37" name="George Alogoskoufis, Dynamic Macroeconomics, 2019"/>
          <p:cNvSpPr txBox="1"/>
          <p:nvPr/>
        </p:nvSpPr>
        <p:spPr>
          <a:xfrm>
            <a:off x="405207" y="90868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Dynamic Stochastic Models"/>
          <p:cNvSpPr txBox="1"/>
          <p:nvPr>
            <p:ph type="title"/>
          </p:nvPr>
        </p:nvSpPr>
        <p:spPr>
          <a:prstGeom prst="rect">
            <a:avLst/>
          </a:prstGeom>
        </p:spPr>
        <p:txBody>
          <a:bodyPr/>
          <a:lstStyle/>
          <a:p>
            <a:pPr/>
            <a:r>
              <a:t>Dynamic Stochastic Models</a:t>
            </a:r>
          </a:p>
        </p:txBody>
      </p:sp>
      <p:sp>
        <p:nvSpPr>
          <p:cNvPr id="140" name="Dynamic stochastic models, and an appropriate expectations hypothesis are indispensable if one were to model conditions in which there is uncertainty about the future.…"/>
          <p:cNvSpPr txBox="1"/>
          <p:nvPr>
            <p:ph type="body" idx="1"/>
          </p:nvPr>
        </p:nvSpPr>
        <p:spPr>
          <a:prstGeom prst="rect">
            <a:avLst/>
          </a:prstGeom>
        </p:spPr>
        <p:txBody>
          <a:bodyPr/>
          <a:lstStyle/>
          <a:p>
            <a:pPr defTabSz="257047">
              <a:spcBef>
                <a:spcPts val="1000"/>
              </a:spcBef>
              <a:defRPr sz="1584"/>
            </a:pPr>
            <a:r>
              <a:t>Dynamic stochastic models, and an appropriate expectations hypothesis are indispensable if one were to model conditions in which there is uncertainty about the future. </a:t>
            </a:r>
          </a:p>
          <a:p>
            <a:pPr defTabSz="257047">
              <a:spcBef>
                <a:spcPts val="1000"/>
              </a:spcBef>
              <a:defRPr sz="1584"/>
            </a:pPr>
            <a:r>
              <a:t>Unlike the deterministic models with perfect foresight which we have used so far, in which there was no uncertainty about the future, a more realistic treatment of dynamic macroeconomics requires the modeling of uncertainty and uncertain expectations about the future. </a:t>
            </a:r>
          </a:p>
          <a:p>
            <a:pPr defTabSz="257047">
              <a:spcBef>
                <a:spcPts val="1000"/>
              </a:spcBef>
              <a:defRPr sz="1584"/>
            </a:pPr>
            <a:r>
              <a:t>Thus, models need not only be dynamic, but also stochastic, in the sense that they encompass uncertainty. In this lecture we introduce the basic concepts and discuss the properties and alternative solution methods for such dynamic stochastic models under </a:t>
            </a:r>
            <a:r>
              <a:rPr i="1"/>
              <a:t>rational expectations</a:t>
            </a:r>
            <a:r>
              <a:t>.</a:t>
            </a:r>
          </a:p>
          <a:p>
            <a:pPr defTabSz="257047">
              <a:spcBef>
                <a:spcPts val="1000"/>
              </a:spcBef>
              <a:defRPr sz="1584"/>
            </a:pPr>
            <a:r>
              <a:t>Dynamic stochastic models can be contrasted with dynamic deterministic models which do not allow for uncertainty. A dynamic deterministic model consists of a set of differential or difference equations that describe exactly how the system will evolve over time. Thus, there is no uncertainty about the evolution of such a model economy, unless the model is characterized by multiple equilibria. </a:t>
            </a:r>
          </a:p>
          <a:p>
            <a:pPr defTabSz="257047">
              <a:spcBef>
                <a:spcPts val="1000"/>
              </a:spcBef>
              <a:defRPr sz="1584"/>
            </a:pPr>
            <a:r>
              <a:t>A </a:t>
            </a:r>
            <a:r>
              <a:rPr i="1"/>
              <a:t>static stochastic model</a:t>
            </a:r>
            <a:r>
              <a:t> allows for uncertainty and describes the interactions of </a:t>
            </a:r>
            <a:r>
              <a:rPr i="1"/>
              <a:t>random variables</a:t>
            </a:r>
            <a:r>
              <a:t>. A </a:t>
            </a:r>
            <a:r>
              <a:rPr i="1"/>
              <a:t>dynamic stochastic model</a:t>
            </a:r>
            <a:r>
              <a:t> describes the dynamic interactions among </a:t>
            </a:r>
            <a:r>
              <a:rPr i="1"/>
              <a:t>stochastic processes</a:t>
            </a:r>
            <a:r>
              <a:t>, which constitute the dynamic equivalents of random variables. If a dynamic stochastic model is solved several times, it will not produce identical results, because of differences in its stochastic elements. Different runs of a dynamic stochastic model are different realizations of a stochastic process, and would in general result in different outcomes. Stochastic models embody both randomness and uncertainty.</a:t>
            </a:r>
          </a:p>
          <a:p>
            <a:pPr defTabSz="257047">
              <a:spcBef>
                <a:spcPts val="1000"/>
              </a:spcBef>
              <a:defRPr sz="1584"/>
            </a:pPr>
            <a:r>
              <a:t>Thus, instead of describing a process which can only evolve in one way, as in the case of solutions of deterministic systems of ordinary differential or difference equations, in a dynamic stochastic model there is indeterminacy due to randomness. Even if the initial conditions (or starting points) are known, there are several, often infinitely many, directions in which the process may evolve over time.</a:t>
            </a:r>
          </a:p>
        </p:txBody>
      </p:sp>
      <p:sp>
        <p:nvSpPr>
          <p:cNvPr id="14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A Stochastic Expectational Model of a Competitive Market"/>
          <p:cNvSpPr txBox="1"/>
          <p:nvPr>
            <p:ph type="title"/>
          </p:nvPr>
        </p:nvSpPr>
        <p:spPr>
          <a:prstGeom prst="rect">
            <a:avLst/>
          </a:prstGeom>
        </p:spPr>
        <p:txBody>
          <a:bodyPr/>
          <a:lstStyle>
            <a:lvl1pPr defTabSz="356362">
              <a:spcBef>
                <a:spcPts val="900"/>
              </a:spcBef>
              <a:defRPr sz="4270"/>
            </a:lvl1pPr>
          </a:lstStyle>
          <a:p>
            <a:pPr/>
            <a:r>
              <a:t>A Stochastic Expectational Model of a Competitive Market</a:t>
            </a:r>
          </a:p>
        </p:txBody>
      </p:sp>
      <p:sp>
        <p:nvSpPr>
          <p:cNvPr id="144" name="For illustrative purposes, we introduce a simple expectational model of a competitive market, in order to illustrate the differences between deterministic and stochastic models, and highlight the importance of the treatment of expectations.…"/>
          <p:cNvSpPr txBox="1"/>
          <p:nvPr>
            <p:ph type="body" idx="1"/>
          </p:nvPr>
        </p:nvSpPr>
        <p:spPr>
          <a:prstGeom prst="rect">
            <a:avLst/>
          </a:prstGeom>
        </p:spPr>
        <p:txBody>
          <a:bodyPr/>
          <a:lstStyle/>
          <a:p>
            <a:pPr defTabSz="403097">
              <a:spcBef>
                <a:spcPts val="1600"/>
              </a:spcBef>
              <a:defRPr sz="2484"/>
            </a:pPr>
            <a:r>
              <a:t>For illustrative purposes, we introduce a simple expectational model of a competitive market, in order to illustrate the differences between deterministic and stochastic models, and highlight the importance of the treatment of expectations.</a:t>
            </a:r>
          </a:p>
          <a:p>
            <a:pPr defTabSz="403097">
              <a:spcBef>
                <a:spcPts val="1600"/>
              </a:spcBef>
              <a:defRPr sz="2484"/>
            </a:pPr>
            <a:r>
              <a:t>This is a log-linear model in which demand is a function of the current price, but in which supply decisions are made one period in advance, based on the prior expectations of firms for the current price. Hence, the expectations about the current price, based on information available one period in advance, partly determine the supply of the commodity in question. In addition, there is a stochastic </a:t>
            </a:r>
            <a:r>
              <a:rPr i="1"/>
              <a:t>supply shock</a:t>
            </a:r>
            <a:r>
              <a:t>, which cannot be known in advance. Ex post, the market clears at a price which equates this, partly predetermined, supply with current market demand.</a:t>
            </a:r>
          </a:p>
          <a:p>
            <a:pPr defTabSz="403097">
              <a:spcBef>
                <a:spcPts val="1600"/>
              </a:spcBef>
              <a:defRPr sz="2484"/>
            </a:pPr>
            <a:r>
              <a:t>This simple expectational model, known as the </a:t>
            </a:r>
            <a:r>
              <a:rPr i="1"/>
              <a:t>cobweb model</a:t>
            </a:r>
            <a:r>
              <a:t>, because of its dynamic properties under adaptive expectations, has played a very important role in the study of market cycles and expectations in economics</a:t>
            </a:r>
          </a:p>
        </p:txBody>
      </p:sp>
      <p:sp>
        <p:nvSpPr>
          <p:cNvPr id="145"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The Stochastic Expectational Competitive Market Model"/>
          <p:cNvSpPr txBox="1"/>
          <p:nvPr>
            <p:ph type="title"/>
          </p:nvPr>
        </p:nvSpPr>
        <p:spPr>
          <a:prstGeom prst="rect">
            <a:avLst/>
          </a:prstGeom>
        </p:spPr>
        <p:txBody>
          <a:bodyPr/>
          <a:lstStyle>
            <a:lvl1pPr defTabSz="368045">
              <a:spcBef>
                <a:spcPts val="1000"/>
              </a:spcBef>
              <a:defRPr sz="4410"/>
            </a:lvl1pPr>
          </a:lstStyle>
          <a:p>
            <a:pPr/>
            <a:r>
              <a:t>The Stochastic Expectational Competitive Market Model</a:t>
            </a:r>
          </a:p>
        </p:txBody>
      </p:sp>
      <p:sp>
        <p:nvSpPr>
          <p:cNvPr id="148" name="The model consists of log-linear demand and supply functions, and an equilibrium condition requiring that the current price adjusts to equate demand and supply.…"/>
          <p:cNvSpPr txBox="1"/>
          <p:nvPr>
            <p:ph type="body" idx="1"/>
          </p:nvPr>
        </p:nvSpPr>
        <p:spPr>
          <a:prstGeom prst="rect">
            <a:avLst/>
          </a:prstGeom>
        </p:spPr>
        <p:txBody>
          <a:bodyPr/>
          <a:lstStyle/>
          <a:p>
            <a:pPr defTabSz="262889">
              <a:spcBef>
                <a:spcPts val="1000"/>
              </a:spcBef>
              <a:defRPr sz="1619"/>
            </a:pPr>
            <a:r>
              <a:t>The model consists of log-linear demand and supply functions, and an equilibrium condition requiring that the current price adjusts to equate demand and supply.</a:t>
            </a:r>
          </a:p>
          <a:p>
            <a:pPr defTabSz="262889">
              <a:spcBef>
                <a:spcPts val="1000"/>
              </a:spcBef>
              <a:defRPr sz="1619"/>
            </a:pPr>
            <a:r>
              <a:t>The supply of the commodity is question is determined by,</a:t>
            </a:r>
          </a:p>
          <a:p>
            <a:pPr defTabSz="262889">
              <a:spcBef>
                <a:spcPts val="1000"/>
              </a:spcBef>
              <a:defRPr sz="1619"/>
            </a:pPr>
            <a:r>
              <a:t>                                                                                                     </a:t>
            </a:r>
            <a14:m>
              <m:oMath>
                <m:sSubSup>
                  <m:e>
                    <m:r>
                      <a:rPr xmlns:a="http://schemas.openxmlformats.org/drawingml/2006/main" sz="1750" i="1">
                        <a:solidFill>
                          <a:srgbClr val="414040"/>
                        </a:solidFill>
                        <a:latin typeface="Cambria Math" panose="02040503050406030204" pitchFamily="18" charset="0"/>
                      </a:rPr>
                      <m:t>q</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s</m:t>
                    </m:r>
                  </m:sup>
                </m:sSub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b</m:t>
                </m:r>
                <m:sSubSup>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e</m:t>
                    </m:r>
                  </m:sup>
                </m:sSubSup>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v</m:t>
                    </m:r>
                  </m:e>
                  <m:sub>
                    <m:r>
                      <a:rPr xmlns:a="http://schemas.openxmlformats.org/drawingml/2006/main" sz="1750" i="1">
                        <a:solidFill>
                          <a:srgbClr val="414040"/>
                        </a:solidFill>
                        <a:latin typeface="Cambria Math" panose="02040503050406030204" pitchFamily="18" charset="0"/>
                      </a:rPr>
                      <m:t>t</m:t>
                    </m:r>
                  </m:sub>
                </m:sSub>
              </m:oMath>
            </a14:m>
          </a:p>
          <a:p>
            <a:pPr defTabSz="262889">
              <a:spcBef>
                <a:spcPts val="1000"/>
              </a:spcBef>
              <a:defRPr sz="1619"/>
            </a:pPr>
            <a:r>
              <a:t>where </a:t>
            </a:r>
            <a14:m>
              <m:oMath>
                <m:sSubSup>
                  <m:e>
                    <m:r>
                      <a:rPr xmlns:a="http://schemas.openxmlformats.org/drawingml/2006/main" sz="1850" i="1">
                        <a:solidFill>
                          <a:srgbClr val="414040"/>
                        </a:solidFill>
                        <a:latin typeface="Cambria Math" panose="02040503050406030204" pitchFamily="18" charset="0"/>
                      </a:rPr>
                      <m:t>q</m:t>
                    </m:r>
                  </m:e>
                  <m:sub>
                    <m:r>
                      <a:rPr xmlns:a="http://schemas.openxmlformats.org/drawingml/2006/main" sz="1850" i="1">
                        <a:solidFill>
                          <a:srgbClr val="414040"/>
                        </a:solidFill>
                        <a:latin typeface="Cambria Math" panose="02040503050406030204" pitchFamily="18" charset="0"/>
                      </a:rPr>
                      <m:t>t</m:t>
                    </m:r>
                  </m:sub>
                  <m:sup>
                    <m:r>
                      <a:rPr xmlns:a="http://schemas.openxmlformats.org/drawingml/2006/main" sz="1850" i="1">
                        <a:solidFill>
                          <a:srgbClr val="414040"/>
                        </a:solidFill>
                        <a:latin typeface="Cambria Math" panose="02040503050406030204" pitchFamily="18" charset="0"/>
                      </a:rPr>
                      <m:t>s</m:t>
                    </m:r>
                  </m:sup>
                </m:sSubSup>
              </m:oMath>
            </a14:m>
            <a:r>
              <a:t> denotes the logarithm of the supply of commodity </a:t>
            </a:r>
            <a14:m>
              <m:oMath>
                <m:r>
                  <a:rPr xmlns:a="http://schemas.openxmlformats.org/drawingml/2006/main" sz="2000" i="1">
                    <a:solidFill>
                      <a:srgbClr val="414040"/>
                    </a:solidFill>
                    <a:latin typeface="Cambria Math" panose="02040503050406030204" pitchFamily="18" charset="0"/>
                  </a:rPr>
                  <m:t>Q</m:t>
                </m:r>
              </m:oMath>
            </a14:m>
            <a:r>
              <a:t> in period </a:t>
            </a:r>
            <a14:m>
              <m:oMath>
                <m:r>
                  <a:rPr xmlns:a="http://schemas.openxmlformats.org/drawingml/2006/main" sz="1900" i="1">
                    <a:solidFill>
                      <a:srgbClr val="414040"/>
                    </a:solidFill>
                    <a:latin typeface="Cambria Math" panose="02040503050406030204" pitchFamily="18" charset="0"/>
                  </a:rPr>
                  <m:t>t</m:t>
                </m:r>
              </m:oMath>
            </a14:m>
            <a:r>
              <a:t>, and </a:t>
            </a:r>
            <a14:m>
              <m:oMath>
                <m:sSubSup>
                  <m:e>
                    <m:r>
                      <a:rPr xmlns:a="http://schemas.openxmlformats.org/drawingml/2006/main" sz="1650" i="1">
                        <a:solidFill>
                          <a:srgbClr val="414040"/>
                        </a:solidFill>
                        <a:latin typeface="Cambria Math" panose="02040503050406030204" pitchFamily="18" charset="0"/>
                      </a:rPr>
                      <m:t>p</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e</m:t>
                    </m:r>
                  </m:sup>
                </m:sSubSup>
              </m:oMath>
            </a14:m>
            <a:r>
              <a:t> the expectation of suppliers about the logarithm of the market price </a:t>
            </a:r>
            <a14:m>
              <m:oMath>
                <m:r>
                  <a:rPr xmlns:a="http://schemas.openxmlformats.org/drawingml/2006/main" sz="1750" i="1">
                    <a:solidFill>
                      <a:srgbClr val="414040"/>
                    </a:solidFill>
                    <a:latin typeface="Cambria Math" panose="02040503050406030204" pitchFamily="18" charset="0"/>
                  </a:rPr>
                  <m:t>P</m:t>
                </m:r>
              </m:oMath>
            </a14:m>
            <a:r>
              <a:t> at </a:t>
            </a:r>
            <a14:m>
              <m:oMath>
                <m:r>
                  <a:rPr xmlns:a="http://schemas.openxmlformats.org/drawingml/2006/main" sz="1900" i="1">
                    <a:solidFill>
                      <a:srgbClr val="414040"/>
                    </a:solidFill>
                    <a:latin typeface="Cambria Math" panose="02040503050406030204" pitchFamily="18" charset="0"/>
                  </a:rPr>
                  <m:t>t</m:t>
                </m:r>
              </m:oMath>
            </a14:m>
            <a:r>
              <a:t>, based on information they possess in the previous period </a:t>
            </a:r>
            <a14:m>
              <m:oMath>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oMath>
            </a14:m>
            <a:r>
              <a:t>. </a:t>
            </a:r>
            <a14:m>
              <m:oMath>
                <m:r>
                  <a:rPr xmlns:a="http://schemas.openxmlformats.org/drawingml/2006/main" sz="1900" i="1">
                    <a:solidFill>
                      <a:srgbClr val="414040"/>
                    </a:solidFill>
                    <a:latin typeface="Cambria Math" panose="02040503050406030204" pitchFamily="18" charset="0"/>
                  </a:rPr>
                  <m:t>a</m:t>
                </m:r>
              </m:oMath>
            </a14:m>
            <a:r>
              <a:t> and </a:t>
            </a:r>
            <a14:m>
              <m:oMath>
                <m:r>
                  <a:rPr xmlns:a="http://schemas.openxmlformats.org/drawingml/2006/main" sz="1950" i="1">
                    <a:solidFill>
                      <a:srgbClr val="414040"/>
                    </a:solidFill>
                    <a:latin typeface="Cambria Math" panose="02040503050406030204" pitchFamily="18" charset="0"/>
                  </a:rPr>
                  <m:t>b</m:t>
                </m:r>
              </m:oMath>
            </a14:m>
            <a:r>
              <a:t> are constant positive parameters, and </a:t>
            </a:r>
            <a14:m>
              <m:oMath>
                <m:sSub>
                  <m:e>
                    <m:r>
                      <a:rPr xmlns:a="http://schemas.openxmlformats.org/drawingml/2006/main" sz="1800" i="1">
                        <a:solidFill>
                          <a:srgbClr val="414040"/>
                        </a:solidFill>
                        <a:latin typeface="Cambria Math" panose="02040503050406030204" pitchFamily="18" charset="0"/>
                      </a:rPr>
                      <m:t>v</m:t>
                    </m:r>
                  </m:e>
                  <m:sub>
                    <m:r>
                      <a:rPr xmlns:a="http://schemas.openxmlformats.org/drawingml/2006/main" sz="1800" i="1">
                        <a:solidFill>
                          <a:srgbClr val="414040"/>
                        </a:solidFill>
                        <a:latin typeface="Cambria Math" panose="02040503050406030204" pitchFamily="18" charset="0"/>
                      </a:rPr>
                      <m:t>t</m:t>
                    </m:r>
                  </m:sub>
                </m:sSub>
              </m:oMath>
            </a14:m>
            <a:r>
              <a:t> is a stochastic supply shock. It is assumed that suppliers have to make their supply decisions before the current market price is known, and that supply is a positive function of the expected price. </a:t>
            </a:r>
            <a14:m>
              <m:oMath>
                <m:r>
                  <a:rPr xmlns:a="http://schemas.openxmlformats.org/drawingml/2006/main" sz="1950" i="1">
                    <a:solidFill>
                      <a:srgbClr val="414040"/>
                    </a:solidFill>
                    <a:latin typeface="Cambria Math" panose="02040503050406030204" pitchFamily="18" charset="0"/>
                  </a:rPr>
                  <m:t>b</m:t>
                </m:r>
              </m:oMath>
            </a14:m>
            <a:r>
              <a:t> is the elasticity of supply with respect to the expected price.</a:t>
            </a:r>
          </a:p>
          <a:p>
            <a:pPr defTabSz="262889">
              <a:spcBef>
                <a:spcPts val="1000"/>
              </a:spcBef>
              <a:defRPr sz="1619"/>
            </a:pPr>
            <a:r>
              <a:t>The demand for the commodity is determined by,</a:t>
            </a:r>
          </a:p>
          <a:p>
            <a:pPr defTabSz="262889">
              <a:spcBef>
                <a:spcPts val="1000"/>
              </a:spcBef>
              <a:defRPr sz="1619"/>
            </a:pPr>
            <a:r>
              <a:t>                                                                                                         </a:t>
            </a:r>
            <a14:m>
              <m:oMath>
                <m:sSubSup>
                  <m:e>
                    <m:r>
                      <a:rPr xmlns:a="http://schemas.openxmlformats.org/drawingml/2006/main" sz="1800" i="1">
                        <a:solidFill>
                          <a:srgbClr val="414040"/>
                        </a:solidFill>
                        <a:latin typeface="Cambria Math" panose="02040503050406030204" pitchFamily="18" charset="0"/>
                      </a:rPr>
                      <m:t>q</m:t>
                    </m:r>
                  </m:e>
                  <m:sub>
                    <m:r>
                      <a:rPr xmlns:a="http://schemas.openxmlformats.org/drawingml/2006/main" sz="1800" i="1">
                        <a:solidFill>
                          <a:srgbClr val="414040"/>
                        </a:solidFill>
                        <a:latin typeface="Cambria Math" panose="02040503050406030204" pitchFamily="18" charset="0"/>
                      </a:rPr>
                      <m:t>t</m:t>
                    </m:r>
                  </m:sub>
                  <m:sup>
                    <m:r>
                      <a:rPr xmlns:a="http://schemas.openxmlformats.org/drawingml/2006/main" sz="1800" i="1">
                        <a:solidFill>
                          <a:srgbClr val="414040"/>
                        </a:solidFill>
                        <a:latin typeface="Cambria Math" panose="02040503050406030204" pitchFamily="18" charset="0"/>
                      </a:rPr>
                      <m:t>d</m:t>
                    </m:r>
                  </m:sup>
                </m:sSubSu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c</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d</m:t>
                </m:r>
                <m:sSub>
                  <m:e>
                    <m:r>
                      <a:rPr xmlns:a="http://schemas.openxmlformats.org/drawingml/2006/main" sz="1800" i="1">
                        <a:solidFill>
                          <a:srgbClr val="414040"/>
                        </a:solidFill>
                        <a:latin typeface="Cambria Math" panose="02040503050406030204" pitchFamily="18" charset="0"/>
                      </a:rPr>
                      <m:t>p</m:t>
                    </m:r>
                  </m:e>
                  <m:sub>
                    <m:r>
                      <a:rPr xmlns:a="http://schemas.openxmlformats.org/drawingml/2006/main" sz="1800" i="1">
                        <a:solidFill>
                          <a:srgbClr val="414040"/>
                        </a:solidFill>
                        <a:latin typeface="Cambria Math" panose="02040503050406030204" pitchFamily="18" charset="0"/>
                      </a:rPr>
                      <m:t>t</m:t>
                    </m:r>
                  </m:sub>
                </m:sSub>
              </m:oMath>
            </a14:m>
          </a:p>
          <a:p>
            <a:pPr defTabSz="262889">
              <a:spcBef>
                <a:spcPts val="1000"/>
              </a:spcBef>
              <a:defRPr sz="1619"/>
            </a:pPr>
            <a:r>
              <a:t>where </a:t>
            </a:r>
            <a14:m>
              <m:oMath>
                <m:sSubSup>
                  <m:e>
                    <m:r>
                      <a:rPr xmlns:a="http://schemas.openxmlformats.org/drawingml/2006/main" sz="1750" i="1">
                        <a:solidFill>
                          <a:srgbClr val="414040"/>
                        </a:solidFill>
                        <a:latin typeface="Cambria Math" panose="02040503050406030204" pitchFamily="18" charset="0"/>
                      </a:rPr>
                      <m:t>q</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d</m:t>
                    </m:r>
                  </m:sup>
                </m:sSubSup>
              </m:oMath>
            </a14:m>
            <a:r>
              <a:t> denotes the logarithm of the demand for commodity </a:t>
            </a:r>
            <a14:m>
              <m:oMath>
                <m:r>
                  <a:rPr xmlns:a="http://schemas.openxmlformats.org/drawingml/2006/main" sz="2000" i="1">
                    <a:solidFill>
                      <a:srgbClr val="414040"/>
                    </a:solidFill>
                    <a:latin typeface="Cambria Math" panose="02040503050406030204" pitchFamily="18" charset="0"/>
                  </a:rPr>
                  <m:t>Q</m:t>
                </m:r>
              </m:oMath>
            </a14:m>
            <a:r>
              <a:t> in period </a:t>
            </a:r>
            <a14:m>
              <m:oMath>
                <m:r>
                  <a:rPr xmlns:a="http://schemas.openxmlformats.org/drawingml/2006/main" sz="1900" i="1">
                    <a:solidFill>
                      <a:srgbClr val="414040"/>
                    </a:solidFill>
                    <a:latin typeface="Cambria Math" panose="02040503050406030204" pitchFamily="18" charset="0"/>
                  </a:rPr>
                  <m:t>t</m:t>
                </m:r>
              </m:oMath>
            </a14:m>
            <a:r>
              <a:t>, and </a:t>
            </a:r>
            <a14:m>
              <m:oMath>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oMath>
            </a14:m>
            <a:r>
              <a:t> is the logarithm of the market price </a:t>
            </a:r>
            <a14:m>
              <m:oMath>
                <m:r>
                  <a:rPr xmlns:a="http://schemas.openxmlformats.org/drawingml/2006/main" sz="1750" i="1">
                    <a:solidFill>
                      <a:srgbClr val="414040"/>
                    </a:solidFill>
                    <a:latin typeface="Cambria Math" panose="02040503050406030204" pitchFamily="18" charset="0"/>
                  </a:rPr>
                  <m:t>P</m:t>
                </m:r>
              </m:oMath>
            </a14:m>
            <a:r>
              <a:t> at </a:t>
            </a:r>
            <a14:m>
              <m:oMath>
                <m:r>
                  <a:rPr xmlns:a="http://schemas.openxmlformats.org/drawingml/2006/main" sz="1900" i="1">
                    <a:solidFill>
                      <a:srgbClr val="414040"/>
                    </a:solidFill>
                    <a:latin typeface="Cambria Math" panose="02040503050406030204" pitchFamily="18" charset="0"/>
                  </a:rPr>
                  <m:t>t</m:t>
                </m:r>
              </m:oMath>
            </a14:m>
            <a:r>
              <a:t>. </a:t>
            </a:r>
            <a14:m>
              <m:oMath>
                <m:r>
                  <a:rPr xmlns:a="http://schemas.openxmlformats.org/drawingml/2006/main" sz="1950" i="1">
                    <a:solidFill>
                      <a:srgbClr val="414040"/>
                    </a:solidFill>
                    <a:latin typeface="Cambria Math" panose="02040503050406030204" pitchFamily="18" charset="0"/>
                  </a:rPr>
                  <m:t>c</m:t>
                </m:r>
              </m:oMath>
            </a14:m>
            <a:r>
              <a:t> and </a:t>
            </a:r>
            <a14:m>
              <m:oMath>
                <m:r>
                  <a:rPr xmlns:a="http://schemas.openxmlformats.org/drawingml/2006/main" sz="1700" i="1">
                    <a:solidFill>
                      <a:srgbClr val="414040"/>
                    </a:solidFill>
                    <a:latin typeface="Cambria Math" panose="02040503050406030204" pitchFamily="18" charset="0"/>
                  </a:rPr>
                  <m:t>d</m:t>
                </m:r>
              </m:oMath>
            </a14:m>
            <a:r>
              <a:t> are constant positive parameters. It is assumed that demand is a negative function of the current price. </a:t>
            </a:r>
            <a14:m>
              <m:oMath>
                <m:r>
                  <a:rPr xmlns:a="http://schemas.openxmlformats.org/drawingml/2006/main" sz="1700" i="1">
                    <a:solidFill>
                      <a:srgbClr val="414040"/>
                    </a:solidFill>
                    <a:latin typeface="Cambria Math" panose="02040503050406030204" pitchFamily="18" charset="0"/>
                  </a:rPr>
                  <m:t>d</m:t>
                </m:r>
              </m:oMath>
            </a14:m>
            <a:r>
              <a:t> is the elasticity of demand with respect to the current price.</a:t>
            </a:r>
          </a:p>
          <a:p>
            <a:pPr defTabSz="262889">
              <a:spcBef>
                <a:spcPts val="1000"/>
              </a:spcBef>
              <a:defRPr sz="1619"/>
            </a:pPr>
            <a:r>
              <a:t>The market being competitive, equilibrium is determined by the equality of demand and supply. Thus, the equilibrium condition is that,</a:t>
            </a:r>
          </a:p>
          <a:p>
            <a:pPr defTabSz="262889">
              <a:spcBef>
                <a:spcPts val="1000"/>
              </a:spcBef>
              <a:defRPr sz="1619"/>
            </a:pPr>
            <a:r>
              <a:t>                                                                                                          </a:t>
            </a:r>
            <a14:m>
              <m:oMath>
                <m:sSubSup>
                  <m:e>
                    <m:r>
                      <a:rPr xmlns:a="http://schemas.openxmlformats.org/drawingml/2006/main" sz="1750" i="1">
                        <a:solidFill>
                          <a:srgbClr val="414040"/>
                        </a:solidFill>
                        <a:latin typeface="Cambria Math" panose="02040503050406030204" pitchFamily="18" charset="0"/>
                      </a:rPr>
                      <m:t>q</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s</m:t>
                    </m:r>
                  </m:sup>
                </m:sSubSup>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q</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d</m:t>
                    </m:r>
                  </m:sup>
                </m:sSubSup>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q</m:t>
                    </m:r>
                  </m:e>
                  <m:sub>
                    <m:r>
                      <a:rPr xmlns:a="http://schemas.openxmlformats.org/drawingml/2006/main" sz="1750" i="1">
                        <a:solidFill>
                          <a:srgbClr val="414040"/>
                        </a:solidFill>
                        <a:latin typeface="Cambria Math" panose="02040503050406030204" pitchFamily="18" charset="0"/>
                      </a:rPr>
                      <m:t>t</m:t>
                    </m:r>
                  </m:sub>
                </m:sSub>
              </m:oMath>
            </a14:m>
          </a:p>
          <a:p>
            <a:pPr defTabSz="262889">
              <a:spcBef>
                <a:spcPts val="1000"/>
              </a:spcBef>
              <a:defRPr sz="1619"/>
            </a:pPr>
            <a:r>
              <a:t>where </a:t>
            </a:r>
            <a14:m>
              <m:oMath>
                <m:sSub>
                  <m:e>
                    <m:r>
                      <a:rPr xmlns:a="http://schemas.openxmlformats.org/drawingml/2006/main" sz="1800" i="1">
                        <a:solidFill>
                          <a:srgbClr val="414040"/>
                        </a:solidFill>
                        <a:latin typeface="Cambria Math" panose="02040503050406030204" pitchFamily="18" charset="0"/>
                      </a:rPr>
                      <m:t>q</m:t>
                    </m:r>
                  </m:e>
                  <m:sub>
                    <m:r>
                      <a:rPr xmlns:a="http://schemas.openxmlformats.org/drawingml/2006/main" sz="1800" i="1">
                        <a:solidFill>
                          <a:srgbClr val="414040"/>
                        </a:solidFill>
                        <a:latin typeface="Cambria Math" panose="02040503050406030204" pitchFamily="18" charset="0"/>
                      </a:rPr>
                      <m:t>t</m:t>
                    </m:r>
                  </m:sub>
                </m:sSub>
              </m:oMath>
            </a14:m>
            <a:r>
              <a:t> is the equilibrium quantity produced.</a:t>
            </a:r>
            <a:endParaRPr sz="3600"/>
          </a:p>
        </p:txBody>
      </p:sp>
      <p:sp>
        <p:nvSpPr>
          <p:cNvPr id="149"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Equilibrium in the Stochastic Expectational Competitive Market Model"/>
          <p:cNvSpPr txBox="1"/>
          <p:nvPr>
            <p:ph type="title"/>
          </p:nvPr>
        </p:nvSpPr>
        <p:spPr>
          <a:prstGeom prst="rect">
            <a:avLst/>
          </a:prstGeom>
        </p:spPr>
        <p:txBody>
          <a:bodyPr/>
          <a:lstStyle>
            <a:lvl1pPr defTabSz="321310">
              <a:spcBef>
                <a:spcPts val="800"/>
              </a:spcBef>
              <a:defRPr sz="3850"/>
            </a:lvl1pPr>
          </a:lstStyle>
          <a:p>
            <a:pPr/>
            <a:r>
              <a:t>Equilibrium in the Stochastic Expectational Competitive Market Model </a:t>
            </a:r>
          </a:p>
        </p:txBody>
      </p:sp>
      <p:sp>
        <p:nvSpPr>
          <p:cNvPr id="152" name="Solving the model for the equilibrium price, we get,…"/>
          <p:cNvSpPr txBox="1"/>
          <p:nvPr>
            <p:ph type="body" idx="1"/>
          </p:nvPr>
        </p:nvSpPr>
        <p:spPr>
          <a:prstGeom prst="rect">
            <a:avLst/>
          </a:prstGeom>
        </p:spPr>
        <p:txBody>
          <a:bodyPr/>
          <a:lstStyle/>
          <a:p>
            <a:pPr defTabSz="537463">
              <a:spcBef>
                <a:spcPts val="2200"/>
              </a:spcBef>
              <a:defRPr sz="3312"/>
            </a:pPr>
            <a:r>
              <a:t>Solving the model for the equilibrium price, we get,</a:t>
            </a:r>
          </a:p>
          <a:p>
            <a:pPr defTabSz="537463">
              <a:spcBef>
                <a:spcPts val="2200"/>
              </a:spcBef>
              <a:defRPr sz="3312"/>
            </a:pPr>
            <a:r>
              <a:t>                                    </a:t>
            </a:r>
            <a14:m>
              <m:oMath>
                <m:sSub>
                  <m:e>
                    <m:r>
                      <a:rPr xmlns:a="http://schemas.openxmlformats.org/drawingml/2006/main" sz="3600" i="1">
                        <a:solidFill>
                          <a:srgbClr val="414040"/>
                        </a:solidFill>
                        <a:latin typeface="Cambria Math" panose="02040503050406030204" pitchFamily="18" charset="0"/>
                      </a:rPr>
                      <m:t>p</m:t>
                    </m:r>
                  </m:e>
                  <m:sub>
                    <m:r>
                      <a:rPr xmlns:a="http://schemas.openxmlformats.org/drawingml/2006/main" sz="3600" i="1">
                        <a:solidFill>
                          <a:srgbClr val="414040"/>
                        </a:solidFill>
                        <a:latin typeface="Cambria Math" panose="02040503050406030204" pitchFamily="18" charset="0"/>
                      </a:rPr>
                      <m:t>t</m:t>
                    </m:r>
                  </m:sub>
                </m:sSub>
                <m:r>
                  <a:rPr xmlns:a="http://schemas.openxmlformats.org/drawingml/2006/main" sz="3600" i="1">
                    <a:solidFill>
                      <a:srgbClr val="414040"/>
                    </a:solidFill>
                    <a:latin typeface="Cambria Math" panose="02040503050406030204" pitchFamily="18" charset="0"/>
                  </a:rPr>
                  <m:t>=</m:t>
                </m:r>
                <m:f>
                  <m:fPr>
                    <m:ctrlPr>
                      <a:rPr xmlns:a="http://schemas.openxmlformats.org/drawingml/2006/main" sz="3600" i="1">
                        <a:solidFill>
                          <a:srgbClr val="414040"/>
                        </a:solidFill>
                        <a:latin typeface="Cambria Math" panose="02040503050406030204" pitchFamily="18" charset="0"/>
                      </a:rPr>
                    </m:ctrlPr>
                    <m:type m:val="bar"/>
                  </m:fPr>
                  <m:num>
                    <m:r>
                      <a:rPr xmlns:a="http://schemas.openxmlformats.org/drawingml/2006/main" sz="3600" i="1">
                        <a:solidFill>
                          <a:srgbClr val="414040"/>
                        </a:solidFill>
                        <a:latin typeface="Cambria Math" panose="02040503050406030204" pitchFamily="18" charset="0"/>
                      </a:rPr>
                      <m:t>c</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a</m:t>
                    </m:r>
                  </m:num>
                  <m:den>
                    <m:r>
                      <a:rPr xmlns:a="http://schemas.openxmlformats.org/drawingml/2006/main" sz="3600" i="1">
                        <a:solidFill>
                          <a:srgbClr val="414040"/>
                        </a:solidFill>
                        <a:latin typeface="Cambria Math" panose="02040503050406030204" pitchFamily="18" charset="0"/>
                      </a:rPr>
                      <m:t>d</m:t>
                    </m:r>
                  </m:den>
                </m:f>
                <m:r>
                  <a:rPr xmlns:a="http://schemas.openxmlformats.org/drawingml/2006/main" sz="3600" i="1">
                    <a:solidFill>
                      <a:srgbClr val="414040"/>
                    </a:solidFill>
                    <a:latin typeface="Cambria Math" panose="02040503050406030204" pitchFamily="18" charset="0"/>
                  </a:rPr>
                  <m:t>-</m:t>
                </m:r>
                <m:f>
                  <m:fPr>
                    <m:ctrlPr>
                      <a:rPr xmlns:a="http://schemas.openxmlformats.org/drawingml/2006/main" sz="3600" i="1">
                        <a:solidFill>
                          <a:srgbClr val="414040"/>
                        </a:solidFill>
                        <a:latin typeface="Cambria Math" panose="02040503050406030204" pitchFamily="18" charset="0"/>
                      </a:rPr>
                    </m:ctrlPr>
                    <m:type m:val="bar"/>
                  </m:fPr>
                  <m:num>
                    <m:r>
                      <a:rPr xmlns:a="http://schemas.openxmlformats.org/drawingml/2006/main" sz="3600" i="1">
                        <a:solidFill>
                          <a:srgbClr val="414040"/>
                        </a:solidFill>
                        <a:latin typeface="Cambria Math" panose="02040503050406030204" pitchFamily="18" charset="0"/>
                      </a:rPr>
                      <m:t>b</m:t>
                    </m:r>
                  </m:num>
                  <m:den>
                    <m:r>
                      <a:rPr xmlns:a="http://schemas.openxmlformats.org/drawingml/2006/main" sz="3600" i="1">
                        <a:solidFill>
                          <a:srgbClr val="414040"/>
                        </a:solidFill>
                        <a:latin typeface="Cambria Math" panose="02040503050406030204" pitchFamily="18" charset="0"/>
                      </a:rPr>
                      <m:t>d</m:t>
                    </m:r>
                  </m:den>
                </m:f>
                <m:sSubSup>
                  <m:e>
                    <m:r>
                      <a:rPr xmlns:a="http://schemas.openxmlformats.org/drawingml/2006/main" sz="3600" i="1">
                        <a:solidFill>
                          <a:srgbClr val="414040"/>
                        </a:solidFill>
                        <a:latin typeface="Cambria Math" panose="02040503050406030204" pitchFamily="18" charset="0"/>
                      </a:rPr>
                      <m:t>p</m:t>
                    </m:r>
                  </m:e>
                  <m:sub>
                    <m:r>
                      <a:rPr xmlns:a="http://schemas.openxmlformats.org/drawingml/2006/main" sz="3600" i="1">
                        <a:solidFill>
                          <a:srgbClr val="414040"/>
                        </a:solidFill>
                        <a:latin typeface="Cambria Math" panose="02040503050406030204" pitchFamily="18" charset="0"/>
                      </a:rPr>
                      <m:t>t</m:t>
                    </m:r>
                  </m:sub>
                  <m:sup>
                    <m:r>
                      <a:rPr xmlns:a="http://schemas.openxmlformats.org/drawingml/2006/main" sz="3600" i="1">
                        <a:solidFill>
                          <a:srgbClr val="414040"/>
                        </a:solidFill>
                        <a:latin typeface="Cambria Math" panose="02040503050406030204" pitchFamily="18" charset="0"/>
                      </a:rPr>
                      <m:t>e</m:t>
                    </m:r>
                  </m:sup>
                </m:sSubSup>
                <m:r>
                  <a:rPr xmlns:a="http://schemas.openxmlformats.org/drawingml/2006/main" sz="3600" i="1">
                    <a:solidFill>
                      <a:srgbClr val="414040"/>
                    </a:solidFill>
                    <a:latin typeface="Cambria Math" panose="02040503050406030204" pitchFamily="18" charset="0"/>
                  </a:rPr>
                  <m:t>-</m:t>
                </m:r>
                <m:f>
                  <m:fPr>
                    <m:ctrlPr>
                      <a:rPr xmlns:a="http://schemas.openxmlformats.org/drawingml/2006/main" sz="3600" i="1">
                        <a:solidFill>
                          <a:srgbClr val="414040"/>
                        </a:solidFill>
                        <a:latin typeface="Cambria Math" panose="02040503050406030204" pitchFamily="18" charset="0"/>
                      </a:rPr>
                    </m:ctrlPr>
                    <m:type m:val="bar"/>
                  </m:fPr>
                  <m:num>
                    <m:r>
                      <a:rPr xmlns:a="http://schemas.openxmlformats.org/drawingml/2006/main" sz="3600" i="1">
                        <a:solidFill>
                          <a:srgbClr val="414040"/>
                        </a:solidFill>
                        <a:latin typeface="Cambria Math" panose="02040503050406030204" pitchFamily="18" charset="0"/>
                      </a:rPr>
                      <m:t>1</m:t>
                    </m:r>
                  </m:num>
                  <m:den>
                    <m:r>
                      <a:rPr xmlns:a="http://schemas.openxmlformats.org/drawingml/2006/main" sz="3600" i="1">
                        <a:solidFill>
                          <a:srgbClr val="414040"/>
                        </a:solidFill>
                        <a:latin typeface="Cambria Math" panose="02040503050406030204" pitchFamily="18" charset="0"/>
                      </a:rPr>
                      <m:t>d</m:t>
                    </m:r>
                  </m:den>
                </m:f>
                <m:sSub>
                  <m:e>
                    <m:r>
                      <a:rPr xmlns:a="http://schemas.openxmlformats.org/drawingml/2006/main" sz="3600" i="1">
                        <a:solidFill>
                          <a:srgbClr val="414040"/>
                        </a:solidFill>
                        <a:latin typeface="Cambria Math" panose="02040503050406030204" pitchFamily="18" charset="0"/>
                      </a:rPr>
                      <m:t>v</m:t>
                    </m:r>
                  </m:e>
                  <m:sub>
                    <m:r>
                      <a:rPr xmlns:a="http://schemas.openxmlformats.org/drawingml/2006/main" sz="3600" i="1">
                        <a:solidFill>
                          <a:srgbClr val="414040"/>
                        </a:solidFill>
                        <a:latin typeface="Cambria Math" panose="02040503050406030204" pitchFamily="18" charset="0"/>
                      </a:rPr>
                      <m:t>t</m:t>
                    </m:r>
                  </m:sub>
                </m:sSub>
              </m:oMath>
            </a14:m>
          </a:p>
          <a:p>
            <a:pPr defTabSz="537463">
              <a:spcBef>
                <a:spcPts val="2200"/>
              </a:spcBef>
              <a:defRPr sz="3312"/>
            </a:pPr>
            <a:r>
              <a:t>The equilibrium price depends negatively on the prior expectation of the equilibrium price by suppliers. The higher the expected price, the higher the supply, and therefore the lower the resulting equilibrium price. In order to solve for the market equilibrium in terms of the market fundamentals, like the parameters </a:t>
            </a:r>
            <a14:m>
              <m:oMath>
                <m:r>
                  <a:rPr xmlns:a="http://schemas.openxmlformats.org/drawingml/2006/main" sz="3600" i="1">
                    <a:solidFill>
                      <a:srgbClr val="414040"/>
                    </a:solidFill>
                    <a:latin typeface="Cambria Math" panose="02040503050406030204" pitchFamily="18" charset="0"/>
                  </a:rPr>
                  <m:t>a</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b</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c</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d</m:t>
                </m:r>
              </m:oMath>
            </a14:m>
            <a:r>
              <a:t> and the supply shock </a:t>
            </a:r>
            <a14:m>
              <m:oMath>
                <m:sSub>
                  <m:e>
                    <m:r>
                      <a:rPr xmlns:a="http://schemas.openxmlformats.org/drawingml/2006/main" sz="3650" i="1">
                        <a:solidFill>
                          <a:srgbClr val="414040"/>
                        </a:solidFill>
                        <a:latin typeface="Cambria Math" panose="02040503050406030204" pitchFamily="18" charset="0"/>
                      </a:rPr>
                      <m:t>v</m:t>
                    </m:r>
                  </m:e>
                  <m:sub>
                    <m:r>
                      <a:rPr xmlns:a="http://schemas.openxmlformats.org/drawingml/2006/main" sz="3650" i="1">
                        <a:solidFill>
                          <a:srgbClr val="414040"/>
                        </a:solidFill>
                        <a:latin typeface="Cambria Math" panose="02040503050406030204" pitchFamily="18" charset="0"/>
                      </a:rPr>
                      <m:t>t</m:t>
                    </m:r>
                  </m:sub>
                </m:sSub>
              </m:oMath>
            </a14:m>
            <a:r>
              <a:t>, we must make an assumption about the formation of expectations.</a:t>
            </a:r>
            <a:endParaRPr sz="3600"/>
          </a:p>
        </p:txBody>
      </p:sp>
      <p:sp>
        <p:nvSpPr>
          <p:cNvPr id="153"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Equilibrium in the Absence of Uncertainty and Perfect Foresight"/>
          <p:cNvSpPr txBox="1"/>
          <p:nvPr>
            <p:ph type="title"/>
          </p:nvPr>
        </p:nvSpPr>
        <p:spPr>
          <a:prstGeom prst="rect">
            <a:avLst/>
          </a:prstGeom>
        </p:spPr>
        <p:txBody>
          <a:bodyPr/>
          <a:lstStyle>
            <a:lvl1pPr defTabSz="321310">
              <a:spcBef>
                <a:spcPts val="800"/>
              </a:spcBef>
              <a:defRPr sz="3850"/>
            </a:lvl1pPr>
          </a:lstStyle>
          <a:p>
            <a:pPr/>
            <a:r>
              <a:t>Equilibrium in the Absence of Uncertainty and Perfect Foresight</a:t>
            </a:r>
          </a:p>
        </p:txBody>
      </p:sp>
      <p:sp>
        <p:nvSpPr>
          <p:cNvPr id="156" name="If there is no uncertainty, and suppliers know the supply shock with certainty, a natural assumption about the formation of expectations in this case is the assumption of perfect foresight. In fact, this is the assumption we have been utilizing in the op"/>
          <p:cNvSpPr txBox="1"/>
          <p:nvPr>
            <p:ph type="body" idx="1"/>
          </p:nvPr>
        </p:nvSpPr>
        <p:spPr>
          <a:prstGeom prst="rect">
            <a:avLst/>
          </a:prstGeom>
        </p:spPr>
        <p:txBody>
          <a:bodyPr/>
          <a:lstStyle/>
          <a:p>
            <a:pPr defTabSz="315468">
              <a:spcBef>
                <a:spcPts val="1200"/>
              </a:spcBef>
              <a:defRPr sz="1944"/>
            </a:pPr>
            <a:r>
              <a:t>If there is no uncertainty, and suppliers know the supply shock with certainty, a natural assumption about the formation of expectations in this case is the assumption of </a:t>
            </a:r>
            <a:r>
              <a:rPr i="1"/>
              <a:t>perfect foresight</a:t>
            </a:r>
            <a:r>
              <a:t>. In fact, this is the assumption we have been utilizing in the optimizing deterministic models of growth we have analysed so far.</a:t>
            </a:r>
          </a:p>
          <a:p>
            <a:pPr defTabSz="315468">
              <a:spcBef>
                <a:spcPts val="1200"/>
              </a:spcBef>
              <a:defRPr sz="1944"/>
            </a:pPr>
            <a:r>
              <a:t>Since everybody knows everything with certainty, suppliers can form a perfect prediction of the equilibrium price, and in this case </a:t>
            </a:r>
            <a14:m>
              <m:oMath>
                <m:sSubSup>
                  <m:e>
                    <m:r>
                      <a:rPr xmlns:a="http://schemas.openxmlformats.org/drawingml/2006/main" sz="2050" i="1">
                        <a:solidFill>
                          <a:srgbClr val="414040"/>
                        </a:solidFill>
                        <a:latin typeface="Cambria Math" panose="02040503050406030204" pitchFamily="18" charset="0"/>
                      </a:rPr>
                      <m:t>p</m:t>
                    </m:r>
                  </m:e>
                  <m:sub>
                    <m:r>
                      <a:rPr xmlns:a="http://schemas.openxmlformats.org/drawingml/2006/main" sz="2050" i="1">
                        <a:solidFill>
                          <a:srgbClr val="414040"/>
                        </a:solidFill>
                        <a:latin typeface="Cambria Math" panose="02040503050406030204" pitchFamily="18" charset="0"/>
                      </a:rPr>
                      <m:t>t</m:t>
                    </m:r>
                  </m:sub>
                  <m:sup>
                    <m:r>
                      <a:rPr xmlns:a="http://schemas.openxmlformats.org/drawingml/2006/main" sz="2050" i="1">
                        <a:solidFill>
                          <a:srgbClr val="414040"/>
                        </a:solidFill>
                        <a:latin typeface="Cambria Math" panose="02040503050406030204" pitchFamily="18" charset="0"/>
                      </a:rPr>
                      <m:t>e</m:t>
                    </m:r>
                  </m:sup>
                </m:sSubSup>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p</m:t>
                    </m:r>
                  </m:e>
                  <m:sub>
                    <m:r>
                      <a:rPr xmlns:a="http://schemas.openxmlformats.org/drawingml/2006/main" sz="2050" i="1">
                        <a:solidFill>
                          <a:srgbClr val="414040"/>
                        </a:solidFill>
                        <a:latin typeface="Cambria Math" panose="02040503050406030204" pitchFamily="18" charset="0"/>
                      </a:rPr>
                      <m:t>t</m:t>
                    </m:r>
                  </m:sub>
                </m:sSub>
              </m:oMath>
            </a14:m>
            <a:r>
              <a:t>. Hence, equilibrium prices and quantities under perfect foresight are given by,</a:t>
            </a:r>
          </a:p>
          <a:p>
            <a:pPr defTabSz="315468">
              <a:spcBef>
                <a:spcPts val="1200"/>
              </a:spcBef>
              <a:defRPr sz="1944"/>
            </a:pPr>
            <a:r>
              <a:t>                                                                            </a:t>
            </a:r>
            <a14:m>
              <m:oMath>
                <m:sSub>
                  <m:e>
                    <m:r>
                      <a:rPr xmlns:a="http://schemas.openxmlformats.org/drawingml/2006/main" sz="2100" i="1">
                        <a:solidFill>
                          <a:srgbClr val="414040"/>
                        </a:solidFill>
                        <a:latin typeface="Cambria Math" panose="02040503050406030204" pitchFamily="18" charset="0"/>
                      </a:rPr>
                      <m:t>p</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a:rPr xmlns:a="http://schemas.openxmlformats.org/drawingml/2006/main" sz="2100" i="1">
                        <a:solidFill>
                          <a:srgbClr val="414040"/>
                        </a:solidFill>
                        <a:latin typeface="Cambria Math" panose="02040503050406030204" pitchFamily="18" charset="0"/>
                      </a:rPr>
                      <m:t>c</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a</m:t>
                    </m:r>
                  </m:num>
                  <m:den>
                    <m:r>
                      <a:rPr xmlns:a="http://schemas.openxmlformats.org/drawingml/2006/main" sz="2100" i="1">
                        <a:solidFill>
                          <a:srgbClr val="414040"/>
                        </a:solidFill>
                        <a:latin typeface="Cambria Math" panose="02040503050406030204" pitchFamily="18" charset="0"/>
                      </a:rPr>
                      <m:t>b</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d</m:t>
                    </m:r>
                  </m:den>
                </m:f>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a:rPr xmlns:a="http://schemas.openxmlformats.org/drawingml/2006/main" sz="2100" i="1">
                        <a:solidFill>
                          <a:srgbClr val="414040"/>
                        </a:solidFill>
                        <a:latin typeface="Cambria Math" panose="02040503050406030204" pitchFamily="18" charset="0"/>
                      </a:rPr>
                      <m:t>1</m:t>
                    </m:r>
                  </m:num>
                  <m:den>
                    <m:r>
                      <a:rPr xmlns:a="http://schemas.openxmlformats.org/drawingml/2006/main" sz="2100" i="1">
                        <a:solidFill>
                          <a:srgbClr val="414040"/>
                        </a:solidFill>
                        <a:latin typeface="Cambria Math" panose="02040503050406030204" pitchFamily="18" charset="0"/>
                      </a:rPr>
                      <m:t>b</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d</m:t>
                    </m:r>
                  </m:den>
                </m:f>
                <m:sSub>
                  <m:e>
                    <m:r>
                      <a:rPr xmlns:a="http://schemas.openxmlformats.org/drawingml/2006/main" sz="2100" i="1">
                        <a:solidFill>
                          <a:srgbClr val="414040"/>
                        </a:solidFill>
                        <a:latin typeface="Cambria Math" panose="02040503050406030204" pitchFamily="18" charset="0"/>
                      </a:rPr>
                      <m:t>v</m:t>
                    </m:r>
                  </m:e>
                  <m:sub>
                    <m:r>
                      <a:rPr xmlns:a="http://schemas.openxmlformats.org/drawingml/2006/main" sz="2100" i="1">
                        <a:solidFill>
                          <a:srgbClr val="414040"/>
                        </a:solidFill>
                        <a:latin typeface="Cambria Math" panose="02040503050406030204" pitchFamily="18" charset="0"/>
                      </a:rPr>
                      <m:t>t</m:t>
                    </m:r>
                  </m:sub>
                </m:sSub>
              </m:oMath>
            </a14:m>
          </a:p>
          <a:p>
            <a:pPr defTabSz="315468">
              <a:spcBef>
                <a:spcPts val="1200"/>
              </a:spcBef>
              <a:defRPr sz="1944"/>
            </a:pPr>
            <a:r>
              <a:t>                                                                          </a:t>
            </a:r>
            <a14:m>
              <m:oMath>
                <m:sSub>
                  <m:e>
                    <m:r>
                      <a:rPr xmlns:a="http://schemas.openxmlformats.org/drawingml/2006/main" sz="2100" i="1">
                        <a:solidFill>
                          <a:srgbClr val="414040"/>
                        </a:solidFill>
                        <a:latin typeface="Cambria Math" panose="02040503050406030204" pitchFamily="18" charset="0"/>
                      </a:rPr>
                      <m:t>q</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a:rPr xmlns:a="http://schemas.openxmlformats.org/drawingml/2006/main" sz="2100" i="1">
                        <a:solidFill>
                          <a:srgbClr val="414040"/>
                        </a:solidFill>
                        <a:latin typeface="Cambria Math" panose="02040503050406030204" pitchFamily="18" charset="0"/>
                      </a:rPr>
                      <m:t>c</m:t>
                    </m:r>
                    <m:r>
                      <a:rPr xmlns:a="http://schemas.openxmlformats.org/drawingml/2006/main" sz="2100" i="1">
                        <a:solidFill>
                          <a:srgbClr val="414040"/>
                        </a:solidFill>
                        <a:latin typeface="Cambria Math" panose="02040503050406030204" pitchFamily="18" charset="0"/>
                      </a:rPr>
                      <m:t>b</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d</m:t>
                    </m:r>
                    <m:r>
                      <a:rPr xmlns:a="http://schemas.openxmlformats.org/drawingml/2006/main" sz="2100" i="1">
                        <a:solidFill>
                          <a:srgbClr val="414040"/>
                        </a:solidFill>
                        <a:latin typeface="Cambria Math" panose="02040503050406030204" pitchFamily="18" charset="0"/>
                      </a:rPr>
                      <m:t>a</m:t>
                    </m:r>
                  </m:num>
                  <m:den>
                    <m:r>
                      <a:rPr xmlns:a="http://schemas.openxmlformats.org/drawingml/2006/main" sz="2100" i="1">
                        <a:solidFill>
                          <a:srgbClr val="414040"/>
                        </a:solidFill>
                        <a:latin typeface="Cambria Math" panose="02040503050406030204" pitchFamily="18" charset="0"/>
                      </a:rPr>
                      <m:t>b</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d</m:t>
                    </m:r>
                  </m:den>
                </m:f>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a:rPr xmlns:a="http://schemas.openxmlformats.org/drawingml/2006/main" sz="2100" i="1">
                        <a:solidFill>
                          <a:srgbClr val="414040"/>
                        </a:solidFill>
                        <a:latin typeface="Cambria Math" panose="02040503050406030204" pitchFamily="18" charset="0"/>
                      </a:rPr>
                      <m:t>d</m:t>
                    </m:r>
                  </m:num>
                  <m:den>
                    <m:r>
                      <a:rPr xmlns:a="http://schemas.openxmlformats.org/drawingml/2006/main" sz="2100" i="1">
                        <a:solidFill>
                          <a:srgbClr val="414040"/>
                        </a:solidFill>
                        <a:latin typeface="Cambria Math" panose="02040503050406030204" pitchFamily="18" charset="0"/>
                      </a:rPr>
                      <m:t>b</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d</m:t>
                    </m:r>
                  </m:den>
                </m:f>
                <m:sSub>
                  <m:e>
                    <m:r>
                      <a:rPr xmlns:a="http://schemas.openxmlformats.org/drawingml/2006/main" sz="2100" i="1">
                        <a:solidFill>
                          <a:srgbClr val="414040"/>
                        </a:solidFill>
                        <a:latin typeface="Cambria Math" panose="02040503050406030204" pitchFamily="18" charset="0"/>
                      </a:rPr>
                      <m:t>v</m:t>
                    </m:r>
                  </m:e>
                  <m:sub>
                    <m:r>
                      <a:rPr xmlns:a="http://schemas.openxmlformats.org/drawingml/2006/main" sz="2100" i="1">
                        <a:solidFill>
                          <a:srgbClr val="414040"/>
                        </a:solidFill>
                        <a:latin typeface="Cambria Math" panose="02040503050406030204" pitchFamily="18" charset="0"/>
                      </a:rPr>
                      <m:t>t</m:t>
                    </m:r>
                  </m:sub>
                </m:sSub>
              </m:oMath>
            </a14:m>
          </a:p>
          <a:p>
            <a:pPr defTabSz="315468">
              <a:spcBef>
                <a:spcPts val="1200"/>
              </a:spcBef>
              <a:defRPr sz="1944"/>
            </a:pPr>
            <a:r>
              <a:t>Since there is no uncertainty about either the parameters </a:t>
            </a:r>
            <a14:m>
              <m:oMath>
                <m:r>
                  <a:rPr xmlns:a="http://schemas.openxmlformats.org/drawingml/2006/main" sz="2100" i="1">
                    <a:solidFill>
                      <a:srgbClr val="414040"/>
                    </a:solidFill>
                    <a:latin typeface="Cambria Math" panose="02040503050406030204" pitchFamily="18" charset="0"/>
                  </a:rPr>
                  <m:t>a</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b</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c</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d</m:t>
                </m:r>
              </m:oMath>
            </a14:m>
            <a:r>
              <a:t> or the supply shock </a:t>
            </a:r>
            <a14:m>
              <m:oMath>
                <m:sSub>
                  <m:e>
                    <m:r>
                      <a:rPr xmlns:a="http://schemas.openxmlformats.org/drawingml/2006/main" sz="2150" i="1">
                        <a:solidFill>
                          <a:srgbClr val="414040"/>
                        </a:solidFill>
                        <a:latin typeface="Cambria Math" panose="02040503050406030204" pitchFamily="18" charset="0"/>
                      </a:rPr>
                      <m:t>v</m:t>
                    </m:r>
                  </m:e>
                  <m:sub>
                    <m:r>
                      <a:rPr xmlns:a="http://schemas.openxmlformats.org/drawingml/2006/main" sz="2150" i="1">
                        <a:solidFill>
                          <a:srgbClr val="414040"/>
                        </a:solidFill>
                        <a:latin typeface="Cambria Math" panose="02040503050406030204" pitchFamily="18" charset="0"/>
                      </a:rPr>
                      <m:t>t</m:t>
                    </m:r>
                  </m:sub>
                </m:sSub>
              </m:oMath>
            </a14:m>
            <a:r>
              <a:t>, suppliers can forecast the equilibrium price perfectly, and the model becomes equivalent to a simple demand and supply competitive model, in which the price moves immediately to clear the market.</a:t>
            </a:r>
          </a:p>
          <a:p>
            <a:pPr defTabSz="315468">
              <a:spcBef>
                <a:spcPts val="1200"/>
              </a:spcBef>
              <a:defRPr sz="1944"/>
            </a:pPr>
            <a:r>
              <a:t>If </a:t>
            </a:r>
            <a14:m>
              <m:oMath>
                <m:sSub>
                  <m:e>
                    <m:r>
                      <a:rPr xmlns:a="http://schemas.openxmlformats.org/drawingml/2006/main" sz="2150" i="1">
                        <a:solidFill>
                          <a:srgbClr val="414040"/>
                        </a:solidFill>
                        <a:latin typeface="Cambria Math" panose="02040503050406030204" pitchFamily="18" charset="0"/>
                      </a:rPr>
                      <m:t>v</m:t>
                    </m:r>
                  </m:e>
                  <m:sub>
                    <m:r>
                      <a:rPr xmlns:a="http://schemas.openxmlformats.org/drawingml/2006/main" sz="2150" i="1">
                        <a:solidFill>
                          <a:srgbClr val="414040"/>
                        </a:solidFill>
                        <a:latin typeface="Cambria Math" panose="02040503050406030204" pitchFamily="18" charset="0"/>
                      </a:rPr>
                      <m:t>t</m:t>
                    </m:r>
                  </m:sub>
                </m:sSub>
              </m:oMath>
            </a14:m>
            <a:r>
              <a:t> is a random variable, or a stochastic process, the model is </a:t>
            </a:r>
            <a:r>
              <a:rPr i="1"/>
              <a:t>stochastic</a:t>
            </a:r>
            <a:r>
              <a:t>, and prices and quantities fluctuate randomly, as they are driven by the stochastic process followed by the exogenous supply shock </a:t>
            </a:r>
            <a14:m>
              <m:oMath>
                <m:sSub>
                  <m:e>
                    <m:r>
                      <a:rPr xmlns:a="http://schemas.openxmlformats.org/drawingml/2006/main" sz="2150" i="1">
                        <a:solidFill>
                          <a:srgbClr val="414040"/>
                        </a:solidFill>
                        <a:latin typeface="Cambria Math" panose="02040503050406030204" pitchFamily="18" charset="0"/>
                      </a:rPr>
                      <m:t>v</m:t>
                    </m:r>
                  </m:e>
                  <m:sub>
                    <m:r>
                      <a:rPr xmlns:a="http://schemas.openxmlformats.org/drawingml/2006/main" sz="2150" i="1">
                        <a:solidFill>
                          <a:srgbClr val="414040"/>
                        </a:solidFill>
                        <a:latin typeface="Cambria Math" panose="02040503050406030204" pitchFamily="18" charset="0"/>
                      </a:rPr>
                      <m:t>t</m:t>
                    </m:r>
                  </m:sub>
                </m:sSub>
              </m:oMath>
            </a14:m>
            <a:r>
              <a:t>. Otherwise, the model is </a:t>
            </a:r>
            <a:r>
              <a:rPr i="1"/>
              <a:t>deterministic</a:t>
            </a:r>
            <a:r>
              <a:t>.</a:t>
            </a:r>
            <a:endParaRPr sz="3600"/>
          </a:p>
        </p:txBody>
      </p:sp>
      <p:sp>
        <p:nvSpPr>
          <p:cNvPr id="157"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Uncertainty and Adaptive Expectations"/>
          <p:cNvSpPr txBox="1"/>
          <p:nvPr>
            <p:ph type="title"/>
          </p:nvPr>
        </p:nvSpPr>
        <p:spPr>
          <a:prstGeom prst="rect">
            <a:avLst/>
          </a:prstGeom>
        </p:spPr>
        <p:txBody>
          <a:bodyPr/>
          <a:lstStyle>
            <a:lvl1pPr defTabSz="531622">
              <a:spcBef>
                <a:spcPts val="1400"/>
              </a:spcBef>
              <a:defRPr sz="6370"/>
            </a:lvl1pPr>
          </a:lstStyle>
          <a:p>
            <a:pPr/>
            <a:r>
              <a:t>Uncertainty and Adaptive Expectations</a:t>
            </a:r>
          </a:p>
        </p:txBody>
      </p:sp>
      <p:sp>
        <p:nvSpPr>
          <p:cNvPr id="160" name="What if there is uncertainty about the evolution of the supply shock  ? Then suppliers, not knowing the market price, which will depend on the unknown supply shock, will have to form expectations about the price in advance.…"/>
          <p:cNvSpPr txBox="1"/>
          <p:nvPr>
            <p:ph type="body" idx="1"/>
          </p:nvPr>
        </p:nvSpPr>
        <p:spPr>
          <a:prstGeom prst="rect">
            <a:avLst/>
          </a:prstGeom>
        </p:spPr>
        <p:txBody>
          <a:bodyPr/>
          <a:lstStyle/>
          <a:p>
            <a:pPr defTabSz="286258">
              <a:spcBef>
                <a:spcPts val="1100"/>
              </a:spcBef>
              <a:defRPr sz="1764"/>
            </a:pPr>
            <a:r>
              <a:t>What if there is uncertainty about the evolution of the supply shock </a:t>
            </a:r>
            <a14:m>
              <m:oMath>
                <m:sSub>
                  <m:e>
                    <m:r>
                      <a:rPr xmlns:a="http://schemas.openxmlformats.org/drawingml/2006/main" sz="1950" i="1">
                        <a:solidFill>
                          <a:srgbClr val="414040"/>
                        </a:solidFill>
                        <a:latin typeface="Cambria Math" panose="02040503050406030204" pitchFamily="18" charset="0"/>
                      </a:rPr>
                      <m:t>v</m:t>
                    </m:r>
                  </m:e>
                  <m:sub>
                    <m:r>
                      <a:rPr xmlns:a="http://schemas.openxmlformats.org/drawingml/2006/main" sz="1950" i="1">
                        <a:solidFill>
                          <a:srgbClr val="414040"/>
                        </a:solidFill>
                        <a:latin typeface="Cambria Math" panose="02040503050406030204" pitchFamily="18" charset="0"/>
                      </a:rPr>
                      <m:t>t</m:t>
                    </m:r>
                  </m:sub>
                </m:sSub>
              </m:oMath>
            </a14:m>
            <a:r>
              <a:t>? Then suppliers, not knowing the market price, which will depend on the unknown supply shock, will have to form expectations about the price in advance.</a:t>
            </a:r>
          </a:p>
          <a:p>
            <a:pPr defTabSz="286258">
              <a:spcBef>
                <a:spcPts val="1100"/>
              </a:spcBef>
              <a:defRPr sz="1764"/>
            </a:pPr>
            <a:r>
              <a:t>The key hypothesis traditionally made about the formation of expectations under uncertainty was the hypothesis of </a:t>
            </a:r>
            <a:r>
              <a:rPr i="1"/>
              <a:t>adaptive expectations</a:t>
            </a:r>
            <a:r>
              <a:t>. </a:t>
            </a:r>
          </a:p>
          <a:p>
            <a:pPr defTabSz="286258">
              <a:spcBef>
                <a:spcPts val="1100"/>
              </a:spcBef>
              <a:defRPr sz="1764"/>
            </a:pPr>
            <a:r>
              <a:t>The adaptive expectations hypothesis was an empirically motivated short cut to the formation of expectations, postulating that agents adapt their expectations gradually to correct for past expectational errors. It was the key expectational hypothesis for many decades before the appearance of the </a:t>
            </a:r>
            <a:r>
              <a:rPr i="1"/>
              <a:t>rational expectations</a:t>
            </a:r>
            <a:r>
              <a:t> hypothesis. </a:t>
            </a:r>
          </a:p>
          <a:p>
            <a:pPr defTabSz="286258">
              <a:spcBef>
                <a:spcPts val="1100"/>
              </a:spcBef>
              <a:defRPr sz="1764"/>
            </a:pPr>
            <a:r>
              <a:t>In the context of our simple competitive model, the adaptive expectations hypothesis would postulate that supplier's expectations about the market price evolve according to,</a:t>
            </a:r>
          </a:p>
          <a:p>
            <a:pPr defTabSz="286258">
              <a:spcBef>
                <a:spcPts val="1100"/>
              </a:spcBef>
              <a:defRPr sz="1764"/>
            </a:pPr>
            <a:r>
              <a:t>                                                                               </a:t>
            </a:r>
            <a14:m>
              <m:oMath>
                <m:sSubSup>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sub>
                  <m:sup>
                    <m:r>
                      <a:rPr xmlns:a="http://schemas.openxmlformats.org/drawingml/2006/main" sz="1900" i="1">
                        <a:solidFill>
                          <a:srgbClr val="414040"/>
                        </a:solidFill>
                        <a:latin typeface="Cambria Math" panose="02040503050406030204" pitchFamily="18" charset="0"/>
                      </a:rPr>
                      <m:t>e</m:t>
                    </m:r>
                  </m:sup>
                </m:sSubSup>
                <m:r>
                  <a:rPr xmlns:a="http://schemas.openxmlformats.org/drawingml/2006/main" sz="1900" i="1">
                    <a:solidFill>
                      <a:srgbClr val="414040"/>
                    </a:solidFill>
                    <a:latin typeface="Cambria Math" panose="02040503050406030204" pitchFamily="18" charset="0"/>
                  </a:rPr>
                  <m:t>-</m:t>
                </m:r>
                <m:sSubSup>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sub>
                  <m:sup>
                    <m:r>
                      <a:rPr xmlns:a="http://schemas.openxmlformats.org/drawingml/2006/main" sz="1900" i="1">
                        <a:solidFill>
                          <a:srgbClr val="414040"/>
                        </a:solidFill>
                        <a:latin typeface="Cambria Math" panose="02040503050406030204" pitchFamily="18" charset="0"/>
                      </a:rPr>
                      <m:t>e</m:t>
                    </m:r>
                  </m:sup>
                </m:sSubSu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λ</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sub>
                </m:sSub>
                <m:r>
                  <a:rPr xmlns:a="http://schemas.openxmlformats.org/drawingml/2006/main" sz="1900" i="1">
                    <a:solidFill>
                      <a:srgbClr val="414040"/>
                    </a:solidFill>
                    <a:latin typeface="Cambria Math" panose="02040503050406030204" pitchFamily="18" charset="0"/>
                  </a:rPr>
                  <m:t>-</m:t>
                </m:r>
                <m:sSubSup>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sub>
                  <m:sup>
                    <m:r>
                      <a:rPr xmlns:a="http://schemas.openxmlformats.org/drawingml/2006/main" sz="1900" i="1">
                        <a:solidFill>
                          <a:srgbClr val="414040"/>
                        </a:solidFill>
                        <a:latin typeface="Cambria Math" panose="02040503050406030204" pitchFamily="18" charset="0"/>
                      </a:rPr>
                      <m:t>e</m:t>
                    </m:r>
                  </m:sup>
                </m:sSubSup>
                <m:r>
                  <a:rPr xmlns:a="http://schemas.openxmlformats.org/drawingml/2006/main" sz="1900" i="1">
                    <a:solidFill>
                      <a:srgbClr val="414040"/>
                    </a:solidFill>
                    <a:latin typeface="Cambria Math" panose="02040503050406030204" pitchFamily="18" charset="0"/>
                  </a:rPr>
                  <m:t>)</m:t>
                </m:r>
              </m:oMath>
            </a14:m>
          </a:p>
          <a:p>
            <a:pPr defTabSz="286258">
              <a:spcBef>
                <a:spcPts val="1100"/>
              </a:spcBef>
              <a:defRPr sz="1764"/>
            </a:pPr>
            <a:r>
              <a:t>This implies that if the equilibrium price in the previous period was higher than the previously expected equilibrium price, the expected equilibrium price for next period will be revised upwards. </a:t>
            </a:r>
            <a14:m>
              <m:oMath>
                <m:r>
                  <a:rPr xmlns:a="http://schemas.openxmlformats.org/drawingml/2006/main" sz="2000" i="1">
                    <a:solidFill>
                      <a:srgbClr val="414040"/>
                    </a:solidFill>
                    <a:latin typeface="Cambria Math" panose="02040503050406030204" pitchFamily="18" charset="0"/>
                  </a:rPr>
                  <m:t>0</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λ</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oMath>
            </a14:m>
            <a:r>
              <a:t> measures the degree of inertia in the revision of expectations. If </a:t>
            </a:r>
            <a14:m>
              <m:oMath>
                <m:r>
                  <a:rPr xmlns:a="http://schemas.openxmlformats.org/drawingml/2006/main" sz="2050" i="1">
                    <a:solidFill>
                      <a:srgbClr val="414040"/>
                    </a:solidFill>
                    <a:latin typeface="Cambria Math" panose="02040503050406030204" pitchFamily="18" charset="0"/>
                  </a:rPr>
                  <m:t>λ</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oMath>
            </a14:m>
            <a:r>
              <a:t> there is full inertia, and expectations are never revised. This is the case of </a:t>
            </a:r>
            <a:r>
              <a:rPr i="1"/>
              <a:t>static expectations</a:t>
            </a:r>
            <a:r>
              <a:t>, implying that </a:t>
            </a:r>
            <a14:m>
              <m:oMath>
                <m:sSubSup>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sub>
                  <m:sup>
                    <m:r>
                      <a:rPr xmlns:a="http://schemas.openxmlformats.org/drawingml/2006/main" sz="1900" i="1">
                        <a:solidFill>
                          <a:srgbClr val="414040"/>
                        </a:solidFill>
                        <a:latin typeface="Cambria Math" panose="02040503050406030204" pitchFamily="18" charset="0"/>
                      </a:rPr>
                      <m:t>e</m:t>
                    </m:r>
                  </m:sup>
                </m:sSubSup>
                <m:r>
                  <a:rPr xmlns:a="http://schemas.openxmlformats.org/drawingml/2006/main" sz="1900" i="1">
                    <a:solidFill>
                      <a:srgbClr val="414040"/>
                    </a:solidFill>
                    <a:latin typeface="Cambria Math" panose="02040503050406030204" pitchFamily="18" charset="0"/>
                  </a:rPr>
                  <m:t>=</m:t>
                </m:r>
                <m:sSubSup>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sub>
                  <m:sup>
                    <m:r>
                      <a:rPr xmlns:a="http://schemas.openxmlformats.org/drawingml/2006/main" sz="1900" i="1">
                        <a:solidFill>
                          <a:srgbClr val="414040"/>
                        </a:solidFill>
                        <a:latin typeface="Cambria Math" panose="02040503050406030204" pitchFamily="18" charset="0"/>
                      </a:rPr>
                      <m:t>e</m:t>
                    </m:r>
                  </m:sup>
                </m:sSubSup>
              </m:oMath>
            </a14:m>
            <a:r>
              <a:t> for all </a:t>
            </a:r>
            <a14:m>
              <m:oMath>
                <m:r>
                  <a:rPr xmlns:a="http://schemas.openxmlformats.org/drawingml/2006/main" sz="2050" i="1">
                    <a:solidFill>
                      <a:srgbClr val="414040"/>
                    </a:solidFill>
                    <a:latin typeface="Cambria Math" panose="02040503050406030204" pitchFamily="18" charset="0"/>
                  </a:rPr>
                  <m:t>t</m:t>
                </m:r>
              </m:oMath>
            </a14:m>
            <a:r>
              <a:t>. If </a:t>
            </a:r>
            <a14:m>
              <m:oMath>
                <m:r>
                  <a:rPr xmlns:a="http://schemas.openxmlformats.org/drawingml/2006/main" sz="1950" i="1">
                    <a:solidFill>
                      <a:srgbClr val="414040"/>
                    </a:solidFill>
                    <a:latin typeface="Cambria Math" panose="02040503050406030204" pitchFamily="18" charset="0"/>
                  </a:rPr>
                  <m:t>λ</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0</m:t>
                </m:r>
              </m:oMath>
            </a14:m>
            <a:r>
              <a:t> there is no inertia, and expectations are fully revised, and are therefore equal to the previous price. In the context of our model, this case of </a:t>
            </a:r>
            <a:r>
              <a:rPr i="1"/>
              <a:t>fully adaptive expectations</a:t>
            </a:r>
            <a:r>
              <a:t> implies that,</a:t>
            </a:r>
          </a:p>
          <a:p>
            <a:pPr defTabSz="286258">
              <a:spcBef>
                <a:spcPts val="1100"/>
              </a:spcBef>
              <a:defRPr sz="1764"/>
            </a:pPr>
            <a:r>
              <a:t>                                                                                                 </a:t>
            </a:r>
            <a14:m>
              <m:oMath>
                <m:sSubSup>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sub>
                  <m:sup>
                    <m:r>
                      <a:rPr xmlns:a="http://schemas.openxmlformats.org/drawingml/2006/main" sz="1900" i="1">
                        <a:solidFill>
                          <a:srgbClr val="414040"/>
                        </a:solidFill>
                        <a:latin typeface="Cambria Math" panose="02040503050406030204" pitchFamily="18" charset="0"/>
                      </a:rPr>
                      <m:t>e</m:t>
                    </m:r>
                  </m:sup>
                </m:sSubSup>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sub>
                </m:sSub>
              </m:oMath>
            </a14:m>
            <a:endParaRPr sz="3600"/>
          </a:p>
        </p:txBody>
      </p:sp>
      <p:sp>
        <p:nvSpPr>
          <p:cNvPr id="16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Equilibrium under Adaptive Expectations"/>
          <p:cNvSpPr txBox="1"/>
          <p:nvPr>
            <p:ph type="title"/>
          </p:nvPr>
        </p:nvSpPr>
        <p:spPr>
          <a:prstGeom prst="rect">
            <a:avLst/>
          </a:prstGeom>
        </p:spPr>
        <p:txBody>
          <a:bodyPr/>
          <a:lstStyle>
            <a:lvl1pPr defTabSz="502412">
              <a:spcBef>
                <a:spcPts val="1300"/>
              </a:spcBef>
              <a:defRPr sz="6020"/>
            </a:lvl1pPr>
          </a:lstStyle>
          <a:p>
            <a:pPr/>
            <a:r>
              <a:t>Equilibrium under Adaptive Expectations</a:t>
            </a:r>
          </a:p>
        </p:txBody>
      </p:sp>
      <p:sp>
        <p:nvSpPr>
          <p:cNvPr id="164" name="Substituting the fully adaptive expectations hypothesis for the expected price in the expectational equilibrium price equation of the competitive market model, we get that the equilibrium price is determined by,…"/>
          <p:cNvSpPr txBox="1"/>
          <p:nvPr>
            <p:ph type="body" idx="1"/>
          </p:nvPr>
        </p:nvSpPr>
        <p:spPr>
          <a:prstGeom prst="rect">
            <a:avLst/>
          </a:prstGeom>
        </p:spPr>
        <p:txBody>
          <a:bodyPr/>
          <a:lstStyle/>
          <a:p>
            <a:pPr defTabSz="239522">
              <a:spcBef>
                <a:spcPts val="900"/>
              </a:spcBef>
              <a:defRPr sz="1476"/>
            </a:pPr>
            <a:r>
              <a:t>Substituting the fully adaptive expectations hypothesis for the expected price in the expectational equilibrium price equation of the competitive market model, we get that the equilibrium price is determined by,</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c</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num>
                  <m:den>
                    <m:r>
                      <a:rPr xmlns:a="http://schemas.openxmlformats.org/drawingml/2006/main" sz="1600" i="1">
                        <a:solidFill>
                          <a:srgbClr val="414040"/>
                        </a:solidFill>
                        <a:latin typeface="Cambria Math" panose="02040503050406030204" pitchFamily="18" charset="0"/>
                      </a:rPr>
                      <m:t>d</m:t>
                    </m:r>
                  </m:den>
                </m:f>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b</m:t>
                    </m:r>
                  </m:num>
                  <m:den>
                    <m:r>
                      <a:rPr xmlns:a="http://schemas.openxmlformats.org/drawingml/2006/main" sz="1600" i="1">
                        <a:solidFill>
                          <a:srgbClr val="414040"/>
                        </a:solidFill>
                        <a:latin typeface="Cambria Math" panose="02040503050406030204" pitchFamily="18" charset="0"/>
                      </a:rPr>
                      <m:t>d</m:t>
                    </m:r>
                  </m:den>
                </m:f>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d</m:t>
                    </m:r>
                  </m:den>
                </m:f>
                <m:sSub>
                  <m:e>
                    <m:r>
                      <a:rPr xmlns:a="http://schemas.openxmlformats.org/drawingml/2006/main" sz="1600" i="1">
                        <a:solidFill>
                          <a:srgbClr val="414040"/>
                        </a:solidFill>
                        <a:latin typeface="Cambria Math" panose="02040503050406030204" pitchFamily="18" charset="0"/>
                      </a:rPr>
                      <m:t>v</m:t>
                    </m:r>
                  </m:e>
                  <m:sub>
                    <m:r>
                      <a:rPr xmlns:a="http://schemas.openxmlformats.org/drawingml/2006/main" sz="1600" i="1">
                        <a:solidFill>
                          <a:srgbClr val="414040"/>
                        </a:solidFill>
                        <a:latin typeface="Cambria Math" panose="02040503050406030204" pitchFamily="18" charset="0"/>
                      </a:rPr>
                      <m:t>t</m:t>
                    </m:r>
                  </m:sub>
                </m:sSub>
              </m:oMath>
            </a14:m>
          </a:p>
          <a:p>
            <a:pPr defTabSz="239522">
              <a:spcBef>
                <a:spcPts val="900"/>
              </a:spcBef>
              <a:defRPr sz="1476"/>
            </a:pPr>
            <a:r>
              <a:t>This is a stochastic first order difference equation which determines the equilibrium price as a negative function of the previous equilibrium price. In the absence of shocks the equilibrium price will display oscillations. High prices today cause an increase in supply and low prices tomorrow, and vice versa. It was this type of behavior of prices (and quantities) that led Kaldor (1934) to name this model the </a:t>
            </a:r>
            <a:r>
              <a:rPr i="1"/>
              <a:t>cobweb model</a:t>
            </a:r>
            <a:r>
              <a:t>, as the diagrammatic representation of this type of price and quantity adjustment looks like a cobweb.</a:t>
            </a:r>
          </a:p>
          <a:p>
            <a:pPr defTabSz="239522">
              <a:spcBef>
                <a:spcPts val="900"/>
              </a:spcBef>
              <a:defRPr sz="1476"/>
            </a:pPr>
            <a:r>
              <a:t>In the absence of supply shocks, the oscillations will lead to convergence to an equilibrium price only if the root of the difference equation is less than unity in absolute terms, i.e.</a:t>
            </a:r>
          </a:p>
          <a:p>
            <a:pPr defTabSz="239522">
              <a:spcBef>
                <a:spcPts val="900"/>
              </a:spcBef>
              <a:defRPr sz="1476"/>
            </a:pPr>
            <a:r>
              <a:t>                                                                                                                     </a:t>
            </a:r>
            <a14:m>
              <m:oMath>
                <m:d>
                  <m:dPr>
                    <m:ctrlPr>
                      <a:rPr xmlns:a="http://schemas.openxmlformats.org/drawingml/2006/main" sz="1600" i="1">
                        <a:solidFill>
                          <a:srgbClr val="414040"/>
                        </a:solidFill>
                        <a:latin typeface="Cambria Math" panose="02040503050406030204" pitchFamily="18" charset="0"/>
                      </a:rPr>
                    </m:ctrlPr>
                    <m:begChr m:val="|"/>
                    <m:endChr m:val="|"/>
                  </m:dPr>
                  <m:e>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b</m:t>
                        </m:r>
                      </m:num>
                      <m:den>
                        <m:r>
                          <a:rPr xmlns:a="http://schemas.openxmlformats.org/drawingml/2006/main" sz="1600" i="1">
                            <a:solidFill>
                              <a:srgbClr val="414040"/>
                            </a:solidFill>
                            <a:latin typeface="Cambria Math" panose="02040503050406030204" pitchFamily="18" charset="0"/>
                          </a:rPr>
                          <m:t>d</m:t>
                        </m:r>
                      </m:den>
                    </m:f>
                  </m:e>
                </m:d>
                <m:r>
                  <a:rPr xmlns:a="http://schemas.openxmlformats.org/drawingml/2006/main" sz="1600" i="1">
                    <a:solidFill>
                      <a:srgbClr val="414040"/>
                    </a:solidFill>
                    <a:latin typeface="Cambria Math" panose="02040503050406030204" pitchFamily="18" charset="0"/>
                  </a:rPr>
                  <m:t>&lt;</m:t>
                </m:r>
                <m:r>
                  <a:rPr xmlns:a="http://schemas.openxmlformats.org/drawingml/2006/main" sz="1600" i="1">
                    <a:solidFill>
                      <a:srgbClr val="414040"/>
                    </a:solidFill>
                    <a:latin typeface="Cambria Math" panose="02040503050406030204" pitchFamily="18" charset="0"/>
                  </a:rPr>
                  <m:t>1</m:t>
                </m:r>
              </m:oMath>
            </a14:m>
          </a:p>
          <a:p>
            <a:pPr defTabSz="239522">
              <a:spcBef>
                <a:spcPts val="900"/>
              </a:spcBef>
              <a:defRPr sz="1476"/>
            </a:pPr>
            <a:r>
              <a:t>This requires that the elasticity of supply with respect to the expected price </a:t>
            </a:r>
            <a14:m>
              <m:oMath>
                <m:r>
                  <a:rPr xmlns:a="http://schemas.openxmlformats.org/drawingml/2006/main" sz="1800" i="1">
                    <a:solidFill>
                      <a:srgbClr val="414040"/>
                    </a:solidFill>
                    <a:latin typeface="Cambria Math" panose="02040503050406030204" pitchFamily="18" charset="0"/>
                  </a:rPr>
                  <m:t>b</m:t>
                </m:r>
              </m:oMath>
            </a14:m>
            <a:r>
              <a:t> is lower (in absolute terms) than the elasticity of demand with respect to the current price </a:t>
            </a:r>
            <a14:m>
              <m:oMath>
                <m:r>
                  <a:rPr xmlns:a="http://schemas.openxmlformats.org/drawingml/2006/main" sz="1550" i="1">
                    <a:solidFill>
                      <a:srgbClr val="414040"/>
                    </a:solidFill>
                    <a:latin typeface="Cambria Math" panose="02040503050406030204" pitchFamily="18" charset="0"/>
                  </a:rPr>
                  <m:t>d</m:t>
                </m:r>
              </m:oMath>
            </a14:m>
            <a:r>
              <a:t>. If the elasticities are equal, there will be non convergent oscillations, and if the supply elasticity exceeds the demand elasticity there will be divergent oscillations, and the model would be unstable.</a:t>
            </a:r>
          </a:p>
          <a:p>
            <a:pPr defTabSz="239522">
              <a:spcBef>
                <a:spcPts val="900"/>
              </a:spcBef>
              <a:defRPr sz="1476"/>
            </a:pPr>
            <a:r>
              <a:t>In general, in the presence of supply shocks, and if the stability condition is satisfied, the solution of the difference equation takes the form,</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c</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num>
                  <m:den>
                    <m:r>
                      <a:rPr xmlns:a="http://schemas.openxmlformats.org/drawingml/2006/main" sz="1600" i="1">
                        <a:solidFill>
                          <a:srgbClr val="414040"/>
                        </a:solidFill>
                        <a:latin typeface="Cambria Math" panose="02040503050406030204" pitchFamily="18" charset="0"/>
                      </a:rPr>
                      <m:t>b</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d</m:t>
                    </m:r>
                  </m:den>
                </m:f>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d</m:t>
                    </m:r>
                  </m:den>
                </m:f>
                <m:sSubSup>
                  <m:e>
                    <m:r>
                      <a:rPr xmlns:a="http://schemas.openxmlformats.org/drawingml/2006/main" sz="1600" i="1">
                        <a:solidFill>
                          <a:srgbClr val="414040"/>
                        </a:solidFill>
                        <a:latin typeface="Cambria Math" panose="02040503050406030204" pitchFamily="18" charset="0"/>
                      </a:rPr>
                      <m:t>∑</m:t>
                    </m:r>
                  </m:e>
                  <m:sub>
                    <m:r>
                      <a:rPr xmlns:a="http://schemas.openxmlformats.org/drawingml/2006/main" sz="1600" i="1">
                        <a:solidFill>
                          <a:srgbClr val="414040"/>
                        </a:solidFill>
                        <a:latin typeface="Cambria Math" panose="02040503050406030204" pitchFamily="18" charset="0"/>
                      </a:rPr>
                      <m:t>i</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sub>
                  <m:sup>
                    <m:r>
                      <m:rPr>
                        <m:sty m:val="p"/>
                      </m:rPr>
                      <a:rPr xmlns:a="http://schemas.openxmlformats.org/drawingml/2006/main" sz="1600" i="1">
                        <a:solidFill>
                          <a:srgbClr val="414040"/>
                        </a:solidFill>
                        <a:latin typeface="Cambria Math" panose="02040503050406030204" pitchFamily="18" charset="0"/>
                      </a:rPr>
                      <m:t>∞</m:t>
                    </m:r>
                  </m:sup>
                </m:sSubSup>
                <m:sSup>
                  <m:e>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b</m:t>
                            </m:r>
                          </m:num>
                          <m:den>
                            <m:r>
                              <a:rPr xmlns:a="http://schemas.openxmlformats.org/drawingml/2006/main" sz="1600" i="1">
                                <a:solidFill>
                                  <a:srgbClr val="414040"/>
                                </a:solidFill>
                                <a:latin typeface="Cambria Math" panose="02040503050406030204" pitchFamily="18" charset="0"/>
                              </a:rPr>
                              <m:t>d</m:t>
                            </m:r>
                          </m:den>
                        </m:f>
                      </m:e>
                    </m:d>
                  </m:e>
                  <m:sup>
                    <m:r>
                      <a:rPr xmlns:a="http://schemas.openxmlformats.org/drawingml/2006/main" sz="1600" i="1">
                        <a:solidFill>
                          <a:srgbClr val="414040"/>
                        </a:solidFill>
                        <a:latin typeface="Cambria Math" panose="02040503050406030204" pitchFamily="18" charset="0"/>
                      </a:rPr>
                      <m:t>i</m:t>
                    </m:r>
                  </m:sup>
                </m:sSup>
                <m:sSub>
                  <m:e>
                    <m:r>
                      <a:rPr xmlns:a="http://schemas.openxmlformats.org/drawingml/2006/main" sz="1600" i="1">
                        <a:solidFill>
                          <a:srgbClr val="414040"/>
                        </a:solidFill>
                        <a:latin typeface="Cambria Math" panose="02040503050406030204" pitchFamily="18" charset="0"/>
                      </a:rPr>
                      <m:t>v</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i</m:t>
                    </m:r>
                  </m:sub>
                </m:sSub>
              </m:oMath>
            </a14:m>
          </a:p>
          <a:p>
            <a:pPr defTabSz="239522">
              <a:spcBef>
                <a:spcPts val="900"/>
              </a:spcBef>
              <a:defRPr sz="1476"/>
            </a:pPr>
            <a:r>
              <a:t>Equilibrium prices (and quantities) are a geometric distributed lag of current and past supply shocks, with alternating signs. If the supply shocks are stochastic, equilibrium prices and quantities will be stochastic as well. The solution is</a:t>
            </a:r>
            <a:r>
              <a:rPr i="1"/>
              <a:t> backward looking</a:t>
            </a:r>
            <a:r>
              <a:t>.</a:t>
            </a:r>
          </a:p>
        </p:txBody>
      </p:sp>
      <p:sp>
        <p:nvSpPr>
          <p:cNvPr id="165"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The Cobweb Model under Adaptive Expectations"/>
          <p:cNvSpPr txBox="1"/>
          <p:nvPr>
            <p:ph type="title"/>
          </p:nvPr>
        </p:nvSpPr>
        <p:spPr>
          <a:prstGeom prst="rect">
            <a:avLst/>
          </a:prstGeom>
        </p:spPr>
        <p:txBody>
          <a:bodyPr/>
          <a:lstStyle>
            <a:lvl1pPr defTabSz="420624">
              <a:spcBef>
                <a:spcPts val="1100"/>
              </a:spcBef>
              <a:defRPr sz="5040"/>
            </a:lvl1pPr>
          </a:lstStyle>
          <a:p>
            <a:pPr/>
            <a:r>
              <a:t>The Cobweb Model under Adaptive Expectations</a:t>
            </a:r>
          </a:p>
        </p:txBody>
      </p:sp>
      <p:sp>
        <p:nvSpPr>
          <p:cNvPr id="168"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9" name="Figure91.pdf" descr="Figure91.pdf"/>
          <p:cNvPicPr>
            <a:picLocks noChangeAspect="1"/>
          </p:cNvPicPr>
          <p:nvPr/>
        </p:nvPicPr>
        <p:blipFill>
          <a:blip r:embed="rId2">
            <a:extLst/>
          </a:blip>
          <a:stretch>
            <a:fillRect/>
          </a:stretch>
        </p:blipFill>
        <p:spPr>
          <a:xfrm>
            <a:off x="2781925" y="2324100"/>
            <a:ext cx="7440950" cy="667119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he Rational Expectations Hypothesis"/>
          <p:cNvSpPr txBox="1"/>
          <p:nvPr>
            <p:ph type="title"/>
          </p:nvPr>
        </p:nvSpPr>
        <p:spPr>
          <a:prstGeom prst="rect">
            <a:avLst/>
          </a:prstGeom>
        </p:spPr>
        <p:txBody>
          <a:bodyPr/>
          <a:lstStyle>
            <a:lvl1pPr defTabSz="543305">
              <a:spcBef>
                <a:spcPts val="1400"/>
              </a:spcBef>
              <a:defRPr sz="6510"/>
            </a:lvl1pPr>
          </a:lstStyle>
          <a:p>
            <a:pPr/>
            <a:r>
              <a:t>The Rational Expectations Hypothesis</a:t>
            </a:r>
          </a:p>
        </p:txBody>
      </p:sp>
      <p:sp>
        <p:nvSpPr>
          <p:cNvPr id="172" name="The rational expectations hypothesis was introduced by Muth (1961), who illustrated its significance using a version of this particular expectational market model. Muth (1961) argued that,…"/>
          <p:cNvSpPr txBox="1"/>
          <p:nvPr>
            <p:ph type="body" idx="1"/>
          </p:nvPr>
        </p:nvSpPr>
        <p:spPr>
          <a:prstGeom prst="rect">
            <a:avLst/>
          </a:prstGeom>
        </p:spPr>
        <p:txBody>
          <a:bodyPr/>
          <a:lstStyle/>
          <a:p>
            <a:pPr defTabSz="233679">
              <a:spcBef>
                <a:spcPts val="900"/>
              </a:spcBef>
              <a:defRPr sz="1440"/>
            </a:pPr>
            <a:r>
              <a:t>The rational expectations hypothesis was introduced by Muth (1961), who illustrated its significance using a version of this particular expectational market model. Muth (1961) argued that,</a:t>
            </a:r>
          </a:p>
          <a:p>
            <a:pPr defTabSz="233679">
              <a:spcBef>
                <a:spcPts val="900"/>
              </a:spcBef>
              <a:defRPr sz="1440"/>
            </a:pPr>
            <a:r>
              <a:t>“expectations, since they are informed predictions of future events, are essentially the same as the predictions of the relevant economic theory. ... we call such expectations ``rational''. ...  The hypothesis can be rephrased a little more precisely as follows: that expectations of firms (or, more generally, the subjective probability distribution of outcomes) tend to be distributed, for the same information set, about the prediction of the theory (or the "objective" probability distributions of outcomes).” (p. 316).</a:t>
            </a:r>
          </a:p>
          <a:p>
            <a:pPr defTabSz="233679">
              <a:spcBef>
                <a:spcPts val="900"/>
              </a:spcBef>
              <a:defRPr sz="1440"/>
            </a:pPr>
            <a:r>
              <a:t>Rational expectations are thus defined as the mathematical expectations for the future evolution of a stochastic variable, based on the model determining this variable and a given information set.</a:t>
            </a:r>
          </a:p>
          <a:p>
            <a:pPr defTabSz="233679">
              <a:spcBef>
                <a:spcPts val="900"/>
              </a:spcBef>
              <a:defRPr sz="1440"/>
            </a:pPr>
            <a:r>
              <a:t>Thus defined, the rational expectation of a variable </a:t>
            </a:r>
            <a14:m>
              <m:oMath>
                <m:r>
                  <a:rPr xmlns:a="http://schemas.openxmlformats.org/drawingml/2006/main" sz="1450" i="1">
                    <a:solidFill>
                      <a:srgbClr val="414040"/>
                    </a:solidFill>
                    <a:latin typeface="Cambria Math" panose="02040503050406030204" pitchFamily="18" charset="0"/>
                  </a:rPr>
                  <m:t>x</m:t>
                </m:r>
              </m:oMath>
            </a14:m>
            <a:r>
              <a:t> in period </a:t>
            </a:r>
            <a14:m>
              <m:oMath>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oMath>
            </a14:m>
            <a:r>
              <a:t>, based on available information in period </a:t>
            </a:r>
            <a14:m>
              <m:oMath>
                <m:r>
                  <a:rPr xmlns:a="http://schemas.openxmlformats.org/drawingml/2006/main" sz="1700" i="1">
                    <a:solidFill>
                      <a:srgbClr val="414040"/>
                    </a:solidFill>
                    <a:latin typeface="Cambria Math" panose="02040503050406030204" pitchFamily="18" charset="0"/>
                  </a:rPr>
                  <m:t>t</m:t>
                </m:r>
              </m:oMath>
            </a14:m>
            <a:r>
              <a:t>, is the mathematical expectation of the variable at </a:t>
            </a:r>
            <a14:m>
              <m:oMath>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oMath>
            </a14:m>
            <a:r>
              <a:t>, conditional on the information set available at </a:t>
            </a:r>
            <a14:m>
              <m:oMath>
                <m:r>
                  <a:rPr xmlns:a="http://schemas.openxmlformats.org/drawingml/2006/main" sz="1700" i="1">
                    <a:solidFill>
                      <a:srgbClr val="414040"/>
                    </a:solidFill>
                    <a:latin typeface="Cambria Math" panose="02040503050406030204" pitchFamily="18" charset="0"/>
                  </a:rPr>
                  <m:t>t</m:t>
                </m:r>
              </m:oMath>
            </a14:m>
            <a:r>
              <a:t>.</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E</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I</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oMath>
            </a14:m>
          </a:p>
          <a:p>
            <a:pPr defTabSz="233679">
              <a:spcBef>
                <a:spcPts val="900"/>
              </a:spcBef>
              <a:defRPr sz="1440"/>
            </a:pPr>
            <a:r>
              <a:t>where </a:t>
            </a:r>
            <a14:m>
              <m:oMath>
                <m:sSub>
                  <m:e>
                    <m:r>
                      <a:rPr xmlns:a="http://schemas.openxmlformats.org/drawingml/2006/main" sz="1600" i="1">
                        <a:solidFill>
                          <a:srgbClr val="414040"/>
                        </a:solidFill>
                        <a:latin typeface="Cambria Math" panose="02040503050406030204" pitchFamily="18" charset="0"/>
                      </a:rPr>
                      <m:t>I</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x</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i</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z</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i</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i</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0,1,2,...,</m:t>
                </m:r>
                <m:r>
                  <m:rPr>
                    <m:sty m:val="p"/>
                  </m:rP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oMath>
            </a14:m>
            <a:r>
              <a:t> is the set of available information, which consists of current and past values of the variable </a:t>
            </a:r>
            <a14:m>
              <m:oMath>
                <m:r>
                  <a:rPr xmlns:a="http://schemas.openxmlformats.org/drawingml/2006/main" sz="1450" i="1">
                    <a:solidFill>
                      <a:srgbClr val="414040"/>
                    </a:solidFill>
                    <a:latin typeface="Cambria Math" panose="02040503050406030204" pitchFamily="18" charset="0"/>
                  </a:rPr>
                  <m:t>x</m:t>
                </m:r>
              </m:oMath>
            </a14:m>
            <a:r>
              <a:t> itself, as well as the current and past values of a set of variables </a:t>
            </a:r>
            <a14:m>
              <m:oMath>
                <m:r>
                  <a:rPr xmlns:a="http://schemas.openxmlformats.org/drawingml/2006/main" sz="1600" i="1">
                    <a:solidFill>
                      <a:srgbClr val="414040"/>
                    </a:solidFill>
                    <a:latin typeface="Cambria Math" panose="02040503050406030204" pitchFamily="18" charset="0"/>
                  </a:rPr>
                  <m:t>z</m:t>
                </m:r>
              </m:oMath>
            </a14:m>
            <a:r>
              <a:t>, which affect, and thus can help predict, the future values of </a:t>
            </a:r>
            <a14:m>
              <m:oMath>
                <m:r>
                  <a:rPr xmlns:a="http://schemas.openxmlformats.org/drawingml/2006/main" sz="1450" i="1">
                    <a:solidFill>
                      <a:srgbClr val="414040"/>
                    </a:solidFill>
                    <a:latin typeface="Cambria Math" panose="02040503050406030204" pitchFamily="18" charset="0"/>
                  </a:rPr>
                  <m:t>x</m:t>
                </m:r>
              </m:oMath>
            </a14:m>
            <a:r>
              <a:t>. It is worth noting that this definition of the information set does not involve loss of memory, as whatever is known in period </a:t>
            </a:r>
            <a14:m>
              <m:oMath>
                <m:r>
                  <a:rPr xmlns:a="http://schemas.openxmlformats.org/drawingml/2006/main" sz="1700" i="1">
                    <a:solidFill>
                      <a:srgbClr val="414040"/>
                    </a:solidFill>
                    <a:latin typeface="Cambria Math" panose="02040503050406030204" pitchFamily="18" charset="0"/>
                  </a:rPr>
                  <m:t>t</m:t>
                </m:r>
              </m:oMath>
            </a14:m>
            <a:r>
              <a:t> is also known in period </a:t>
            </a:r>
            <a14:m>
              <m:oMath>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oMath>
            </a14:m>
            <a:r>
              <a:t> and all future periods.</a:t>
            </a:r>
          </a:p>
          <a:p>
            <a:pPr defTabSz="233679">
              <a:spcBef>
                <a:spcPts val="900"/>
              </a:spcBef>
              <a:defRPr sz="1440"/>
            </a:pPr>
            <a:r>
              <a:t>More generally, we define the rational expectation of a variable </a:t>
            </a:r>
            <a14:m>
              <m:oMath>
                <m:r>
                  <a:rPr xmlns:a="http://schemas.openxmlformats.org/drawingml/2006/main" sz="1450" i="1">
                    <a:solidFill>
                      <a:srgbClr val="414040"/>
                    </a:solidFill>
                    <a:latin typeface="Cambria Math" panose="02040503050406030204" pitchFamily="18" charset="0"/>
                  </a:rPr>
                  <m:t>x</m:t>
                </m:r>
              </m:oMath>
            </a14:m>
            <a:r>
              <a:t> at </a:t>
            </a:r>
            <a14:m>
              <m:oMath>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oMath>
            </a14:m>
            <a:r>
              <a:t>, based on available information at </a:t>
            </a:r>
            <a14:m>
              <m:oMath>
                <m:r>
                  <a:rPr xmlns:a="http://schemas.openxmlformats.org/drawingml/2006/main" sz="1700" i="1">
                    <a:solidFill>
                      <a:srgbClr val="414040"/>
                    </a:solidFill>
                    <a:latin typeface="Cambria Math" panose="02040503050406030204" pitchFamily="18" charset="0"/>
                  </a:rPr>
                  <m:t>t</m:t>
                </m:r>
              </m:oMath>
            </a14:m>
            <a:r>
              <a:t>, as,</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s</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E</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s</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I</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oMath>
            </a14:m>
          </a:p>
          <a:p>
            <a:pPr defTabSz="233679">
              <a:spcBef>
                <a:spcPts val="900"/>
              </a:spcBef>
              <a:defRPr sz="1440"/>
            </a:pPr>
            <a:r>
              <a:t>In what follows we shall simplify the notation by using </a:t>
            </a:r>
            <a14:m>
              <m:oMath>
                <m:sSub>
                  <m:e>
                    <m:r>
                      <a:rPr xmlns:a="http://schemas.openxmlformats.org/drawingml/2006/main" sz="1600" i="1">
                        <a:solidFill>
                          <a:srgbClr val="414040"/>
                        </a:solidFill>
                        <a:latin typeface="Cambria Math" panose="02040503050406030204" pitchFamily="18" charset="0"/>
                      </a:rPr>
                      <m:t>E</m:t>
                    </m:r>
                  </m:e>
                  <m:sub>
                    <m:r>
                      <a:rPr xmlns:a="http://schemas.openxmlformats.org/drawingml/2006/main" sz="1600" i="1">
                        <a:solidFill>
                          <a:srgbClr val="414040"/>
                        </a:solidFill>
                        <a:latin typeface="Cambria Math" panose="02040503050406030204" pitchFamily="18" charset="0"/>
                      </a:rPr>
                      <m:t>t</m:t>
                    </m:r>
                  </m:sub>
                </m:sSub>
                <m:sSub>
                  <m:e>
                    <m:r>
                      <a:rPr xmlns:a="http://schemas.openxmlformats.org/drawingml/2006/main" sz="1600" i="1">
                        <a:solidFill>
                          <a:srgbClr val="414040"/>
                        </a:solidFill>
                        <a:latin typeface="Cambria Math" panose="02040503050406030204" pitchFamily="18" charset="0"/>
                      </a:rPr>
                      <m:t>x</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sub>
                </m:sSub>
              </m:oMath>
            </a14:m>
            <a:r>
              <a:t> in place of </a:t>
            </a:r>
            <a14:m>
              <m:oMath>
                <m:r>
                  <a:rPr xmlns:a="http://schemas.openxmlformats.org/drawingml/2006/main" sz="1100" i="1">
                    <a:solidFill>
                      <a:srgbClr val="414040"/>
                    </a:solidFill>
                    <a:latin typeface="Cambria Math" panose="02040503050406030204" pitchFamily="18" charset="0"/>
                  </a:rPr>
                  <m:t>E</m:t>
                </m:r>
                <m:r>
                  <a:rPr xmlns:a="http://schemas.openxmlformats.org/drawingml/2006/main" sz="1100" i="1">
                    <a:solidFill>
                      <a:srgbClr val="414040"/>
                    </a:solidFill>
                    <a:latin typeface="Cambria Math" panose="02040503050406030204" pitchFamily="18" charset="0"/>
                  </a:rPr>
                  <m:t>(</m:t>
                </m:r>
                <m:sSub>
                  <m:e>
                    <m:r>
                      <a:rPr xmlns:a="http://schemas.openxmlformats.org/drawingml/2006/main" sz="1100" i="1">
                        <a:solidFill>
                          <a:srgbClr val="414040"/>
                        </a:solidFill>
                        <a:latin typeface="Cambria Math" panose="02040503050406030204" pitchFamily="18" charset="0"/>
                      </a:rPr>
                      <m:t>x</m:t>
                    </m:r>
                  </m:e>
                  <m:sub>
                    <m:r>
                      <a:rPr xmlns:a="http://schemas.openxmlformats.org/drawingml/2006/main" sz="1100" i="1">
                        <a:solidFill>
                          <a:srgbClr val="414040"/>
                        </a:solidFill>
                        <a:latin typeface="Cambria Math" panose="02040503050406030204" pitchFamily="18" charset="0"/>
                      </a:rPr>
                      <m:t>t</m:t>
                    </m:r>
                    <m:r>
                      <a:rPr xmlns:a="http://schemas.openxmlformats.org/drawingml/2006/main" sz="1100" i="1">
                        <a:solidFill>
                          <a:srgbClr val="414040"/>
                        </a:solidFill>
                        <a:latin typeface="Cambria Math" panose="02040503050406030204" pitchFamily="18" charset="0"/>
                      </a:rPr>
                      <m:t>+</m:t>
                    </m:r>
                    <m:r>
                      <a:rPr xmlns:a="http://schemas.openxmlformats.org/drawingml/2006/main" sz="1100" i="1">
                        <a:solidFill>
                          <a:srgbClr val="414040"/>
                        </a:solidFill>
                        <a:latin typeface="Cambria Math" panose="02040503050406030204" pitchFamily="18" charset="0"/>
                      </a:rPr>
                      <m:t>s</m:t>
                    </m:r>
                  </m:sub>
                </m:sSub>
                <m:r>
                  <a:rPr xmlns:a="http://schemas.openxmlformats.org/drawingml/2006/main" sz="1100" i="1">
                    <a:solidFill>
                      <a:srgbClr val="414040"/>
                    </a:solidFill>
                    <a:latin typeface="Cambria Math" panose="02040503050406030204" pitchFamily="18" charset="0"/>
                  </a:rPr>
                  <m:t>|</m:t>
                </m:r>
                <m:sSub>
                  <m:e>
                    <m:r>
                      <a:rPr xmlns:a="http://schemas.openxmlformats.org/drawingml/2006/main" sz="1100" i="1">
                        <a:solidFill>
                          <a:srgbClr val="414040"/>
                        </a:solidFill>
                        <a:latin typeface="Cambria Math" panose="02040503050406030204" pitchFamily="18" charset="0"/>
                      </a:rPr>
                      <m:t>I</m:t>
                    </m:r>
                  </m:e>
                  <m:sub>
                    <m:r>
                      <a:rPr xmlns:a="http://schemas.openxmlformats.org/drawingml/2006/main" sz="1100" i="1">
                        <a:solidFill>
                          <a:srgbClr val="414040"/>
                        </a:solidFill>
                        <a:latin typeface="Cambria Math" panose="02040503050406030204" pitchFamily="18" charset="0"/>
                      </a:rPr>
                      <m:t>t</m:t>
                    </m:r>
                  </m:sub>
                </m:sSub>
                <m:r>
                  <a:rPr xmlns:a="http://schemas.openxmlformats.org/drawingml/2006/main" sz="1100" i="1">
                    <a:solidFill>
                      <a:srgbClr val="414040"/>
                    </a:solidFill>
                    <a:latin typeface="Cambria Math" panose="02040503050406030204" pitchFamily="18" charset="0"/>
                  </a:rPr>
                  <m:t>)</m:t>
                </m:r>
              </m:oMath>
            </a14:m>
            <a:r>
              <a:t>. Note that in order to define rational expectations for a variable more precisely, it is not enough to specify the information set. One also needs to specify the model determining how this variable evolves over time.</a:t>
            </a:r>
            <a:endParaRPr sz="3600"/>
          </a:p>
        </p:txBody>
      </p:sp>
      <p:sp>
        <p:nvSpPr>
          <p:cNvPr id="1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The Rational Expectations Hypothesis in the Competitive Market Model"/>
          <p:cNvSpPr txBox="1"/>
          <p:nvPr>
            <p:ph type="title"/>
          </p:nvPr>
        </p:nvSpPr>
        <p:spPr>
          <a:prstGeom prst="rect">
            <a:avLst/>
          </a:prstGeom>
        </p:spPr>
        <p:txBody>
          <a:bodyPr/>
          <a:lstStyle>
            <a:lvl1pPr defTabSz="321310">
              <a:spcBef>
                <a:spcPts val="800"/>
              </a:spcBef>
              <a:defRPr sz="3850"/>
            </a:lvl1pPr>
          </a:lstStyle>
          <a:p>
            <a:pPr/>
            <a:r>
              <a:t>The Rational Expectations Hypothesis in the Competitive Market Model</a:t>
            </a:r>
          </a:p>
        </p:txBody>
      </p:sp>
      <p:sp>
        <p:nvSpPr>
          <p:cNvPr id="176" name="Imposing the rational expectations hypothesis in our competitive market model, implies that the formation of expectations about prices will take account of the price determination process itself. Hence, expectations will be formed taking into account the"/>
          <p:cNvSpPr txBox="1"/>
          <p:nvPr>
            <p:ph type="body" idx="1"/>
          </p:nvPr>
        </p:nvSpPr>
        <p:spPr>
          <a:prstGeom prst="rect">
            <a:avLst/>
          </a:prstGeom>
        </p:spPr>
        <p:txBody>
          <a:bodyPr/>
          <a:lstStyle/>
          <a:p>
            <a:pPr defTabSz="239522">
              <a:spcBef>
                <a:spcPts val="900"/>
              </a:spcBef>
              <a:defRPr sz="1476"/>
            </a:pPr>
            <a:r>
              <a:t>Imposing the rational expectations hypothesis in our competitive market model, implies that the formation of expectations about prices will take account of the price determination process itself. Hence, expectations will be formed taking into account the equilibrium price determination equation.</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c</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num>
                  <m:den>
                    <m:r>
                      <a:rPr xmlns:a="http://schemas.openxmlformats.org/drawingml/2006/main" sz="1600" i="1">
                        <a:solidFill>
                          <a:srgbClr val="414040"/>
                        </a:solidFill>
                        <a:latin typeface="Cambria Math" panose="02040503050406030204" pitchFamily="18" charset="0"/>
                      </a:rPr>
                      <m:t>d</m:t>
                    </m:r>
                  </m:den>
                </m:f>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b</m:t>
                    </m:r>
                  </m:num>
                  <m:den>
                    <m:r>
                      <a:rPr xmlns:a="http://schemas.openxmlformats.org/drawingml/2006/main" sz="1600" i="1">
                        <a:solidFill>
                          <a:srgbClr val="414040"/>
                        </a:solidFill>
                        <a:latin typeface="Cambria Math" panose="02040503050406030204" pitchFamily="18" charset="0"/>
                      </a:rPr>
                      <m:t>d</m:t>
                    </m:r>
                  </m:den>
                </m:f>
                <m:sSubSup>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up>
                    <m:r>
                      <a:rPr xmlns:a="http://schemas.openxmlformats.org/drawingml/2006/main" sz="1600" i="1">
                        <a:solidFill>
                          <a:srgbClr val="414040"/>
                        </a:solidFill>
                        <a:latin typeface="Cambria Math" panose="02040503050406030204" pitchFamily="18" charset="0"/>
                      </a:rPr>
                      <m:t>e</m:t>
                    </m:r>
                  </m:sup>
                </m:sSubSup>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d</m:t>
                    </m:r>
                  </m:den>
                </m:f>
                <m:sSub>
                  <m:e>
                    <m:r>
                      <a:rPr xmlns:a="http://schemas.openxmlformats.org/drawingml/2006/main" sz="1600" i="1">
                        <a:solidFill>
                          <a:srgbClr val="414040"/>
                        </a:solidFill>
                        <a:latin typeface="Cambria Math" panose="02040503050406030204" pitchFamily="18" charset="0"/>
                      </a:rPr>
                      <m:t>v</m:t>
                    </m:r>
                  </m:e>
                  <m:sub>
                    <m:r>
                      <a:rPr xmlns:a="http://schemas.openxmlformats.org/drawingml/2006/main" sz="1600" i="1">
                        <a:solidFill>
                          <a:srgbClr val="414040"/>
                        </a:solidFill>
                        <a:latin typeface="Cambria Math" panose="02040503050406030204" pitchFamily="18" charset="0"/>
                      </a:rPr>
                      <m:t>t</m:t>
                    </m:r>
                  </m:sub>
                </m:sSub>
              </m:oMath>
            </a14:m>
          </a:p>
          <a:p>
            <a:pPr defTabSz="239522">
              <a:spcBef>
                <a:spcPts val="900"/>
              </a:spcBef>
              <a:defRPr sz="1476"/>
            </a:pPr>
            <a:r>
              <a:t>Applying the rational expectations hypothesis to this equation, by taking the rational expectation of the market price conditional on information available up to period </a:t>
            </a:r>
            <a14:m>
              <m:oMath>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oMath>
            </a14:m>
            <a:r>
              <a:t>, implies that,</a:t>
            </a:r>
          </a:p>
          <a:p>
            <a:pPr defTabSz="239522">
              <a:spcBef>
                <a:spcPts val="900"/>
              </a:spcBef>
              <a:defRPr sz="1476"/>
            </a:pPr>
            <a:r>
              <a:t>                                                                                                  </a:t>
            </a:r>
            <a14:m>
              <m:oMath>
                <m:sSubSup>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up>
                    <m:r>
                      <a:rPr xmlns:a="http://schemas.openxmlformats.org/drawingml/2006/main" sz="1600" i="1">
                        <a:solidFill>
                          <a:srgbClr val="414040"/>
                        </a:solidFill>
                        <a:latin typeface="Cambria Math" panose="02040503050406030204" pitchFamily="18" charset="0"/>
                      </a:rPr>
                      <m:t>e</m:t>
                    </m:r>
                  </m:sup>
                </m:sSubSup>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E</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c</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num>
                  <m:den>
                    <m:r>
                      <a:rPr xmlns:a="http://schemas.openxmlformats.org/drawingml/2006/main" sz="1600" i="1">
                        <a:solidFill>
                          <a:srgbClr val="414040"/>
                        </a:solidFill>
                        <a:latin typeface="Cambria Math" panose="02040503050406030204" pitchFamily="18" charset="0"/>
                      </a:rPr>
                      <m:t>d</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b</m:t>
                    </m:r>
                  </m:den>
                </m:f>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d</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b</m:t>
                    </m:r>
                  </m:den>
                </m:f>
                <m:sSub>
                  <m:e>
                    <m:r>
                      <a:rPr xmlns:a="http://schemas.openxmlformats.org/drawingml/2006/main" sz="1600" i="1">
                        <a:solidFill>
                          <a:srgbClr val="414040"/>
                        </a:solidFill>
                        <a:latin typeface="Cambria Math" panose="02040503050406030204" pitchFamily="18" charset="0"/>
                      </a:rPr>
                      <m:t>E</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sSub>
                  <m:e>
                    <m:r>
                      <a:rPr xmlns:a="http://schemas.openxmlformats.org/drawingml/2006/main" sz="1600" i="1">
                        <a:solidFill>
                          <a:srgbClr val="414040"/>
                        </a:solidFill>
                        <a:latin typeface="Cambria Math" panose="02040503050406030204" pitchFamily="18" charset="0"/>
                      </a:rPr>
                      <m:t>v</m:t>
                    </m:r>
                  </m:e>
                  <m:sub>
                    <m:r>
                      <a:rPr xmlns:a="http://schemas.openxmlformats.org/drawingml/2006/main" sz="1600" i="1">
                        <a:solidFill>
                          <a:srgbClr val="414040"/>
                        </a:solidFill>
                        <a:latin typeface="Cambria Math" panose="02040503050406030204" pitchFamily="18" charset="0"/>
                      </a:rPr>
                      <m:t>t</m:t>
                    </m:r>
                  </m:sub>
                </m:sSub>
              </m:oMath>
            </a14:m>
          </a:p>
          <a:p>
            <a:pPr defTabSz="239522">
              <a:spcBef>
                <a:spcPts val="900"/>
              </a:spcBef>
              <a:defRPr sz="1476"/>
            </a:pPr>
            <a:r>
              <a:t>Hence, the rational expectation of the equilibrium price is equal to the equilibrium price in the absence of supply shocks, adjusted for the rational expectation of the impact of the supply shock, based on information available in period </a:t>
            </a:r>
            <a14:m>
              <m:oMath>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oMath>
            </a14:m>
            <a:r>
              <a:t>.</a:t>
            </a:r>
          </a:p>
          <a:p>
            <a:pPr defTabSz="239522">
              <a:spcBef>
                <a:spcPts val="900"/>
              </a:spcBef>
              <a:defRPr sz="1476"/>
            </a:pPr>
            <a:r>
              <a:t>Substituting for this rational expectation in the expectational price equation, we get that the equilibrium price is given by,</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c</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num>
                  <m:den>
                    <m:r>
                      <a:rPr xmlns:a="http://schemas.openxmlformats.org/drawingml/2006/main" sz="1600" i="1">
                        <a:solidFill>
                          <a:srgbClr val="414040"/>
                        </a:solidFill>
                        <a:latin typeface="Cambria Math" panose="02040503050406030204" pitchFamily="18" charset="0"/>
                      </a:rPr>
                      <m:t>b</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d</m:t>
                    </m:r>
                  </m:den>
                </m:f>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d</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b</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d</m:t>
                    </m:r>
                    <m:r>
                      <a:rPr xmlns:a="http://schemas.openxmlformats.org/drawingml/2006/main" sz="1600" i="1">
                        <a:solidFill>
                          <a:srgbClr val="414040"/>
                        </a:solidFill>
                        <a:latin typeface="Cambria Math" panose="02040503050406030204" pitchFamily="18" charset="0"/>
                      </a:rPr>
                      <m:t>)</m:t>
                    </m:r>
                  </m:den>
                </m:f>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b</m:t>
                    </m:r>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v</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E</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sSub>
                      <m:e>
                        <m:r>
                          <a:rPr xmlns:a="http://schemas.openxmlformats.org/drawingml/2006/main" sz="1600" i="1">
                            <a:solidFill>
                              <a:srgbClr val="414040"/>
                            </a:solidFill>
                            <a:latin typeface="Cambria Math" panose="02040503050406030204" pitchFamily="18" charset="0"/>
                          </a:rPr>
                          <m:t>v</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d</m:t>
                    </m:r>
                    <m:sSub>
                      <m:e>
                        <m:r>
                          <a:rPr xmlns:a="http://schemas.openxmlformats.org/drawingml/2006/main" sz="1600" i="1">
                            <a:solidFill>
                              <a:srgbClr val="414040"/>
                            </a:solidFill>
                            <a:latin typeface="Cambria Math" panose="02040503050406030204" pitchFamily="18" charset="0"/>
                          </a:rPr>
                          <m:t>v</m:t>
                        </m:r>
                      </m:e>
                      <m:sub>
                        <m:r>
                          <a:rPr xmlns:a="http://schemas.openxmlformats.org/drawingml/2006/main" sz="1600" i="1">
                            <a:solidFill>
                              <a:srgbClr val="414040"/>
                            </a:solidFill>
                            <a:latin typeface="Cambria Math" panose="02040503050406030204" pitchFamily="18" charset="0"/>
                          </a:rPr>
                          <m:t>t</m:t>
                        </m:r>
                      </m:sub>
                    </m:sSub>
                  </m:e>
                </m:d>
              </m:oMath>
            </a14:m>
          </a:p>
          <a:p>
            <a:pPr defTabSz="239522">
              <a:spcBef>
                <a:spcPts val="900"/>
              </a:spcBef>
              <a:defRPr sz="1476"/>
            </a:pPr>
            <a:r>
              <a:t>Supply shocks depress the equilibrium price because they increase supply relative to demand. However, to the extent that they are unexpected, there is an extra depressing effect, because suppliers have overestimated the equilibrium price, and hence have increased supply by more than they would have done otherwise. In the case where supply shocks are fully expected, there are no unanticipated shocks, and we are back to the perfect foresight case. In the case where supply shocks are fully unexpected, the rational expectations solution takes the form,</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c</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num>
                  <m:den>
                    <m:r>
                      <a:rPr xmlns:a="http://schemas.openxmlformats.org/drawingml/2006/main" sz="1600" i="1">
                        <a:solidFill>
                          <a:srgbClr val="414040"/>
                        </a:solidFill>
                        <a:latin typeface="Cambria Math" panose="02040503050406030204" pitchFamily="18" charset="0"/>
                      </a:rPr>
                      <m:t>b</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d</m:t>
                    </m:r>
                  </m:den>
                </m:f>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d</m:t>
                    </m:r>
                  </m:den>
                </m:f>
                <m:sSub>
                  <m:e>
                    <m:r>
                      <a:rPr xmlns:a="http://schemas.openxmlformats.org/drawingml/2006/main" sz="1600" i="1">
                        <a:solidFill>
                          <a:srgbClr val="414040"/>
                        </a:solidFill>
                        <a:latin typeface="Cambria Math" panose="02040503050406030204" pitchFamily="18" charset="0"/>
                      </a:rPr>
                      <m:t>v</m:t>
                    </m:r>
                  </m:e>
                  <m:sub>
                    <m:r>
                      <a:rPr xmlns:a="http://schemas.openxmlformats.org/drawingml/2006/main" sz="1600" i="1">
                        <a:solidFill>
                          <a:srgbClr val="414040"/>
                        </a:solidFill>
                        <a:latin typeface="Cambria Math" panose="02040503050406030204" pitchFamily="18" charset="0"/>
                      </a:rPr>
                      <m:t>t</m:t>
                    </m:r>
                  </m:sub>
                </m:sSub>
              </m:oMath>
            </a14:m>
            <a:endParaRPr sz="3600"/>
          </a:p>
        </p:txBody>
      </p:sp>
      <p:sp>
        <p:nvSpPr>
          <p:cNvPr id="177" name="Slide Number"/>
          <p:cNvSpPr txBox="1"/>
          <p:nvPr>
            <p:ph type="sldNum" sz="quarter" idx="2"/>
          </p:nvPr>
        </p:nvSpPr>
        <p:spPr>
          <a:xfrm>
            <a:off x="12528450"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Adaptive versus Rational Expectations"/>
          <p:cNvSpPr txBox="1"/>
          <p:nvPr>
            <p:ph type="title"/>
          </p:nvPr>
        </p:nvSpPr>
        <p:spPr>
          <a:prstGeom prst="rect">
            <a:avLst/>
          </a:prstGeom>
        </p:spPr>
        <p:txBody>
          <a:bodyPr/>
          <a:lstStyle>
            <a:lvl1pPr defTabSz="543305">
              <a:spcBef>
                <a:spcPts val="1400"/>
              </a:spcBef>
              <a:defRPr sz="6510"/>
            </a:lvl1pPr>
          </a:lstStyle>
          <a:p>
            <a:pPr/>
            <a:r>
              <a:t>Adaptive versus Rational Expectations</a:t>
            </a:r>
          </a:p>
        </p:txBody>
      </p:sp>
      <p:sp>
        <p:nvSpPr>
          <p:cNvPr id="180" name="The rational expectations solution in general differs from the solution under adaptive expectations, as it does not depend on the whole history of past supply shocks, but only on whatever information is required at   to form a rational expectation of the"/>
          <p:cNvSpPr txBox="1"/>
          <p:nvPr>
            <p:ph type="body" idx="1"/>
          </p:nvPr>
        </p:nvSpPr>
        <p:spPr>
          <a:prstGeom prst="rect">
            <a:avLst/>
          </a:prstGeom>
        </p:spPr>
        <p:txBody>
          <a:bodyPr/>
          <a:lstStyle/>
          <a:p>
            <a:pPr defTabSz="368045">
              <a:spcBef>
                <a:spcPts val="1500"/>
              </a:spcBef>
              <a:defRPr sz="2268"/>
            </a:pPr>
            <a:r>
              <a:t>The rational expectations solution in general differs from the solution under adaptive expectations, as it does not depend on the whole history of past supply shocks, but only on whatever information is required at </a:t>
            </a:r>
            <a14:m>
              <m:oMath>
                <m:r>
                  <a:rPr xmlns:a="http://schemas.openxmlformats.org/drawingml/2006/main" sz="2650" i="1">
                    <a:solidFill>
                      <a:srgbClr val="414040"/>
                    </a:solidFill>
                    <a:latin typeface="Cambria Math" panose="02040503050406030204" pitchFamily="18" charset="0"/>
                  </a:rPr>
                  <m:t>t</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1</m:t>
                </m:r>
              </m:oMath>
            </a14:m>
            <a:r>
              <a:t> to form a rational expectation of the supply shock in period </a:t>
            </a:r>
            <a14:m>
              <m:oMath>
                <m:r>
                  <a:rPr xmlns:a="http://schemas.openxmlformats.org/drawingml/2006/main" sz="2650" i="1">
                    <a:solidFill>
                      <a:srgbClr val="414040"/>
                    </a:solidFill>
                    <a:latin typeface="Cambria Math" panose="02040503050406030204" pitchFamily="18" charset="0"/>
                  </a:rPr>
                  <m:t>t</m:t>
                </m:r>
              </m:oMath>
            </a14:m>
            <a:r>
              <a:t>. In addition, there is no cobweb under rational expectations, as expectations about current prices do not depend only on past prices as postulated by the adaptive expectations hypothesis. However, in order to fully solve the model under rational expectations we need to assume a model for the evolution of the exogenous supply shock </a:t>
            </a:r>
            <a14:m>
              <m:oMath>
                <m:sSub>
                  <m:e>
                    <m:r>
                      <a:rPr xmlns:a="http://schemas.openxmlformats.org/drawingml/2006/main" sz="2500" i="1">
                        <a:solidFill>
                          <a:srgbClr val="414040"/>
                        </a:solidFill>
                        <a:latin typeface="Cambria Math" panose="02040503050406030204" pitchFamily="18" charset="0"/>
                      </a:rPr>
                      <m:t>v</m:t>
                    </m:r>
                  </m:e>
                  <m:sub>
                    <m:r>
                      <a:rPr xmlns:a="http://schemas.openxmlformats.org/drawingml/2006/main" sz="2500" i="1">
                        <a:solidFill>
                          <a:srgbClr val="414040"/>
                        </a:solidFill>
                        <a:latin typeface="Cambria Math" panose="02040503050406030204" pitchFamily="18" charset="0"/>
                      </a:rPr>
                      <m:t>t</m:t>
                    </m:r>
                  </m:sub>
                </m:sSub>
              </m:oMath>
            </a14:m>
            <a:r>
              <a:t>. This model will be the one used to calculate the rational expectation of prices on the basis of past information.</a:t>
            </a:r>
          </a:p>
          <a:p>
            <a:pPr defTabSz="368045">
              <a:spcBef>
                <a:spcPts val="1500"/>
              </a:spcBef>
              <a:defRPr sz="2268"/>
            </a:pPr>
            <a:r>
              <a:t>We have already solved the model for perfectly anticipated and perfectly unanticipated supply shocks. In the case of partly anticipated supply shocks, one has to make specific assumptions about the stochastic process determining the evolution of such shocks. We shall postpone this discussion until we examine how rational expectations of a stochastic process are computed. We thus turn to the discussion of solution methods for more general stochastic models of exogenous shocks and more general dynamic stochastic models under rational expectations.</a:t>
            </a:r>
          </a:p>
        </p:txBody>
      </p:sp>
      <p:sp>
        <p:nvSpPr>
          <p:cNvPr id="1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Rational Expectations for Stationary Linear Autoregressive Processes"/>
          <p:cNvSpPr txBox="1"/>
          <p:nvPr>
            <p:ph type="title"/>
          </p:nvPr>
        </p:nvSpPr>
        <p:spPr>
          <a:prstGeom prst="rect">
            <a:avLst/>
          </a:prstGeom>
        </p:spPr>
        <p:txBody>
          <a:bodyPr/>
          <a:lstStyle>
            <a:lvl1pPr defTabSz="321310">
              <a:spcBef>
                <a:spcPts val="800"/>
              </a:spcBef>
              <a:defRPr sz="3850"/>
            </a:lvl1pPr>
          </a:lstStyle>
          <a:p>
            <a:pPr/>
            <a:r>
              <a:t>Rational Expectations for Stationary Linear Autoregressive Processes</a:t>
            </a:r>
          </a:p>
        </p:txBody>
      </p:sp>
      <p:sp>
        <p:nvSpPr>
          <p:cNvPr id="184" name="We begin with the method for computing the rational expectations solution for the simplest dynamic stochastic model, that of a univariate stochastic process. Exogenous shocks in macroeconomics are ofter assumed to follow such processes.…"/>
          <p:cNvSpPr txBox="1"/>
          <p:nvPr>
            <p:ph type="body" idx="1"/>
          </p:nvPr>
        </p:nvSpPr>
        <p:spPr>
          <a:prstGeom prst="rect">
            <a:avLst/>
          </a:prstGeom>
        </p:spPr>
        <p:txBody>
          <a:bodyPr/>
          <a:lstStyle/>
          <a:p>
            <a:pPr defTabSz="245363">
              <a:spcBef>
                <a:spcPts val="1000"/>
              </a:spcBef>
              <a:defRPr sz="1512"/>
            </a:pPr>
            <a:r>
              <a:t>We begin with the method for computing the rational expectations solution for the simplest dynamic stochastic model, that of a univariate stochastic process. Exogenous shocks in macroeconomics are ofter assumed to follow such processes.</a:t>
            </a:r>
          </a:p>
          <a:p>
            <a:pPr defTabSz="245363">
              <a:spcBef>
                <a:spcPts val="1000"/>
              </a:spcBef>
              <a:defRPr sz="1512"/>
            </a:pPr>
            <a:r>
              <a:t>Let us assume a variable </a:t>
            </a:r>
            <a14:m>
              <m:oMath>
                <m:r>
                  <a:rPr xmlns:a="http://schemas.openxmlformats.org/drawingml/2006/main" sz="1550" i="1">
                    <a:solidFill>
                      <a:srgbClr val="414040"/>
                    </a:solidFill>
                    <a:latin typeface="Cambria Math" panose="02040503050406030204" pitchFamily="18" charset="0"/>
                  </a:rPr>
                  <m:t>x</m:t>
                </m:r>
              </m:oMath>
            </a14:m>
            <a:r>
              <a:t>, which follows a linear first order autoregressive stochastic process of the form,</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x</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r>
                  <a:rPr xmlns:a="http://schemas.openxmlformats.org/drawingml/2006/main" sz="1650" i="1">
                    <a:solidFill>
                      <a:srgbClr val="414040"/>
                    </a:solidFill>
                    <a:latin typeface="Cambria Math" panose="02040503050406030204" pitchFamily="18" charset="0"/>
                  </a:rPr>
                  <m:t>)</m:t>
                </m:r>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x</m:t>
                    </m:r>
                  </m:e>
                </m:ba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sSub>
                  <m:e>
                    <m:r>
                      <a:rPr xmlns:a="http://schemas.openxmlformats.org/drawingml/2006/main" sz="1650" i="1">
                        <a:solidFill>
                          <a:srgbClr val="414040"/>
                        </a:solidFill>
                        <a:latin typeface="Cambria Math" panose="02040503050406030204" pitchFamily="18" charset="0"/>
                      </a:rPr>
                      <m:t>x</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ε</m:t>
                    </m:r>
                  </m:e>
                  <m:sub>
                    <m:r>
                      <a:rPr xmlns:a="http://schemas.openxmlformats.org/drawingml/2006/main" sz="1650" i="1">
                        <a:solidFill>
                          <a:srgbClr val="414040"/>
                        </a:solidFill>
                        <a:latin typeface="Cambria Math" panose="02040503050406030204" pitchFamily="18" charset="0"/>
                      </a:rPr>
                      <m:t>t</m:t>
                    </m:r>
                  </m:sub>
                </m:sSub>
              </m:oMath>
            </a14:m>
          </a:p>
          <a:p>
            <a:pPr defTabSz="245363">
              <a:spcBef>
                <a:spcPts val="1000"/>
              </a:spcBef>
              <a:defRPr sz="1512"/>
            </a:pPr>
            <a:r>
              <a:t>where, </a:t>
            </a:r>
            <a14:m>
              <m:oMath>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x</m:t>
                    </m:r>
                  </m:e>
                </m:bar>
              </m:oMath>
            </a14:m>
            <a:r>
              <a:t> is a constant, the mean of the variable </a:t>
            </a:r>
            <a14:m>
              <m:oMath>
                <m:r>
                  <a:rPr xmlns:a="http://schemas.openxmlformats.org/drawingml/2006/main" sz="1550" i="1">
                    <a:solidFill>
                      <a:srgbClr val="414040"/>
                    </a:solidFill>
                    <a:latin typeface="Cambria Math" panose="02040503050406030204" pitchFamily="18" charset="0"/>
                  </a:rPr>
                  <m:t>x</m:t>
                </m:r>
              </m:oMath>
            </a14:m>
            <a:r>
              <a:t>, and </a:t>
            </a:r>
            <a14:m>
              <m:oMath>
                <m:r>
                  <a:rPr xmlns:a="http://schemas.openxmlformats.org/drawingml/2006/main" sz="1850" i="1">
                    <a:solidFill>
                      <a:srgbClr val="414040"/>
                    </a:solidFill>
                    <a:latin typeface="Cambria Math" panose="02040503050406030204" pitchFamily="18" charset="0"/>
                  </a:rPr>
                  <m:t>ε</m:t>
                </m:r>
              </m:oMath>
            </a14:m>
            <a:r>
              <a:t> a white noise stochastic process, with zero mean and constant variance.</a:t>
            </a:r>
          </a:p>
          <a:p>
            <a:pPr defTabSz="245363">
              <a:spcBef>
                <a:spcPts val="1000"/>
              </a:spcBef>
              <a:defRPr sz="1512"/>
            </a:pPr>
            <a:r>
              <a:t>We shall define the deviation of </a:t>
            </a:r>
            <a14:m>
              <m:oMath>
                <m:r>
                  <a:rPr xmlns:a="http://schemas.openxmlformats.org/drawingml/2006/main" sz="1550" i="1">
                    <a:solidFill>
                      <a:srgbClr val="414040"/>
                    </a:solidFill>
                    <a:latin typeface="Cambria Math" panose="02040503050406030204" pitchFamily="18" charset="0"/>
                  </a:rPr>
                  <m:t>x</m:t>
                </m:r>
              </m:oMath>
            </a14:m>
            <a:r>
              <a:t> from its mean as,</a:t>
            </a:r>
          </a:p>
          <a:p>
            <a:pPr defTabSz="245363">
              <a:spcBef>
                <a:spcPts val="1000"/>
              </a:spcBef>
              <a:defRPr sz="1512"/>
            </a:pPr>
            <a:r>
              <a:t>                                                                                                                    </a:t>
            </a:r>
            <a14:m>
              <m:oMath>
                <m:sSub>
                  <m:e>
                    <m:limUpp>
                      <m:e>
                        <m:r>
                          <a:rPr xmlns:a="http://schemas.openxmlformats.org/drawingml/2006/main" sz="1650" i="1">
                            <a:solidFill>
                              <a:srgbClr val="414040"/>
                            </a:solidFill>
                            <a:latin typeface="Cambria Math" panose="02040503050406030204" pitchFamily="18" charset="0"/>
                          </a:rPr>
                          <m:t>x</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x</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x</m:t>
                    </m:r>
                  </m:e>
                </m:bar>
              </m:oMath>
            </a14:m>
          </a:p>
          <a:p>
            <a:pPr defTabSz="245363">
              <a:spcBef>
                <a:spcPts val="1000"/>
              </a:spcBef>
              <a:defRPr sz="1512"/>
            </a:pPr>
            <a:r>
              <a:t>It thus follows that,</a:t>
            </a:r>
          </a:p>
          <a:p>
            <a:pPr defTabSz="245363">
              <a:spcBef>
                <a:spcPts val="1000"/>
              </a:spcBef>
              <a:defRPr sz="1512"/>
            </a:pPr>
            <a:r>
              <a:t>                                                                                                                </a:t>
            </a:r>
            <a14:m>
              <m:oMath>
                <m:sSub>
                  <m:e>
                    <m:limUpp>
                      <m:e>
                        <m:r>
                          <a:rPr xmlns:a="http://schemas.openxmlformats.org/drawingml/2006/main" sz="1650" i="1">
                            <a:solidFill>
                              <a:srgbClr val="414040"/>
                            </a:solidFill>
                            <a:latin typeface="Cambria Math" panose="02040503050406030204" pitchFamily="18" charset="0"/>
                          </a:rPr>
                          <m:t>x</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sSub>
                  <m:e>
                    <m:limUpp>
                      <m:e>
                        <m:r>
                          <a:rPr xmlns:a="http://schemas.openxmlformats.org/drawingml/2006/main" sz="1650" i="1">
                            <a:solidFill>
                              <a:srgbClr val="414040"/>
                            </a:solidFill>
                            <a:latin typeface="Cambria Math" panose="02040503050406030204" pitchFamily="18" charset="0"/>
                          </a:rPr>
                          <m:t>x</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ε</m:t>
                    </m:r>
                  </m:e>
                  <m:sub>
                    <m:r>
                      <a:rPr xmlns:a="http://schemas.openxmlformats.org/drawingml/2006/main" sz="1650" i="1">
                        <a:solidFill>
                          <a:srgbClr val="414040"/>
                        </a:solidFill>
                        <a:latin typeface="Cambria Math" panose="02040503050406030204" pitchFamily="18" charset="0"/>
                      </a:rPr>
                      <m:t>t</m:t>
                    </m:r>
                  </m:sub>
                </m:sSub>
              </m:oMath>
            </a14:m>
          </a:p>
          <a:p>
            <a:pPr defTabSz="245363">
              <a:spcBef>
                <a:spcPts val="1000"/>
              </a:spcBef>
              <a:defRPr sz="1512"/>
            </a:pPr>
            <a:r>
              <a:t>It is easy to see, by repeated substitutions, that,</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sSub>
                  <m:e>
                    <m:limUpp>
                      <m:e>
                        <m:r>
                          <a:rPr xmlns:a="http://schemas.openxmlformats.org/drawingml/2006/main" sz="1650" i="1">
                            <a:solidFill>
                              <a:srgbClr val="414040"/>
                            </a:solidFill>
                            <a:latin typeface="Cambria Math" panose="02040503050406030204" pitchFamily="18" charset="0"/>
                          </a:rPr>
                          <m:t>x</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λ</m:t>
                </m:r>
                <m:sSub>
                  <m:e>
                    <m:limUpp>
                      <m:e>
                        <m:r>
                          <a:rPr xmlns:a="http://schemas.openxmlformats.org/drawingml/2006/main" sz="1650" i="1">
                            <a:solidFill>
                              <a:srgbClr val="414040"/>
                            </a:solidFill>
                            <a:latin typeface="Cambria Math" panose="02040503050406030204" pitchFamily="18" charset="0"/>
                          </a:rPr>
                          <m:t>x</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sSub>
                  <m:e>
                    <m:limUpp>
                      <m:e>
                        <m:r>
                          <a:rPr xmlns:a="http://schemas.openxmlformats.org/drawingml/2006/main" sz="1650" i="1">
                            <a:solidFill>
                              <a:srgbClr val="414040"/>
                            </a:solidFill>
                            <a:latin typeface="Cambria Math" panose="02040503050406030204" pitchFamily="18" charset="0"/>
                          </a:rPr>
                          <m:t>x</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2</m:t>
                    </m:r>
                  </m:sub>
                </m:sSub>
                <m:r>
                  <a:rPr xmlns:a="http://schemas.openxmlformats.org/drawingml/2006/main" sz="1650" i="1">
                    <a:solidFill>
                      <a:srgbClr val="414040"/>
                    </a:solidFill>
                    <a:latin typeface="Cambria Math" panose="02040503050406030204" pitchFamily="18" charset="0"/>
                  </a:rPr>
                  <m:t>=</m:t>
                </m:r>
                <m:sSup>
                  <m:e>
                    <m:r>
                      <a:rPr xmlns:a="http://schemas.openxmlformats.org/drawingml/2006/main" sz="1650" i="1">
                        <a:solidFill>
                          <a:srgbClr val="414040"/>
                        </a:solidFill>
                        <a:latin typeface="Cambria Math" panose="02040503050406030204" pitchFamily="18" charset="0"/>
                      </a:rPr>
                      <m:t>λ</m:t>
                    </m:r>
                  </m:e>
                  <m:sup>
                    <m:r>
                      <a:rPr xmlns:a="http://schemas.openxmlformats.org/drawingml/2006/main" sz="1650" i="1">
                        <a:solidFill>
                          <a:srgbClr val="414040"/>
                        </a:solidFill>
                        <a:latin typeface="Cambria Math" panose="02040503050406030204" pitchFamily="18" charset="0"/>
                      </a:rPr>
                      <m:t>2</m:t>
                    </m:r>
                  </m:sup>
                </m:sSup>
                <m:sSub>
                  <m:e>
                    <m:limUpp>
                      <m:e>
                        <m:r>
                          <a:rPr xmlns:a="http://schemas.openxmlformats.org/drawingml/2006/main" sz="1650" i="1">
                            <a:solidFill>
                              <a:srgbClr val="414040"/>
                            </a:solidFill>
                            <a:latin typeface="Cambria Math" panose="02040503050406030204" pitchFamily="18" charset="0"/>
                          </a:rPr>
                          <m:t>x</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sSub>
                  <m:e>
                    <m:limUpp>
                      <m:e>
                        <m:r>
                          <a:rPr xmlns:a="http://schemas.openxmlformats.org/drawingml/2006/main" sz="1650" i="1">
                            <a:solidFill>
                              <a:srgbClr val="414040"/>
                            </a:solidFill>
                            <a:latin typeface="Cambria Math" panose="02040503050406030204" pitchFamily="18" charset="0"/>
                          </a:rPr>
                          <m:t>x</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r>
                  <a:rPr xmlns:a="http://schemas.openxmlformats.org/drawingml/2006/main" sz="1650" i="1">
                    <a:solidFill>
                      <a:srgbClr val="414040"/>
                    </a:solidFill>
                    <a:latin typeface="Cambria Math" panose="02040503050406030204" pitchFamily="18" charset="0"/>
                  </a:rPr>
                  <m:t>=</m:t>
                </m:r>
                <m:sSup>
                  <m:e>
                    <m:r>
                      <a:rPr xmlns:a="http://schemas.openxmlformats.org/drawingml/2006/main" sz="1650" i="1">
                        <a:solidFill>
                          <a:srgbClr val="414040"/>
                        </a:solidFill>
                        <a:latin typeface="Cambria Math" panose="02040503050406030204" pitchFamily="18" charset="0"/>
                      </a:rPr>
                      <m:t>λ</m:t>
                    </m:r>
                  </m:e>
                  <m:sup>
                    <m:r>
                      <a:rPr xmlns:a="http://schemas.openxmlformats.org/drawingml/2006/main" sz="1650" i="1">
                        <a:solidFill>
                          <a:srgbClr val="414040"/>
                        </a:solidFill>
                        <a:latin typeface="Cambria Math" panose="02040503050406030204" pitchFamily="18" charset="0"/>
                      </a:rPr>
                      <m:t>s</m:t>
                    </m:r>
                  </m:sup>
                </m:sSup>
                <m:sSub>
                  <m:e>
                    <m:limUpp>
                      <m:e>
                        <m:r>
                          <a:rPr xmlns:a="http://schemas.openxmlformats.org/drawingml/2006/main" sz="1650" i="1">
                            <a:solidFill>
                              <a:srgbClr val="414040"/>
                            </a:solidFill>
                            <a:latin typeface="Cambria Math" panose="02040503050406030204" pitchFamily="18" charset="0"/>
                          </a:rPr>
                          <m:t>x</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sub>
                </m:sSub>
              </m:oMath>
            </a14:m>
          </a:p>
          <a:p>
            <a:pPr defTabSz="245363">
              <a:spcBef>
                <a:spcPts val="1000"/>
              </a:spcBef>
              <a:defRPr sz="1512"/>
            </a:pPr>
            <a:r>
              <a:t>The rational expectation of a first order linear autoregressive stochastic process depends only on its current value, with a coefficient that depends only on </a:t>
            </a:r>
            <a14:m>
              <m:oMath>
                <m:r>
                  <a:rPr xmlns:a="http://schemas.openxmlformats.org/drawingml/2006/main" sz="1700" i="1">
                    <a:solidFill>
                      <a:srgbClr val="414040"/>
                    </a:solidFill>
                    <a:latin typeface="Cambria Math" panose="02040503050406030204" pitchFamily="18" charset="0"/>
                  </a:rPr>
                  <m:t>λ</m:t>
                </m:r>
              </m:oMath>
            </a14:m>
            <a:r>
              <a:t>.</a:t>
            </a:r>
          </a:p>
          <a:p>
            <a:pPr defTabSz="245363">
              <a:spcBef>
                <a:spcPts val="1000"/>
              </a:spcBef>
              <a:defRPr sz="1512"/>
            </a:pPr>
            <a:r>
              <a:t>If the stochastic process is </a:t>
            </a:r>
            <a:r>
              <a:rPr i="1"/>
              <a:t>stationary</a:t>
            </a:r>
            <a:r>
              <a:t>, i.e., if </a:t>
            </a:r>
            <a14:m>
              <m:oMath>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λ</m:t>
                </m:r>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1</m:t>
                </m:r>
              </m:oMath>
            </a14:m>
            <a:r>
              <a:t>, then the impact of the current value of the variable on its rational expectation at time </a:t>
            </a:r>
            <a14:m>
              <m:oMath>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oMath>
            </a14:m>
            <a:r>
              <a:t> is decreasing with </a:t>
            </a:r>
            <a14:m>
              <m:oMath>
                <m:r>
                  <a:rPr xmlns:a="http://schemas.openxmlformats.org/drawingml/2006/main" sz="1800" i="1">
                    <a:solidFill>
                      <a:srgbClr val="414040"/>
                    </a:solidFill>
                    <a:latin typeface="Cambria Math" panose="02040503050406030204" pitchFamily="18" charset="0"/>
                  </a:rPr>
                  <m:t>s</m:t>
                </m:r>
              </m:oMath>
            </a14:m>
            <a:r>
              <a:t>. As </a:t>
            </a:r>
            <a14:m>
              <m:oMath>
                <m:r>
                  <a:rPr xmlns:a="http://schemas.openxmlformats.org/drawingml/2006/main" sz="1800" i="1">
                    <a:solidFill>
                      <a:srgbClr val="414040"/>
                    </a:solidFill>
                    <a:latin typeface="Cambria Math" panose="02040503050406030204" pitchFamily="18" charset="0"/>
                  </a:rPr>
                  <m:t>s</m:t>
                </m:r>
              </m:oMath>
            </a14:m>
            <a:r>
              <a:t> approaches infinity, the limit of the rational expectation is given by,</a:t>
            </a:r>
          </a:p>
          <a:p>
            <a:pPr defTabSz="245363">
              <a:spcBef>
                <a:spcPts val="1000"/>
              </a:spcBef>
              <a:defRPr sz="1512"/>
            </a:pPr>
            <a:r>
              <a:t>                                                                                    </a:t>
            </a:r>
            <a14:m>
              <m:oMath>
                <m:limLow>
                  <m:e>
                    <m:r>
                      <a:rPr xmlns:a="http://schemas.openxmlformats.org/drawingml/2006/main" sz="1700" i="1">
                        <a:solidFill>
                          <a:srgbClr val="414040"/>
                        </a:solidFill>
                        <a:latin typeface="Cambria Math" panose="02040503050406030204" pitchFamily="18" charset="0"/>
                      </a:rPr>
                      <m:t>lim</m:t>
                    </m:r>
                  </m:e>
                  <m:lim>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m:rPr>
                        <m:sty m:val="p"/>
                      </m:rPr>
                      <a:rPr xmlns:a="http://schemas.openxmlformats.org/drawingml/2006/main" sz="1700" i="1">
                        <a:solidFill>
                          <a:srgbClr val="414040"/>
                        </a:solidFill>
                        <a:latin typeface="Cambria Math" panose="02040503050406030204" pitchFamily="18" charset="0"/>
                      </a:rPr>
                      <m:t>∞</m:t>
                    </m:r>
                  </m:lim>
                </m:limLow>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sub>
                </m:sSub>
                <m:sSub>
                  <m:e>
                    <m:limUpp>
                      <m:e>
                        <m:r>
                          <a:rPr xmlns:a="http://schemas.openxmlformats.org/drawingml/2006/main" sz="1700" i="1">
                            <a:solidFill>
                              <a:srgbClr val="414040"/>
                            </a:solidFill>
                            <a:latin typeface="Cambria Math" panose="02040503050406030204" pitchFamily="18" charset="0"/>
                          </a:rPr>
                          <m:t>x</m:t>
                        </m:r>
                      </m:e>
                      <m:lim>
                        <m:r>
                          <a:rPr xmlns:a="http://schemas.openxmlformats.org/drawingml/2006/main" sz="1700" i="1">
                            <a:solidFill>
                              <a:srgbClr val="414040"/>
                            </a:solidFill>
                            <a:latin typeface="Cambria Math" panose="02040503050406030204" pitchFamily="18" charset="0"/>
                          </a:rPr>
                          <m:t>̂</m:t>
                        </m:r>
                      </m:lim>
                    </m:limUpp>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sub>
                </m:sSub>
                <m:r>
                  <a:rPr xmlns:a="http://schemas.openxmlformats.org/drawingml/2006/main" sz="1700" i="1">
                    <a:solidFill>
                      <a:srgbClr val="414040"/>
                    </a:solidFill>
                    <a:latin typeface="Cambria Math" panose="02040503050406030204" pitchFamily="18" charset="0"/>
                  </a:rPr>
                  <m:t>=</m:t>
                </m:r>
                <m:limLow>
                  <m:e>
                    <m:r>
                      <a:rPr xmlns:a="http://schemas.openxmlformats.org/drawingml/2006/main" sz="1700" i="1">
                        <a:solidFill>
                          <a:srgbClr val="414040"/>
                        </a:solidFill>
                        <a:latin typeface="Cambria Math" panose="02040503050406030204" pitchFamily="18" charset="0"/>
                      </a:rPr>
                      <m:t>lim</m:t>
                    </m:r>
                  </m:e>
                  <m:lim>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m:rPr>
                        <m:sty m:val="p"/>
                      </m:rPr>
                      <a:rPr xmlns:a="http://schemas.openxmlformats.org/drawingml/2006/main" sz="1700" i="1">
                        <a:solidFill>
                          <a:srgbClr val="414040"/>
                        </a:solidFill>
                        <a:latin typeface="Cambria Math" panose="02040503050406030204" pitchFamily="18" charset="0"/>
                      </a:rPr>
                      <m:t>∞</m:t>
                    </m:r>
                  </m:lim>
                </m:limLow>
                <m:sSup>
                  <m:e>
                    <m:r>
                      <a:rPr xmlns:a="http://schemas.openxmlformats.org/drawingml/2006/main" sz="1700" i="1">
                        <a:solidFill>
                          <a:srgbClr val="414040"/>
                        </a:solidFill>
                        <a:latin typeface="Cambria Math" panose="02040503050406030204" pitchFamily="18" charset="0"/>
                      </a:rPr>
                      <m:t>λ</m:t>
                    </m:r>
                  </m:e>
                  <m:sup>
                    <m:r>
                      <a:rPr xmlns:a="http://schemas.openxmlformats.org/drawingml/2006/main" sz="1700" i="1">
                        <a:solidFill>
                          <a:srgbClr val="414040"/>
                        </a:solidFill>
                        <a:latin typeface="Cambria Math" panose="02040503050406030204" pitchFamily="18" charset="0"/>
                      </a:rPr>
                      <m:t>s</m:t>
                    </m:r>
                  </m:sup>
                </m:sSup>
                <m:sSub>
                  <m:e>
                    <m:limUpp>
                      <m:e>
                        <m:r>
                          <a:rPr xmlns:a="http://schemas.openxmlformats.org/drawingml/2006/main" sz="1700" i="1">
                            <a:solidFill>
                              <a:srgbClr val="414040"/>
                            </a:solidFill>
                            <a:latin typeface="Cambria Math" panose="02040503050406030204" pitchFamily="18" charset="0"/>
                          </a:rPr>
                          <m:t>x</m:t>
                        </m:r>
                      </m:e>
                      <m:lim>
                        <m:r>
                          <a:rPr xmlns:a="http://schemas.openxmlformats.org/drawingml/2006/main" sz="1700" i="1">
                            <a:solidFill>
                              <a:srgbClr val="414040"/>
                            </a:solidFill>
                            <a:latin typeface="Cambria Math" panose="02040503050406030204" pitchFamily="18" charset="0"/>
                          </a:rPr>
                          <m:t>̂</m:t>
                        </m:r>
                      </m:lim>
                    </m:limUpp>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oMath>
            </a14:m>
            <a:r>
              <a:t>, or, </a:t>
            </a:r>
            <a14:m>
              <m:oMath>
                <m:limLow>
                  <m:e>
                    <m:r>
                      <a:rPr xmlns:a="http://schemas.openxmlformats.org/drawingml/2006/main" sz="1700" i="1">
                        <a:solidFill>
                          <a:srgbClr val="414040"/>
                        </a:solidFill>
                        <a:latin typeface="Cambria Math" panose="02040503050406030204" pitchFamily="18" charset="0"/>
                      </a:rPr>
                      <m:t>lim</m:t>
                    </m:r>
                  </m:e>
                  <m:lim>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m:rPr>
                        <m:sty m:val="p"/>
                      </m:rPr>
                      <a:rPr xmlns:a="http://schemas.openxmlformats.org/drawingml/2006/main" sz="1700" i="1">
                        <a:solidFill>
                          <a:srgbClr val="414040"/>
                        </a:solidFill>
                        <a:latin typeface="Cambria Math" panose="02040503050406030204" pitchFamily="18" charset="0"/>
                      </a:rPr>
                      <m:t>∞</m:t>
                    </m:r>
                  </m:lim>
                </m:limLow>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x</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sub>
                </m:sSub>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x</m:t>
                    </m:r>
                  </m:e>
                </m:bar>
              </m:oMath>
            </a14:m>
          </a:p>
          <a:p>
            <a:pPr defTabSz="245363">
              <a:spcBef>
                <a:spcPts val="1000"/>
              </a:spcBef>
              <a:defRPr sz="1512"/>
            </a:pPr>
            <a:r>
              <a:t>The mean of the stationary stochastic process </a:t>
            </a:r>
            <a14:m>
              <m:oMath>
                <m:r>
                  <a:rPr xmlns:a="http://schemas.openxmlformats.org/drawingml/2006/main" sz="1550" i="1">
                    <a:solidFill>
                      <a:srgbClr val="414040"/>
                    </a:solidFill>
                    <a:latin typeface="Cambria Math" panose="02040503050406030204" pitchFamily="18" charset="0"/>
                  </a:rPr>
                  <m:t>x</m:t>
                </m:r>
              </m:oMath>
            </a14:m>
            <a:r>
              <a:t>, is the limit towards which rational expectations of its future evolution converge over time.</a:t>
            </a:r>
            <a:endParaRPr sz="3600"/>
          </a:p>
        </p:txBody>
      </p:sp>
      <p:sp>
        <p:nvSpPr>
          <p:cNvPr id="1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Rational Expectations for Non-Stationary Linear Autoregressive Processes"/>
          <p:cNvSpPr txBox="1"/>
          <p:nvPr>
            <p:ph type="title"/>
          </p:nvPr>
        </p:nvSpPr>
        <p:spPr>
          <a:prstGeom prst="rect">
            <a:avLst/>
          </a:prstGeom>
        </p:spPr>
        <p:txBody>
          <a:bodyPr/>
          <a:lstStyle>
            <a:lvl1pPr defTabSz="321310">
              <a:spcBef>
                <a:spcPts val="800"/>
              </a:spcBef>
              <a:defRPr sz="3850"/>
            </a:lvl1pPr>
          </a:lstStyle>
          <a:p>
            <a:pPr/>
            <a:r>
              <a:t>Rational Expectations for Non-Stationary Linear Autoregressive Processes</a:t>
            </a:r>
          </a:p>
        </p:txBody>
      </p:sp>
      <p:sp>
        <p:nvSpPr>
          <p:cNvPr id="188" name="If the process is non-stationary, for example a random walk for which  , then rational expectations imply that,…"/>
          <p:cNvSpPr txBox="1"/>
          <p:nvPr>
            <p:ph type="body" idx="1"/>
          </p:nvPr>
        </p:nvSpPr>
        <p:spPr>
          <a:prstGeom prst="rect">
            <a:avLst/>
          </a:prstGeom>
        </p:spPr>
        <p:txBody>
          <a:bodyPr/>
          <a:lstStyle/>
          <a:p>
            <a:pPr defTabSz="554990">
              <a:spcBef>
                <a:spcPts val="2200"/>
              </a:spcBef>
              <a:defRPr sz="3420"/>
            </a:pPr>
            <a:r>
              <a:t>If the process is non-stationary, for example a random walk for which </a:t>
            </a:r>
            <a14:m>
              <m:oMath>
                <m:r>
                  <a:rPr xmlns:a="http://schemas.openxmlformats.org/drawingml/2006/main" sz="3900" i="1">
                    <a:solidFill>
                      <a:srgbClr val="414040"/>
                    </a:solidFill>
                    <a:latin typeface="Cambria Math" panose="02040503050406030204" pitchFamily="18" charset="0"/>
                  </a:rPr>
                  <m:t>λ</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1</m:t>
                </m:r>
              </m:oMath>
            </a14:m>
            <a:r>
              <a:t>, then rational expectations imply that,</a:t>
            </a:r>
          </a:p>
          <a:p>
            <a:pPr defTabSz="554990">
              <a:spcBef>
                <a:spcPts val="2200"/>
              </a:spcBef>
              <a:defRPr sz="3420"/>
            </a:pPr>
            <a:r>
              <a:t>                      </a:t>
            </a:r>
            <a14:m>
              <m:oMath>
                <m:sSub>
                  <m:e>
                    <m:r>
                      <a:rPr xmlns:a="http://schemas.openxmlformats.org/drawingml/2006/main" sz="3750" i="1">
                        <a:solidFill>
                          <a:srgbClr val="414040"/>
                        </a:solidFill>
                        <a:latin typeface="Cambria Math" panose="02040503050406030204" pitchFamily="18" charset="0"/>
                      </a:rPr>
                      <m:t>E</m:t>
                    </m:r>
                  </m:e>
                  <m:sub>
                    <m:r>
                      <a:rPr xmlns:a="http://schemas.openxmlformats.org/drawingml/2006/main" sz="3750" i="1">
                        <a:solidFill>
                          <a:srgbClr val="414040"/>
                        </a:solidFill>
                        <a:latin typeface="Cambria Math" panose="02040503050406030204" pitchFamily="18" charset="0"/>
                      </a:rPr>
                      <m:t>t</m:t>
                    </m:r>
                  </m:sub>
                </m:sSub>
                <m:sSub>
                  <m:e>
                    <m:r>
                      <a:rPr xmlns:a="http://schemas.openxmlformats.org/drawingml/2006/main" sz="3750" i="1">
                        <a:solidFill>
                          <a:srgbClr val="414040"/>
                        </a:solidFill>
                        <a:latin typeface="Cambria Math" panose="02040503050406030204" pitchFamily="18" charset="0"/>
                      </a:rPr>
                      <m:t>x</m:t>
                    </m:r>
                  </m:e>
                  <m:sub>
                    <m:r>
                      <a:rPr xmlns:a="http://schemas.openxmlformats.org/drawingml/2006/main" sz="3750" i="1">
                        <a:solidFill>
                          <a:srgbClr val="414040"/>
                        </a:solidFill>
                        <a:latin typeface="Cambria Math" panose="02040503050406030204" pitchFamily="18" charset="0"/>
                      </a:rPr>
                      <m:t>t</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1</m:t>
                    </m:r>
                  </m:sub>
                </m:sSub>
                <m:r>
                  <a:rPr xmlns:a="http://schemas.openxmlformats.org/drawingml/2006/main" sz="3750" i="1">
                    <a:solidFill>
                      <a:srgbClr val="414040"/>
                    </a:solidFill>
                    <a:latin typeface="Cambria Math" panose="02040503050406030204" pitchFamily="18" charset="0"/>
                  </a:rPr>
                  <m:t>=</m:t>
                </m:r>
                <m:sSub>
                  <m:e>
                    <m:r>
                      <a:rPr xmlns:a="http://schemas.openxmlformats.org/drawingml/2006/main" sz="3750" i="1">
                        <a:solidFill>
                          <a:srgbClr val="414040"/>
                        </a:solidFill>
                        <a:latin typeface="Cambria Math" panose="02040503050406030204" pitchFamily="18" charset="0"/>
                      </a:rPr>
                      <m:t>x</m:t>
                    </m:r>
                  </m:e>
                  <m:sub>
                    <m:r>
                      <a:rPr xmlns:a="http://schemas.openxmlformats.org/drawingml/2006/main" sz="3750" i="1">
                        <a:solidFill>
                          <a:srgbClr val="414040"/>
                        </a:solidFill>
                        <a:latin typeface="Cambria Math" panose="02040503050406030204" pitchFamily="18" charset="0"/>
                      </a:rPr>
                      <m:t>t</m:t>
                    </m:r>
                  </m:sub>
                </m:sSub>
                <m:r>
                  <a:rPr xmlns:a="http://schemas.openxmlformats.org/drawingml/2006/main" sz="3750" i="1">
                    <a:solidFill>
                      <a:srgbClr val="414040"/>
                    </a:solidFill>
                    <a:latin typeface="Cambria Math" panose="02040503050406030204" pitchFamily="18" charset="0"/>
                  </a:rPr>
                  <m:t>,</m:t>
                </m:r>
                <m:sSub>
                  <m:e>
                    <m:r>
                      <a:rPr xmlns:a="http://schemas.openxmlformats.org/drawingml/2006/main" sz="3750" i="1">
                        <a:solidFill>
                          <a:srgbClr val="414040"/>
                        </a:solidFill>
                        <a:latin typeface="Cambria Math" panose="02040503050406030204" pitchFamily="18" charset="0"/>
                      </a:rPr>
                      <m:t>E</m:t>
                    </m:r>
                  </m:e>
                  <m:sub>
                    <m:r>
                      <a:rPr xmlns:a="http://schemas.openxmlformats.org/drawingml/2006/main" sz="3750" i="1">
                        <a:solidFill>
                          <a:srgbClr val="414040"/>
                        </a:solidFill>
                        <a:latin typeface="Cambria Math" panose="02040503050406030204" pitchFamily="18" charset="0"/>
                      </a:rPr>
                      <m:t>t</m:t>
                    </m:r>
                  </m:sub>
                </m:sSub>
                <m:sSub>
                  <m:e>
                    <m:r>
                      <a:rPr xmlns:a="http://schemas.openxmlformats.org/drawingml/2006/main" sz="3750" i="1">
                        <a:solidFill>
                          <a:srgbClr val="414040"/>
                        </a:solidFill>
                        <a:latin typeface="Cambria Math" panose="02040503050406030204" pitchFamily="18" charset="0"/>
                      </a:rPr>
                      <m:t>x</m:t>
                    </m:r>
                  </m:e>
                  <m:sub>
                    <m:r>
                      <a:rPr xmlns:a="http://schemas.openxmlformats.org/drawingml/2006/main" sz="3750" i="1">
                        <a:solidFill>
                          <a:srgbClr val="414040"/>
                        </a:solidFill>
                        <a:latin typeface="Cambria Math" panose="02040503050406030204" pitchFamily="18" charset="0"/>
                      </a:rPr>
                      <m:t>t</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2</m:t>
                    </m:r>
                  </m:sub>
                </m:sSub>
                <m:r>
                  <a:rPr xmlns:a="http://schemas.openxmlformats.org/drawingml/2006/main" sz="3750" i="1">
                    <a:solidFill>
                      <a:srgbClr val="414040"/>
                    </a:solidFill>
                    <a:latin typeface="Cambria Math" panose="02040503050406030204" pitchFamily="18" charset="0"/>
                  </a:rPr>
                  <m:t>=</m:t>
                </m:r>
                <m:sSub>
                  <m:e>
                    <m:r>
                      <a:rPr xmlns:a="http://schemas.openxmlformats.org/drawingml/2006/main" sz="3750" i="1">
                        <a:solidFill>
                          <a:srgbClr val="414040"/>
                        </a:solidFill>
                        <a:latin typeface="Cambria Math" panose="02040503050406030204" pitchFamily="18" charset="0"/>
                      </a:rPr>
                      <m:t>x</m:t>
                    </m:r>
                  </m:e>
                  <m:sub>
                    <m:r>
                      <a:rPr xmlns:a="http://schemas.openxmlformats.org/drawingml/2006/main" sz="3750" i="1">
                        <a:solidFill>
                          <a:srgbClr val="414040"/>
                        </a:solidFill>
                        <a:latin typeface="Cambria Math" panose="02040503050406030204" pitchFamily="18" charset="0"/>
                      </a:rPr>
                      <m:t>t</m:t>
                    </m:r>
                  </m:sub>
                </m:sSub>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m:t>
                </m:r>
                <m:sSub>
                  <m:e>
                    <m:r>
                      <a:rPr xmlns:a="http://schemas.openxmlformats.org/drawingml/2006/main" sz="3750" i="1">
                        <a:solidFill>
                          <a:srgbClr val="414040"/>
                        </a:solidFill>
                        <a:latin typeface="Cambria Math" panose="02040503050406030204" pitchFamily="18" charset="0"/>
                      </a:rPr>
                      <m:t>E</m:t>
                    </m:r>
                  </m:e>
                  <m:sub>
                    <m:r>
                      <a:rPr xmlns:a="http://schemas.openxmlformats.org/drawingml/2006/main" sz="3750" i="1">
                        <a:solidFill>
                          <a:srgbClr val="414040"/>
                        </a:solidFill>
                        <a:latin typeface="Cambria Math" panose="02040503050406030204" pitchFamily="18" charset="0"/>
                      </a:rPr>
                      <m:t>t</m:t>
                    </m:r>
                  </m:sub>
                </m:sSub>
                <m:sSub>
                  <m:e>
                    <m:r>
                      <a:rPr xmlns:a="http://schemas.openxmlformats.org/drawingml/2006/main" sz="3750" i="1">
                        <a:solidFill>
                          <a:srgbClr val="414040"/>
                        </a:solidFill>
                        <a:latin typeface="Cambria Math" panose="02040503050406030204" pitchFamily="18" charset="0"/>
                      </a:rPr>
                      <m:t>x</m:t>
                    </m:r>
                  </m:e>
                  <m:sub>
                    <m:r>
                      <a:rPr xmlns:a="http://schemas.openxmlformats.org/drawingml/2006/main" sz="3750" i="1">
                        <a:solidFill>
                          <a:srgbClr val="414040"/>
                        </a:solidFill>
                        <a:latin typeface="Cambria Math" panose="02040503050406030204" pitchFamily="18" charset="0"/>
                      </a:rPr>
                      <m:t>t</m:t>
                    </m:r>
                    <m:r>
                      <a:rPr xmlns:a="http://schemas.openxmlformats.org/drawingml/2006/main" sz="3750" i="1">
                        <a:solidFill>
                          <a:srgbClr val="414040"/>
                        </a:solidFill>
                        <a:latin typeface="Cambria Math" panose="02040503050406030204" pitchFamily="18" charset="0"/>
                      </a:rPr>
                      <m:t>+</m:t>
                    </m:r>
                    <m:r>
                      <a:rPr xmlns:a="http://schemas.openxmlformats.org/drawingml/2006/main" sz="3750" i="1">
                        <a:solidFill>
                          <a:srgbClr val="414040"/>
                        </a:solidFill>
                        <a:latin typeface="Cambria Math" panose="02040503050406030204" pitchFamily="18" charset="0"/>
                      </a:rPr>
                      <m:t>s</m:t>
                    </m:r>
                  </m:sub>
                </m:sSub>
                <m:r>
                  <a:rPr xmlns:a="http://schemas.openxmlformats.org/drawingml/2006/main" sz="3750" i="1">
                    <a:solidFill>
                      <a:srgbClr val="414040"/>
                    </a:solidFill>
                    <a:latin typeface="Cambria Math" panose="02040503050406030204" pitchFamily="18" charset="0"/>
                  </a:rPr>
                  <m:t>=</m:t>
                </m:r>
                <m:sSub>
                  <m:e>
                    <m:r>
                      <a:rPr xmlns:a="http://schemas.openxmlformats.org/drawingml/2006/main" sz="3750" i="1">
                        <a:solidFill>
                          <a:srgbClr val="414040"/>
                        </a:solidFill>
                        <a:latin typeface="Cambria Math" panose="02040503050406030204" pitchFamily="18" charset="0"/>
                      </a:rPr>
                      <m:t>x</m:t>
                    </m:r>
                  </m:e>
                  <m:sub>
                    <m:r>
                      <a:rPr xmlns:a="http://schemas.openxmlformats.org/drawingml/2006/main" sz="3750" i="1">
                        <a:solidFill>
                          <a:srgbClr val="414040"/>
                        </a:solidFill>
                        <a:latin typeface="Cambria Math" panose="02040503050406030204" pitchFamily="18" charset="0"/>
                      </a:rPr>
                      <m:t>t</m:t>
                    </m:r>
                  </m:sub>
                </m:sSub>
              </m:oMath>
            </a14:m>
          </a:p>
          <a:p>
            <a:pPr defTabSz="554990">
              <a:spcBef>
                <a:spcPts val="2200"/>
              </a:spcBef>
              <a:defRPr sz="3420"/>
            </a:pPr>
            <a:r>
              <a:t>In this case, the rational expectation for the future value of </a:t>
            </a:r>
            <a14:m>
              <m:oMath>
                <m:r>
                  <a:rPr xmlns:a="http://schemas.openxmlformats.org/drawingml/2006/main" sz="3500" i="1">
                    <a:solidFill>
                      <a:srgbClr val="414040"/>
                    </a:solidFill>
                    <a:latin typeface="Cambria Math" panose="02040503050406030204" pitchFamily="18" charset="0"/>
                  </a:rPr>
                  <m:t>x</m:t>
                </m:r>
              </m:oMath>
            </a14:m>
            <a:r>
              <a:t> is the current value of </a:t>
            </a:r>
            <a14:m>
              <m:oMath>
                <m:r>
                  <a:rPr xmlns:a="http://schemas.openxmlformats.org/drawingml/2006/main" sz="3500" i="1">
                    <a:solidFill>
                      <a:srgbClr val="414040"/>
                    </a:solidFill>
                    <a:latin typeface="Cambria Math" panose="02040503050406030204" pitchFamily="18" charset="0"/>
                  </a:rPr>
                  <m:t>x</m:t>
                </m:r>
              </m:oMath>
            </a14:m>
            <a:r>
              <a:t>, independently of </a:t>
            </a:r>
            <a14:m>
              <m:oMath>
                <m:r>
                  <a:rPr xmlns:a="http://schemas.openxmlformats.org/drawingml/2006/main" sz="4150" i="1">
                    <a:solidFill>
                      <a:srgbClr val="414040"/>
                    </a:solidFill>
                    <a:latin typeface="Cambria Math" panose="02040503050406030204" pitchFamily="18" charset="0"/>
                  </a:rPr>
                  <m:t>s</m:t>
                </m:r>
              </m:oMath>
            </a14:m>
            <a:r>
              <a:t>, as the variable is a random walk and does not converge to a long run equilibrium.</a:t>
            </a:r>
          </a:p>
          <a:p>
            <a:pPr defTabSz="554990">
              <a:spcBef>
                <a:spcPts val="2200"/>
              </a:spcBef>
              <a:defRPr sz="3420"/>
            </a:pPr>
            <a:r>
              <a:t>These methods generalize to higher order stationary and non-stationary autoregressive moving average processes.</a:t>
            </a:r>
          </a:p>
        </p:txBody>
      </p:sp>
      <p:sp>
        <p:nvSpPr>
          <p:cNvPr id="1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Rational Expectations Equilibrium in the Competitive Market Model"/>
          <p:cNvSpPr txBox="1"/>
          <p:nvPr>
            <p:ph type="title"/>
          </p:nvPr>
        </p:nvSpPr>
        <p:spPr>
          <a:prstGeom prst="rect">
            <a:avLst/>
          </a:prstGeom>
        </p:spPr>
        <p:txBody>
          <a:bodyPr/>
          <a:lstStyle>
            <a:lvl1pPr defTabSz="321310">
              <a:spcBef>
                <a:spcPts val="800"/>
              </a:spcBef>
              <a:defRPr sz="3850"/>
            </a:lvl1pPr>
          </a:lstStyle>
          <a:p>
            <a:pPr/>
            <a:r>
              <a:t>Rational Expectations Equilibrium in the Competitive Market Model</a:t>
            </a:r>
          </a:p>
        </p:txBody>
      </p:sp>
      <p:sp>
        <p:nvSpPr>
          <p:cNvPr id="192" name="Returning to the expectational competitive market model, let us assume that the supply shock   follows a first order autoregressive process of the form,…"/>
          <p:cNvSpPr txBox="1"/>
          <p:nvPr>
            <p:ph type="body" idx="1"/>
          </p:nvPr>
        </p:nvSpPr>
        <p:spPr>
          <a:prstGeom prst="rect">
            <a:avLst/>
          </a:prstGeom>
        </p:spPr>
        <p:txBody>
          <a:bodyPr/>
          <a:lstStyle/>
          <a:p>
            <a:pPr defTabSz="274574">
              <a:spcBef>
                <a:spcPts val="1100"/>
              </a:spcBef>
              <a:defRPr sz="1692"/>
            </a:pPr>
            <a:r>
              <a:t>Returning to the expectational competitive market model, let us assume that the supply shock </a:t>
            </a:r>
            <a14:m>
              <m:oMath>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sub>
                </m:sSub>
              </m:oMath>
            </a14:m>
            <a:r>
              <a:t> follows a first order autoregressive process of the form,</a:t>
            </a:r>
          </a:p>
          <a:p>
            <a:pPr defTabSz="274574">
              <a:spcBef>
                <a:spcPts val="1100"/>
              </a:spcBef>
              <a:defRPr sz="1692"/>
            </a:pPr>
            <a:r>
              <a:t>                                                                                                     </a:t>
            </a:r>
            <a14:m>
              <m:oMath>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λ</m:t>
                </m:r>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sub>
                </m:sSub>
                <m:r>
                  <a:rPr xmlns:a="http://schemas.openxmlformats.org/drawingml/2006/main" sz="1850" i="1">
                    <a:solidFill>
                      <a:srgbClr val="414040"/>
                    </a:solidFill>
                    <a:latin typeface="Cambria Math" panose="02040503050406030204" pitchFamily="18" charset="0"/>
                  </a:rPr>
                  <m:t>+</m:t>
                </m:r>
                <m:sSub>
                  <m:e>
                    <m:r>
                      <a:rPr xmlns:a="http://schemas.openxmlformats.org/drawingml/2006/main" sz="1850" i="1">
                        <a:solidFill>
                          <a:srgbClr val="414040"/>
                        </a:solidFill>
                        <a:latin typeface="Cambria Math" panose="02040503050406030204" pitchFamily="18" charset="0"/>
                      </a:rPr>
                      <m:t>ε</m:t>
                    </m:r>
                  </m:e>
                  <m:sub>
                    <m:r>
                      <a:rPr xmlns:a="http://schemas.openxmlformats.org/drawingml/2006/main" sz="1850" i="1">
                        <a:solidFill>
                          <a:srgbClr val="414040"/>
                        </a:solidFill>
                        <a:latin typeface="Cambria Math" panose="02040503050406030204" pitchFamily="18" charset="0"/>
                      </a:rPr>
                      <m:t>t</m:t>
                    </m:r>
                  </m:sub>
                </m:sSub>
              </m:oMath>
            </a14:m>
          </a:p>
          <a:p>
            <a:pPr defTabSz="274574">
              <a:spcBef>
                <a:spcPts val="1100"/>
              </a:spcBef>
              <a:defRPr sz="1692"/>
            </a:pPr>
            <a:r>
              <a:t>where, </a:t>
            </a:r>
            <a14:m>
              <m:oMath>
                <m:r>
                  <a:rPr xmlns:a="http://schemas.openxmlformats.org/drawingml/2006/main" sz="1900" i="1">
                    <a:solidFill>
                      <a:srgbClr val="414040"/>
                    </a:solidFill>
                    <a:latin typeface="Cambria Math" panose="02040503050406030204" pitchFamily="18" charset="0"/>
                  </a:rPr>
                  <m:t>0</m:t>
                </m:r>
                <m:r>
                  <a:rPr xmlns:a="http://schemas.openxmlformats.org/drawingml/2006/main" sz="1900" i="1">
                    <a:solidFill>
                      <a:srgbClr val="414040"/>
                    </a:solidFill>
                    <a:latin typeface="Cambria Math" panose="02040503050406030204" pitchFamily="18" charset="0"/>
                  </a:rPr>
                  <m:t>&lt;</m:t>
                </m:r>
                <m:r>
                  <a:rPr xmlns:a="http://schemas.openxmlformats.org/drawingml/2006/main" sz="1900" i="1">
                    <a:solidFill>
                      <a:srgbClr val="414040"/>
                    </a:solidFill>
                    <a:latin typeface="Cambria Math" panose="02040503050406030204" pitchFamily="18" charset="0"/>
                  </a:rPr>
                  <m:t>λ</m:t>
                </m:r>
                <m:r>
                  <a:rPr xmlns:a="http://schemas.openxmlformats.org/drawingml/2006/main" sz="1900" i="1">
                    <a:solidFill>
                      <a:srgbClr val="414040"/>
                    </a:solidFill>
                    <a:latin typeface="Cambria Math" panose="02040503050406030204" pitchFamily="18" charset="0"/>
                  </a:rPr>
                  <m:t>&lt;</m:t>
                </m:r>
                <m:r>
                  <a:rPr xmlns:a="http://schemas.openxmlformats.org/drawingml/2006/main" sz="1900" i="1">
                    <a:solidFill>
                      <a:srgbClr val="414040"/>
                    </a:solidFill>
                    <a:latin typeface="Cambria Math" panose="02040503050406030204" pitchFamily="18" charset="0"/>
                  </a:rPr>
                  <m:t>1</m:t>
                </m:r>
              </m:oMath>
            </a14:m>
            <a:r>
              <a:t>, and </a:t>
            </a:r>
            <a14:m>
              <m:oMath>
                <m:sSub>
                  <m:e>
                    <m:r>
                      <a:rPr xmlns:a="http://schemas.openxmlformats.org/drawingml/2006/main" sz="1900" i="1">
                        <a:solidFill>
                          <a:srgbClr val="414040"/>
                        </a:solidFill>
                        <a:latin typeface="Cambria Math" panose="02040503050406030204" pitchFamily="18" charset="0"/>
                      </a:rPr>
                      <m:t>ε</m:t>
                    </m:r>
                  </m:e>
                  <m:sub>
                    <m:r>
                      <a:rPr xmlns:a="http://schemas.openxmlformats.org/drawingml/2006/main" sz="1900" i="1">
                        <a:solidFill>
                          <a:srgbClr val="414040"/>
                        </a:solidFill>
                        <a:latin typeface="Cambria Math" panose="02040503050406030204" pitchFamily="18" charset="0"/>
                      </a:rPr>
                      <m:t>t</m:t>
                    </m:r>
                  </m:sub>
                </m:sSub>
              </m:oMath>
            </a14:m>
            <a:r>
              <a:t> is a white noise process.</a:t>
            </a:r>
          </a:p>
          <a:p>
            <a:pPr defTabSz="274574">
              <a:spcBef>
                <a:spcPts val="1100"/>
              </a:spcBef>
              <a:defRPr sz="1692"/>
            </a:pPr>
            <a:r>
              <a:t>We have shown that the equilibrium price under rational expectations is given by,</a:t>
            </a:r>
          </a:p>
          <a:p>
            <a:pPr defTabSz="274574">
              <a:spcBef>
                <a:spcPts val="1100"/>
              </a:spcBef>
              <a:defRPr sz="1692"/>
            </a:pPr>
            <a:r>
              <a:t>                                                                           </a:t>
            </a:r>
            <a14:m>
              <m:oMath>
                <m:sSub>
                  <m:e>
                    <m:r>
                      <a:rPr xmlns:a="http://schemas.openxmlformats.org/drawingml/2006/main" sz="1850" i="1">
                        <a:solidFill>
                          <a:srgbClr val="414040"/>
                        </a:solidFill>
                        <a:latin typeface="Cambria Math" panose="02040503050406030204" pitchFamily="18" charset="0"/>
                      </a:rPr>
                      <m:t>p</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c</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a</m:t>
                    </m:r>
                  </m:num>
                  <m:den>
                    <m:r>
                      <a:rPr xmlns:a="http://schemas.openxmlformats.org/drawingml/2006/main" sz="1850" i="1">
                        <a:solidFill>
                          <a:srgbClr val="414040"/>
                        </a:solidFill>
                        <a:latin typeface="Cambria Math" panose="02040503050406030204" pitchFamily="18" charset="0"/>
                      </a:rPr>
                      <m:t>b</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d</m:t>
                    </m:r>
                  </m:den>
                </m:f>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1</m:t>
                    </m:r>
                  </m:num>
                  <m:den>
                    <m:r>
                      <a:rPr xmlns:a="http://schemas.openxmlformats.org/drawingml/2006/main" sz="1850" i="1">
                        <a:solidFill>
                          <a:srgbClr val="414040"/>
                        </a:solidFill>
                        <a:latin typeface="Cambria Math" panose="02040503050406030204" pitchFamily="18" charset="0"/>
                      </a:rPr>
                      <m:t>d</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b</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d</m:t>
                    </m:r>
                    <m:r>
                      <a:rPr xmlns:a="http://schemas.openxmlformats.org/drawingml/2006/main" sz="1850" i="1">
                        <a:solidFill>
                          <a:srgbClr val="414040"/>
                        </a:solidFill>
                        <a:latin typeface="Cambria Math" panose="02040503050406030204" pitchFamily="18" charset="0"/>
                      </a:rPr>
                      <m:t>)</m:t>
                    </m:r>
                  </m:den>
                </m:f>
                <m:d>
                  <m:dPr>
                    <m:ctrlPr>
                      <a:rPr xmlns:a="http://schemas.openxmlformats.org/drawingml/2006/main" sz="1850" i="1">
                        <a:solidFill>
                          <a:srgbClr val="414040"/>
                        </a:solidFill>
                        <a:latin typeface="Cambria Math" panose="02040503050406030204" pitchFamily="18" charset="0"/>
                      </a:rPr>
                    </m:ctrlPr>
                  </m:dPr>
                  <m:e>
                    <m:r>
                      <a:rPr xmlns:a="http://schemas.openxmlformats.org/drawingml/2006/main" sz="1850" i="1">
                        <a:solidFill>
                          <a:srgbClr val="414040"/>
                        </a:solidFill>
                        <a:latin typeface="Cambria Math" panose="02040503050406030204" pitchFamily="18" charset="0"/>
                      </a:rPr>
                      <m:t>b</m:t>
                    </m:r>
                    <m:r>
                      <a:rPr xmlns:a="http://schemas.openxmlformats.org/drawingml/2006/main" sz="1850" i="1">
                        <a:solidFill>
                          <a:srgbClr val="414040"/>
                        </a:solidFill>
                        <a:latin typeface="Cambria Math" panose="02040503050406030204" pitchFamily="18" charset="0"/>
                      </a:rPr>
                      <m:t>(</m:t>
                    </m:r>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sSub>
                      <m:e>
                        <m:r>
                          <a:rPr xmlns:a="http://schemas.openxmlformats.org/drawingml/2006/main" sz="1850" i="1">
                            <a:solidFill>
                              <a:srgbClr val="414040"/>
                            </a:solidFill>
                            <a:latin typeface="Cambria Math" panose="02040503050406030204" pitchFamily="18" charset="0"/>
                          </a:rPr>
                          <m:t>E</m:t>
                        </m:r>
                      </m:e>
                      <m:sub>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sub>
                    </m:sSub>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d</m:t>
                    </m:r>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sub>
                    </m:sSub>
                  </m:e>
                </m:d>
              </m:oMath>
            </a14:m>
          </a:p>
          <a:p>
            <a:pPr defTabSz="274574">
              <a:spcBef>
                <a:spcPts val="1100"/>
              </a:spcBef>
              <a:defRPr sz="1692"/>
            </a:pPr>
            <a:r>
              <a:t>Since in this case </a:t>
            </a:r>
            <a14:m>
              <m:oMath>
                <m:sSub>
                  <m:e>
                    <m:r>
                      <a:rPr xmlns:a="http://schemas.openxmlformats.org/drawingml/2006/main" sz="1850" i="1">
                        <a:solidFill>
                          <a:srgbClr val="414040"/>
                        </a:solidFill>
                        <a:latin typeface="Cambria Math" panose="02040503050406030204" pitchFamily="18" charset="0"/>
                      </a:rPr>
                      <m:t>E</m:t>
                    </m:r>
                  </m:e>
                  <m:sub>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sub>
                </m:sSub>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λ</m:t>
                </m:r>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sub>
                </m:sSub>
              </m:oMath>
            </a14:m>
            <a:r>
              <a:t>, if follows that,</a:t>
            </a:r>
          </a:p>
          <a:p>
            <a:pPr defTabSz="274574">
              <a:spcBef>
                <a:spcPts val="1100"/>
              </a:spcBef>
              <a:defRPr sz="1692"/>
            </a:pPr>
            <a:r>
              <a:t>                                                                                    </a:t>
            </a:r>
            <a14:m>
              <m:oMath>
                <m:sSub>
                  <m:e>
                    <m:r>
                      <a:rPr xmlns:a="http://schemas.openxmlformats.org/drawingml/2006/main" sz="1850" i="1">
                        <a:solidFill>
                          <a:srgbClr val="414040"/>
                        </a:solidFill>
                        <a:latin typeface="Cambria Math" panose="02040503050406030204" pitchFamily="18" charset="0"/>
                      </a:rPr>
                      <m:t>p</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c</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a</m:t>
                    </m:r>
                  </m:num>
                  <m:den>
                    <m:r>
                      <a:rPr xmlns:a="http://schemas.openxmlformats.org/drawingml/2006/main" sz="1850" i="1">
                        <a:solidFill>
                          <a:srgbClr val="414040"/>
                        </a:solidFill>
                        <a:latin typeface="Cambria Math" panose="02040503050406030204" pitchFamily="18" charset="0"/>
                      </a:rPr>
                      <m:t>b</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d</m:t>
                    </m:r>
                  </m:den>
                </m:f>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1</m:t>
                    </m:r>
                  </m:num>
                  <m:den>
                    <m:r>
                      <a:rPr xmlns:a="http://schemas.openxmlformats.org/drawingml/2006/main" sz="1850" i="1">
                        <a:solidFill>
                          <a:srgbClr val="414040"/>
                        </a:solidFill>
                        <a:latin typeface="Cambria Math" panose="02040503050406030204" pitchFamily="18" charset="0"/>
                      </a:rPr>
                      <m:t>d</m:t>
                    </m:r>
                  </m:den>
                </m:f>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b</m:t>
                    </m:r>
                    <m:r>
                      <a:rPr xmlns:a="http://schemas.openxmlformats.org/drawingml/2006/main" sz="1850" i="1">
                        <a:solidFill>
                          <a:srgbClr val="414040"/>
                        </a:solidFill>
                        <a:latin typeface="Cambria Math" panose="02040503050406030204" pitchFamily="18" charset="0"/>
                      </a:rPr>
                      <m:t>λ</m:t>
                    </m:r>
                  </m:num>
                  <m:den>
                    <m:r>
                      <a:rPr xmlns:a="http://schemas.openxmlformats.org/drawingml/2006/main" sz="1850" i="1">
                        <a:solidFill>
                          <a:srgbClr val="414040"/>
                        </a:solidFill>
                        <a:latin typeface="Cambria Math" panose="02040503050406030204" pitchFamily="18" charset="0"/>
                      </a:rPr>
                      <m:t>d</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b</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d</m:t>
                    </m:r>
                    <m:r>
                      <a:rPr xmlns:a="http://schemas.openxmlformats.org/drawingml/2006/main" sz="1850" i="1">
                        <a:solidFill>
                          <a:srgbClr val="414040"/>
                        </a:solidFill>
                        <a:latin typeface="Cambria Math" panose="02040503050406030204" pitchFamily="18" charset="0"/>
                      </a:rPr>
                      <m:t>)</m:t>
                    </m:r>
                  </m:den>
                </m:f>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sub>
                </m:sSub>
              </m:oMath>
            </a14:m>
          </a:p>
          <a:p>
            <a:pPr defTabSz="274574">
              <a:spcBef>
                <a:spcPts val="1100"/>
              </a:spcBef>
              <a:defRPr sz="1692"/>
            </a:pPr>
            <a:r>
              <a:t>The current supply shock depresses the equilibrium price, as it increases current supply, but the past supply shock boosts the price, because, by positively affecting prior expectations about the current supply shock, it induces firms to reduce supply, as it reduces their expectation about the current price. Note that the dynamics of the market price differ from the case of adaptive expectations and there is no cobweb pattern in this case either. Substituting for </a:t>
            </a:r>
            <a14:m>
              <m:oMath>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sub>
                </m:sSub>
              </m:oMath>
            </a14:m>
            <a:r>
              <a:t> in the price equation we get,</a:t>
            </a:r>
          </a:p>
          <a:p>
            <a:pPr defTabSz="274574">
              <a:spcBef>
                <a:spcPts val="1100"/>
              </a:spcBef>
              <a:defRPr sz="1692"/>
            </a:pPr>
            <a:r>
              <a:t>                                                                                </a:t>
            </a:r>
            <a14:m>
              <m:oMath>
                <m:sSub>
                  <m:e>
                    <m:r>
                      <a:rPr xmlns:a="http://schemas.openxmlformats.org/drawingml/2006/main" sz="1850" i="1">
                        <a:solidFill>
                          <a:srgbClr val="414040"/>
                        </a:solidFill>
                        <a:latin typeface="Cambria Math" panose="02040503050406030204" pitchFamily="18" charset="0"/>
                      </a:rPr>
                      <m:t>p</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c</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a</m:t>
                    </m:r>
                  </m:num>
                  <m:den>
                    <m:r>
                      <a:rPr xmlns:a="http://schemas.openxmlformats.org/drawingml/2006/main" sz="1850" i="1">
                        <a:solidFill>
                          <a:srgbClr val="414040"/>
                        </a:solidFill>
                        <a:latin typeface="Cambria Math" panose="02040503050406030204" pitchFamily="18" charset="0"/>
                      </a:rPr>
                      <m:t>b</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d</m:t>
                    </m:r>
                  </m:den>
                </m:f>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b</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λ</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d</m:t>
                    </m:r>
                  </m:num>
                  <m:den>
                    <m:r>
                      <a:rPr xmlns:a="http://schemas.openxmlformats.org/drawingml/2006/main" sz="1850" i="1">
                        <a:solidFill>
                          <a:srgbClr val="414040"/>
                        </a:solidFill>
                        <a:latin typeface="Cambria Math" panose="02040503050406030204" pitchFamily="18" charset="0"/>
                      </a:rPr>
                      <m:t>d</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b</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d</m:t>
                    </m:r>
                    <m:r>
                      <a:rPr xmlns:a="http://schemas.openxmlformats.org/drawingml/2006/main" sz="1850" i="1">
                        <a:solidFill>
                          <a:srgbClr val="414040"/>
                        </a:solidFill>
                        <a:latin typeface="Cambria Math" panose="02040503050406030204" pitchFamily="18" charset="0"/>
                      </a:rPr>
                      <m:t>)</m:t>
                    </m:r>
                  </m:den>
                </m:f>
                <m:sSub>
                  <m:e>
                    <m:r>
                      <a:rPr xmlns:a="http://schemas.openxmlformats.org/drawingml/2006/main" sz="1850" i="1">
                        <a:solidFill>
                          <a:srgbClr val="414040"/>
                        </a:solidFill>
                        <a:latin typeface="Cambria Math" panose="02040503050406030204" pitchFamily="18" charset="0"/>
                      </a:rPr>
                      <m:t>v</m:t>
                    </m:r>
                  </m:e>
                  <m:sub>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sub>
                </m:sSub>
                <m:r>
                  <a:rPr xmlns:a="http://schemas.openxmlformats.org/drawingml/2006/main" sz="1850" i="1">
                    <a:solidFill>
                      <a:srgbClr val="414040"/>
                    </a:solidFill>
                    <a:latin typeface="Cambria Math" panose="02040503050406030204" pitchFamily="18" charset="0"/>
                  </a:rPr>
                  <m:t>-</m:t>
                </m:r>
                <m:f>
                  <m:fPr>
                    <m:ctrlPr>
                      <a:rPr xmlns:a="http://schemas.openxmlformats.org/drawingml/2006/main" sz="1850" i="1">
                        <a:solidFill>
                          <a:srgbClr val="414040"/>
                        </a:solidFill>
                        <a:latin typeface="Cambria Math" panose="02040503050406030204" pitchFamily="18" charset="0"/>
                      </a:rPr>
                    </m:ctrlPr>
                    <m:type m:val="bar"/>
                  </m:fPr>
                  <m:num>
                    <m:r>
                      <a:rPr xmlns:a="http://schemas.openxmlformats.org/drawingml/2006/main" sz="1850" i="1">
                        <a:solidFill>
                          <a:srgbClr val="414040"/>
                        </a:solidFill>
                        <a:latin typeface="Cambria Math" panose="02040503050406030204" pitchFamily="18" charset="0"/>
                      </a:rPr>
                      <m:t>1</m:t>
                    </m:r>
                  </m:num>
                  <m:den>
                    <m:r>
                      <a:rPr xmlns:a="http://schemas.openxmlformats.org/drawingml/2006/main" sz="1850" i="1">
                        <a:solidFill>
                          <a:srgbClr val="414040"/>
                        </a:solidFill>
                        <a:latin typeface="Cambria Math" panose="02040503050406030204" pitchFamily="18" charset="0"/>
                      </a:rPr>
                      <m:t>d</m:t>
                    </m:r>
                  </m:den>
                </m:f>
                <m:sSub>
                  <m:e>
                    <m:r>
                      <a:rPr xmlns:a="http://schemas.openxmlformats.org/drawingml/2006/main" sz="1850" i="1">
                        <a:solidFill>
                          <a:srgbClr val="414040"/>
                        </a:solidFill>
                        <a:latin typeface="Cambria Math" panose="02040503050406030204" pitchFamily="18" charset="0"/>
                      </a:rPr>
                      <m:t>ε</m:t>
                    </m:r>
                  </m:e>
                  <m:sub>
                    <m:r>
                      <a:rPr xmlns:a="http://schemas.openxmlformats.org/drawingml/2006/main" sz="1850" i="1">
                        <a:solidFill>
                          <a:srgbClr val="414040"/>
                        </a:solidFill>
                        <a:latin typeface="Cambria Math" panose="02040503050406030204" pitchFamily="18" charset="0"/>
                      </a:rPr>
                      <m:t>t</m:t>
                    </m:r>
                  </m:sub>
                </m:sSub>
              </m:oMath>
            </a14:m>
            <a:endParaRPr sz="3600"/>
          </a:p>
        </p:txBody>
      </p:sp>
      <p:sp>
        <p:nvSpPr>
          <p:cNvPr id="1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First Order Linear Expectational Models"/>
          <p:cNvSpPr txBox="1"/>
          <p:nvPr>
            <p:ph type="title"/>
          </p:nvPr>
        </p:nvSpPr>
        <p:spPr>
          <a:prstGeom prst="rect">
            <a:avLst/>
          </a:prstGeom>
        </p:spPr>
        <p:txBody>
          <a:bodyPr/>
          <a:lstStyle>
            <a:lvl1pPr defTabSz="514095">
              <a:spcBef>
                <a:spcPts val="1400"/>
              </a:spcBef>
              <a:defRPr sz="6160"/>
            </a:lvl1pPr>
          </a:lstStyle>
          <a:p>
            <a:pPr/>
            <a:r>
              <a:t>First Order Linear Expectational Models</a:t>
            </a:r>
          </a:p>
        </p:txBody>
      </p:sp>
      <p:sp>
        <p:nvSpPr>
          <p:cNvPr id="196" name="We now turn to the rational expectations solution of a linear stochastic model in which a variable   depends on the rational expectation of its future value, and another exogenous stochastic variable  . The model is described by a first order linear expe"/>
          <p:cNvSpPr txBox="1"/>
          <p:nvPr>
            <p:ph type="body" idx="1"/>
          </p:nvPr>
        </p:nvSpPr>
        <p:spPr>
          <a:prstGeom prst="rect">
            <a:avLst/>
          </a:prstGeom>
        </p:spPr>
        <p:txBody>
          <a:bodyPr/>
          <a:lstStyle/>
          <a:p>
            <a:pPr defTabSz="344677">
              <a:spcBef>
                <a:spcPts val="1400"/>
              </a:spcBef>
              <a:defRPr sz="2124"/>
            </a:pPr>
            <a:r>
              <a:t>We now turn to the rational expectations solution of a linear stochastic model in which a variable </a:t>
            </a:r>
            <a14:m>
              <m:oMath>
                <m:r>
                  <a:rPr xmlns:a="http://schemas.openxmlformats.org/drawingml/2006/main" sz="2300" i="1">
                    <a:solidFill>
                      <a:srgbClr val="414040"/>
                    </a:solidFill>
                    <a:latin typeface="Cambria Math" panose="02040503050406030204" pitchFamily="18" charset="0"/>
                  </a:rPr>
                  <m:t>y</m:t>
                </m:r>
              </m:oMath>
            </a14:m>
            <a:r>
              <a:t> depends on the rational expectation of its future value, and another exogenous stochastic variable </a:t>
            </a:r>
            <a14:m>
              <m:oMath>
                <m:r>
                  <a:rPr xmlns:a="http://schemas.openxmlformats.org/drawingml/2006/main" sz="2150" i="1">
                    <a:solidFill>
                      <a:srgbClr val="414040"/>
                    </a:solidFill>
                    <a:latin typeface="Cambria Math" panose="02040503050406030204" pitchFamily="18" charset="0"/>
                  </a:rPr>
                  <m:t>x</m:t>
                </m:r>
              </m:oMath>
            </a14:m>
            <a:r>
              <a:t>. The model is described by a first order linear expectational difference equation of the form,</a:t>
            </a:r>
          </a:p>
          <a:p>
            <a:pPr defTabSz="344677">
              <a:spcBef>
                <a:spcPts val="1400"/>
              </a:spcBef>
              <a:defRPr sz="2124"/>
            </a:pPr>
            <a:r>
              <a:t>                                                                  </a:t>
            </a:r>
            <a14:m>
              <m:oMath>
                <m:sSub>
                  <m:e>
                    <m:r>
                      <a:rPr xmlns:a="http://schemas.openxmlformats.org/drawingml/2006/main" sz="2300" i="1">
                        <a:solidFill>
                          <a:srgbClr val="414040"/>
                        </a:solidFill>
                        <a:latin typeface="Cambria Math" panose="02040503050406030204" pitchFamily="18" charset="0"/>
                      </a:rPr>
                      <m:t>y</m:t>
                    </m:r>
                  </m:e>
                  <m:sub>
                    <m:r>
                      <a:rPr xmlns:a="http://schemas.openxmlformats.org/drawingml/2006/main" sz="2300" i="1">
                        <a:solidFill>
                          <a:srgbClr val="414040"/>
                        </a:solidFill>
                        <a:latin typeface="Cambria Math" panose="02040503050406030204" pitchFamily="18" charset="0"/>
                      </a:rPr>
                      <m:t>t</m:t>
                    </m:r>
                  </m:sub>
                </m:sSub>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a</m:t>
                </m:r>
                <m:sSub>
                  <m:e>
                    <m:r>
                      <a:rPr xmlns:a="http://schemas.openxmlformats.org/drawingml/2006/main" sz="2300" i="1">
                        <a:solidFill>
                          <a:srgbClr val="414040"/>
                        </a:solidFill>
                        <a:latin typeface="Cambria Math" panose="02040503050406030204" pitchFamily="18" charset="0"/>
                      </a:rPr>
                      <m:t>E</m:t>
                    </m:r>
                  </m:e>
                  <m:sub>
                    <m:r>
                      <a:rPr xmlns:a="http://schemas.openxmlformats.org/drawingml/2006/main" sz="2300" i="1">
                        <a:solidFill>
                          <a:srgbClr val="414040"/>
                        </a:solidFill>
                        <a:latin typeface="Cambria Math" panose="02040503050406030204" pitchFamily="18" charset="0"/>
                      </a:rPr>
                      <m:t>t</m:t>
                    </m:r>
                  </m:sub>
                </m:sSub>
                <m:sSub>
                  <m:e>
                    <m:r>
                      <a:rPr xmlns:a="http://schemas.openxmlformats.org/drawingml/2006/main" sz="2300" i="1">
                        <a:solidFill>
                          <a:srgbClr val="414040"/>
                        </a:solidFill>
                        <a:latin typeface="Cambria Math" panose="02040503050406030204" pitchFamily="18" charset="0"/>
                      </a:rPr>
                      <m:t>y</m:t>
                    </m:r>
                  </m:e>
                  <m:sub>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1</m:t>
                    </m:r>
                  </m:sub>
                </m:sSub>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b</m:t>
                </m:r>
                <m:sSub>
                  <m:e>
                    <m:r>
                      <a:rPr xmlns:a="http://schemas.openxmlformats.org/drawingml/2006/main" sz="2300" i="1">
                        <a:solidFill>
                          <a:srgbClr val="414040"/>
                        </a:solidFill>
                        <a:latin typeface="Cambria Math" panose="02040503050406030204" pitchFamily="18" charset="0"/>
                      </a:rPr>
                      <m:t>x</m:t>
                    </m:r>
                  </m:e>
                  <m:sub>
                    <m:r>
                      <a:rPr xmlns:a="http://schemas.openxmlformats.org/drawingml/2006/main" sz="2300" i="1">
                        <a:solidFill>
                          <a:srgbClr val="414040"/>
                        </a:solidFill>
                        <a:latin typeface="Cambria Math" panose="02040503050406030204" pitchFamily="18" charset="0"/>
                      </a:rPr>
                      <m:t>t</m:t>
                    </m:r>
                  </m:sub>
                </m:sSub>
              </m:oMath>
            </a14:m>
          </a:p>
          <a:p>
            <a:pPr defTabSz="344677">
              <a:spcBef>
                <a:spcPts val="1400"/>
              </a:spcBef>
              <a:defRPr sz="2124"/>
            </a:pPr>
            <a:r>
              <a:t>The rational expectations hypothesis implies that economic agents know that the variable </a:t>
            </a:r>
            <a14:m>
              <m:oMath>
                <m:r>
                  <a:rPr xmlns:a="http://schemas.openxmlformats.org/drawingml/2006/main" sz="2300" i="1">
                    <a:solidFill>
                      <a:srgbClr val="414040"/>
                    </a:solidFill>
                    <a:latin typeface="Cambria Math" panose="02040503050406030204" pitchFamily="18" charset="0"/>
                  </a:rPr>
                  <m:t>y</m:t>
                </m:r>
              </m:oMath>
            </a14:m>
            <a:r>
              <a:t> is determined by this expectational difference equation. We also assume that all economic agents have access to the same information set.</a:t>
            </a:r>
          </a:p>
          <a:p>
            <a:pPr defTabSz="344677">
              <a:spcBef>
                <a:spcPts val="1400"/>
              </a:spcBef>
              <a:defRPr sz="2124"/>
            </a:pPr>
            <a:r>
              <a:t>There are a number of methods for the solution of such a model. All methods are based on the </a:t>
            </a:r>
            <a:r>
              <a:rPr i="1"/>
              <a:t>law of iterated expectations</a:t>
            </a:r>
            <a:r>
              <a:t>, which requires that the current expectation of the future expectation of a future value of a variable, is nothing more than the current expectation of the future value of the variable. That is, that,</a:t>
            </a:r>
          </a:p>
          <a:p>
            <a:pPr defTabSz="344677">
              <a:spcBef>
                <a:spcPts val="1400"/>
              </a:spcBef>
              <a:defRPr sz="2124"/>
            </a:pPr>
            <a:r>
              <a:t>                                                               </a:t>
            </a:r>
            <a14:m>
              <m:oMath>
                <m:sSub>
                  <m:e>
                    <m:r>
                      <a:rPr xmlns:a="http://schemas.openxmlformats.org/drawingml/2006/main" sz="2300" i="1">
                        <a:solidFill>
                          <a:srgbClr val="414040"/>
                        </a:solidFill>
                        <a:latin typeface="Cambria Math" panose="02040503050406030204" pitchFamily="18" charset="0"/>
                      </a:rPr>
                      <m:t>E</m:t>
                    </m:r>
                  </m:e>
                  <m:sub>
                    <m:r>
                      <a:rPr xmlns:a="http://schemas.openxmlformats.org/drawingml/2006/main" sz="2300" i="1">
                        <a:solidFill>
                          <a:srgbClr val="414040"/>
                        </a:solidFill>
                        <a:latin typeface="Cambria Math" panose="02040503050406030204" pitchFamily="18" charset="0"/>
                      </a:rPr>
                      <m:t>t</m:t>
                    </m:r>
                  </m:sub>
                </m:sSub>
                <m:d>
                  <m:dPr>
                    <m:ctrlPr>
                      <a:rPr xmlns:a="http://schemas.openxmlformats.org/drawingml/2006/main" sz="2300" i="1">
                        <a:solidFill>
                          <a:srgbClr val="414040"/>
                        </a:solidFill>
                        <a:latin typeface="Cambria Math" panose="02040503050406030204" pitchFamily="18" charset="0"/>
                      </a:rPr>
                    </m:ctrlPr>
                  </m:dPr>
                  <m:e>
                    <m:sSub>
                      <m:e>
                        <m:r>
                          <a:rPr xmlns:a="http://schemas.openxmlformats.org/drawingml/2006/main" sz="2300" i="1">
                            <a:solidFill>
                              <a:srgbClr val="414040"/>
                            </a:solidFill>
                            <a:latin typeface="Cambria Math" panose="02040503050406030204" pitchFamily="18" charset="0"/>
                          </a:rPr>
                          <m:t>E</m:t>
                        </m:r>
                      </m:e>
                      <m:sub>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z</m:t>
                        </m:r>
                      </m:sub>
                    </m:sSub>
                    <m:sSub>
                      <m:e>
                        <m:r>
                          <a:rPr xmlns:a="http://schemas.openxmlformats.org/drawingml/2006/main" sz="2300" i="1">
                            <a:solidFill>
                              <a:srgbClr val="414040"/>
                            </a:solidFill>
                            <a:latin typeface="Cambria Math" panose="02040503050406030204" pitchFamily="18" charset="0"/>
                          </a:rPr>
                          <m:t>x</m:t>
                        </m:r>
                      </m:e>
                      <m:sub>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s</m:t>
                        </m:r>
                      </m:sub>
                    </m:sSub>
                  </m:e>
                </m:d>
                <m:r>
                  <a:rPr xmlns:a="http://schemas.openxmlformats.org/drawingml/2006/main" sz="2300" i="1">
                    <a:solidFill>
                      <a:srgbClr val="414040"/>
                    </a:solidFill>
                    <a:latin typeface="Cambria Math" panose="02040503050406030204" pitchFamily="18" charset="0"/>
                  </a:rPr>
                  <m:t>=</m:t>
                </m:r>
                <m:sSub>
                  <m:e>
                    <m:r>
                      <a:rPr xmlns:a="http://schemas.openxmlformats.org/drawingml/2006/main" sz="2300" i="1">
                        <a:solidFill>
                          <a:srgbClr val="414040"/>
                        </a:solidFill>
                        <a:latin typeface="Cambria Math" panose="02040503050406030204" pitchFamily="18" charset="0"/>
                      </a:rPr>
                      <m:t>E</m:t>
                    </m:r>
                  </m:e>
                  <m:sub>
                    <m:r>
                      <a:rPr xmlns:a="http://schemas.openxmlformats.org/drawingml/2006/main" sz="2300" i="1">
                        <a:solidFill>
                          <a:srgbClr val="414040"/>
                        </a:solidFill>
                        <a:latin typeface="Cambria Math" panose="02040503050406030204" pitchFamily="18" charset="0"/>
                      </a:rPr>
                      <m:t>t</m:t>
                    </m:r>
                  </m:sub>
                </m:sSub>
                <m:sSub>
                  <m:e>
                    <m:r>
                      <a:rPr xmlns:a="http://schemas.openxmlformats.org/drawingml/2006/main" sz="2300" i="1">
                        <a:solidFill>
                          <a:srgbClr val="414040"/>
                        </a:solidFill>
                        <a:latin typeface="Cambria Math" panose="02040503050406030204" pitchFamily="18" charset="0"/>
                      </a:rPr>
                      <m:t>x</m:t>
                    </m:r>
                  </m:e>
                  <m:sub>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s</m:t>
                    </m:r>
                  </m:sub>
                </m:sSub>
              </m:oMath>
            </a14:m>
          </a:p>
          <a:p>
            <a:pPr defTabSz="344677">
              <a:spcBef>
                <a:spcPts val="1400"/>
              </a:spcBef>
              <a:defRPr sz="2124"/>
            </a:pPr>
            <a:r>
              <a:t>for </a:t>
            </a:r>
            <a14:m>
              <m:oMath>
                <m:r>
                  <a:rPr xmlns:a="http://schemas.openxmlformats.org/drawingml/2006/main" sz="2400" i="1">
                    <a:solidFill>
                      <a:srgbClr val="414040"/>
                    </a:solidFill>
                    <a:latin typeface="Cambria Math" panose="02040503050406030204" pitchFamily="18" charset="0"/>
                  </a:rPr>
                  <m:t>z</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s</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oMath>
            </a14:m>
            <a:r>
              <a:t>, and </a:t>
            </a:r>
            <a14:m>
              <m:oMath>
                <m:r>
                  <a:rPr xmlns:a="http://schemas.openxmlformats.org/drawingml/2006/main" sz="2350" i="1">
                    <a:solidFill>
                      <a:srgbClr val="414040"/>
                    </a:solidFill>
                    <a:latin typeface="Cambria Math" panose="02040503050406030204" pitchFamily="18" charset="0"/>
                  </a:rPr>
                  <m:t>z</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s</m:t>
                </m:r>
              </m:oMath>
            </a14:m>
            <a:r>
              <a:t>.</a:t>
            </a:r>
            <a:endParaRPr sz="3600"/>
          </a:p>
        </p:txBody>
      </p:sp>
      <p:sp>
        <p:nvSpPr>
          <p:cNvPr id="1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The Method of Repeated Substitutions"/>
          <p:cNvSpPr txBox="1"/>
          <p:nvPr>
            <p:ph type="title"/>
          </p:nvPr>
        </p:nvSpPr>
        <p:spPr>
          <a:prstGeom prst="rect">
            <a:avLst/>
          </a:prstGeom>
        </p:spPr>
        <p:txBody>
          <a:bodyPr/>
          <a:lstStyle>
            <a:lvl1pPr defTabSz="537463">
              <a:spcBef>
                <a:spcPts val="1400"/>
              </a:spcBef>
              <a:defRPr sz="6440"/>
            </a:lvl1pPr>
          </a:lstStyle>
          <a:p>
            <a:pPr/>
            <a:r>
              <a:t>The Method of Repeated Substitutions</a:t>
            </a:r>
          </a:p>
        </p:txBody>
      </p:sp>
      <p:sp>
        <p:nvSpPr>
          <p:cNvPr id="200" name="The simplest method for solving this model is the method of repeated substitutions, a method that we also used in finding the rational expectations for the simple first order autoregressive process in the previous section.…"/>
          <p:cNvSpPr txBox="1"/>
          <p:nvPr>
            <p:ph type="body" idx="1"/>
          </p:nvPr>
        </p:nvSpPr>
        <p:spPr>
          <a:prstGeom prst="rect">
            <a:avLst/>
          </a:prstGeom>
        </p:spPr>
        <p:txBody>
          <a:bodyPr/>
          <a:lstStyle/>
          <a:p>
            <a:pPr defTabSz="233679">
              <a:spcBef>
                <a:spcPts val="900"/>
              </a:spcBef>
              <a:defRPr sz="1440"/>
            </a:pPr>
            <a:r>
              <a:t>The simplest method for solving this model is the method of repeated substitutions, a method that we also used in finding the rational expectations for the simple first order autoregressive process in the previous section.</a:t>
            </a:r>
          </a:p>
          <a:p>
            <a:pPr defTabSz="233679">
              <a:spcBef>
                <a:spcPts val="900"/>
              </a:spcBef>
              <a:defRPr sz="1440"/>
            </a:pPr>
            <a:r>
              <a:t>Using the law of iterated expectations, we get that,</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a</m:t>
                </m:r>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d>
                  <m:dPr>
                    <m:ctrlPr>
                      <a:rPr xmlns:a="http://schemas.openxmlformats.org/drawingml/2006/main" sz="1550" i="1">
                        <a:solidFill>
                          <a:srgbClr val="414040"/>
                        </a:solidFill>
                        <a:latin typeface="Cambria Math" panose="02040503050406030204" pitchFamily="18" charset="0"/>
                      </a:rPr>
                    </m:ctrlPr>
                  </m:dPr>
                  <m:e>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2</m:t>
                        </m:r>
                      </m:sub>
                    </m:sSub>
                  </m:e>
                </m:d>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b</m:t>
                </m:r>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a</m:t>
                </m:r>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2</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b</m:t>
                </m:r>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oMath>
            </a14:m>
          </a:p>
          <a:p>
            <a:pPr defTabSz="233679">
              <a:spcBef>
                <a:spcPts val="900"/>
              </a:spcBef>
              <a:defRPr sz="1440"/>
            </a:pPr>
            <a:r>
              <a:t>Substituting in the original model, we get,</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p>
                  <m:e>
                    <m:r>
                      <a:rPr xmlns:a="http://schemas.openxmlformats.org/drawingml/2006/main" sz="1550" i="1">
                        <a:solidFill>
                          <a:srgbClr val="414040"/>
                        </a:solidFill>
                        <a:latin typeface="Cambria Math" panose="02040503050406030204" pitchFamily="18" charset="0"/>
                      </a:rPr>
                      <m:t>a</m:t>
                    </m:r>
                  </m:e>
                  <m:sup>
                    <m:r>
                      <a:rPr xmlns:a="http://schemas.openxmlformats.org/drawingml/2006/main" sz="1550" i="1">
                        <a:solidFill>
                          <a:srgbClr val="414040"/>
                        </a:solidFill>
                        <a:latin typeface="Cambria Math" panose="02040503050406030204" pitchFamily="18" charset="0"/>
                      </a:rPr>
                      <m:t>2</m:t>
                    </m:r>
                  </m:sup>
                </m:sSup>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2</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a</m:t>
                </m:r>
                <m:r>
                  <a:rPr xmlns:a="http://schemas.openxmlformats.org/drawingml/2006/main" sz="1550" i="1">
                    <a:solidFill>
                      <a:srgbClr val="414040"/>
                    </a:solidFill>
                    <a:latin typeface="Cambria Math" panose="02040503050406030204" pitchFamily="18" charset="0"/>
                  </a:rPr>
                  <m:t>b</m:t>
                </m:r>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b</m:t>
                </m:r>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sub>
                </m:sSub>
              </m:oMath>
            </a14:m>
          </a:p>
          <a:p>
            <a:pPr defTabSz="233679">
              <a:spcBef>
                <a:spcPts val="900"/>
              </a:spcBef>
              <a:defRPr sz="1440"/>
            </a:pPr>
            <a:r>
              <a:t>Repeatedly substituting the future expectations of </a:t>
            </a:r>
            <a14:m>
              <m:oMath>
                <m:r>
                  <a:rPr xmlns:a="http://schemas.openxmlformats.org/drawingml/2006/main" sz="1550" i="1">
                    <a:solidFill>
                      <a:srgbClr val="414040"/>
                    </a:solidFill>
                    <a:latin typeface="Cambria Math" panose="02040503050406030204" pitchFamily="18" charset="0"/>
                  </a:rPr>
                  <m:t>y</m:t>
                </m:r>
              </m:oMath>
            </a14:m>
            <a:r>
              <a:t>, until </a:t>
            </a:r>
            <a14:m>
              <m:oMath>
                <m:r>
                  <a:rPr xmlns:a="http://schemas.openxmlformats.org/drawingml/2006/main" sz="1500" i="1">
                    <a:solidFill>
                      <a:srgbClr val="414040"/>
                    </a:solidFill>
                    <a:latin typeface="Cambria Math" panose="02040503050406030204" pitchFamily="18" charset="0"/>
                  </a:rPr>
                  <m:t>T</m:t>
                </m:r>
              </m:oMath>
            </a14:m>
            <a:r>
              <a:t> future periods, we get,</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p>
                  <m:e>
                    <m:r>
                      <a:rPr xmlns:a="http://schemas.openxmlformats.org/drawingml/2006/main" sz="1550" i="1">
                        <a:solidFill>
                          <a:srgbClr val="414040"/>
                        </a:solidFill>
                        <a:latin typeface="Cambria Math" panose="02040503050406030204" pitchFamily="18" charset="0"/>
                      </a:rPr>
                      <m:t>a</m:t>
                    </m:r>
                  </m:e>
                  <m:sup>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p>
                </m:sSup>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b</m:t>
                </m:r>
                <m:sSubSup>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s</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0</m:t>
                    </m:r>
                  </m:sub>
                  <m:sup>
                    <m:r>
                      <a:rPr xmlns:a="http://schemas.openxmlformats.org/drawingml/2006/main" sz="1550" i="1">
                        <a:solidFill>
                          <a:srgbClr val="414040"/>
                        </a:solidFill>
                        <a:latin typeface="Cambria Math" panose="02040503050406030204" pitchFamily="18" charset="0"/>
                      </a:rPr>
                      <m:t>T</m:t>
                    </m:r>
                  </m:sup>
                </m:sSubSup>
                <m:sSup>
                  <m:e>
                    <m:r>
                      <a:rPr xmlns:a="http://schemas.openxmlformats.org/drawingml/2006/main" sz="1550" i="1">
                        <a:solidFill>
                          <a:srgbClr val="414040"/>
                        </a:solidFill>
                        <a:latin typeface="Cambria Math" panose="02040503050406030204" pitchFamily="18" charset="0"/>
                      </a:rPr>
                      <m:t>a</m:t>
                    </m:r>
                  </m:e>
                  <m:sup>
                    <m:r>
                      <a:rPr xmlns:a="http://schemas.openxmlformats.org/drawingml/2006/main" sz="1550" i="1">
                        <a:solidFill>
                          <a:srgbClr val="414040"/>
                        </a:solidFill>
                        <a:latin typeface="Cambria Math" panose="02040503050406030204" pitchFamily="18" charset="0"/>
                      </a:rPr>
                      <m:t>s</m:t>
                    </m:r>
                  </m:sup>
                </m:sSup>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s</m:t>
                    </m:r>
                  </m:sub>
                </m:sSub>
              </m:oMath>
            </a14:m>
          </a:p>
          <a:p>
            <a:pPr defTabSz="233679">
              <a:spcBef>
                <a:spcPts val="900"/>
              </a:spcBef>
              <a:defRPr sz="1440"/>
            </a:pPr>
            <a:r>
              <a:t>In order to have convergence of the last term as </a:t>
            </a:r>
            <a14:m>
              <m:oMath>
                <m:r>
                  <a:rPr xmlns:a="http://schemas.openxmlformats.org/drawingml/2006/main" sz="1500" i="1">
                    <a:solidFill>
                      <a:srgbClr val="414040"/>
                    </a:solidFill>
                    <a:latin typeface="Cambria Math" panose="02040503050406030204" pitchFamily="18" charset="0"/>
                  </a:rPr>
                  <m:t>T</m:t>
                </m:r>
              </m:oMath>
            </a14:m>
            <a:r>
              <a:t> tends to infinity, the absolute value of </a:t>
            </a:r>
            <a14:m>
              <m:oMath>
                <m:r>
                  <a:rPr xmlns:a="http://schemas.openxmlformats.org/drawingml/2006/main" sz="1700" i="1">
                    <a:solidFill>
                      <a:srgbClr val="414040"/>
                    </a:solidFill>
                    <a:latin typeface="Cambria Math" panose="02040503050406030204" pitchFamily="18" charset="0"/>
                  </a:rPr>
                  <m:t>a</m:t>
                </m:r>
              </m:oMath>
            </a14:m>
            <a:r>
              <a:t> must be less than one, and the expected value of </a:t>
            </a:r>
            <a14:m>
              <m:oMath>
                <m:r>
                  <a:rPr xmlns:a="http://schemas.openxmlformats.org/drawingml/2006/main" sz="1450" i="1">
                    <a:solidFill>
                      <a:srgbClr val="414040"/>
                    </a:solidFill>
                    <a:latin typeface="Cambria Math" panose="02040503050406030204" pitchFamily="18" charset="0"/>
                  </a:rPr>
                  <m:t>x</m:t>
                </m:r>
              </m:oMath>
            </a14:m>
            <a:r>
              <a:t> should not increase too quickly. If the expected value of</a:t>
            </a:r>
            <a14:m>
              <m:oMath>
                <m:r>
                  <a:rPr xmlns:a="http://schemas.openxmlformats.org/drawingml/2006/main" sz="1450" i="1">
                    <a:solidFill>
                      <a:srgbClr val="414040"/>
                    </a:solidFill>
                    <a:latin typeface="Cambria Math" panose="02040503050406030204" pitchFamily="18" charset="0"/>
                  </a:rPr>
                  <m:t>x</m:t>
                </m:r>
              </m:oMath>
            </a14:m>
            <a:r>
              <a:t> increases exponentially, its growth rate should not exceed</a:t>
            </a:r>
            <a14:m>
              <m:oMath>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oMath>
            </a14:m>
            <a:r>
              <a:t>.</a:t>
            </a:r>
          </a:p>
          <a:p>
            <a:pPr defTabSz="233679">
              <a:spcBef>
                <a:spcPts val="900"/>
              </a:spcBef>
              <a:defRPr sz="1440"/>
            </a:pPr>
            <a:r>
              <a:t>Under these conditions, it follows that,</a:t>
            </a:r>
          </a:p>
          <a:p>
            <a:pPr defTabSz="233679">
              <a:spcBef>
                <a:spcPts val="900"/>
              </a:spcBef>
              <a:defRPr sz="1440"/>
            </a:pPr>
            <a:r>
              <a:t>                                                                                                   </a:t>
            </a:r>
            <a14:m>
              <m:oMath>
                <m:limLow>
                  <m:e>
                    <m:r>
                      <a:rPr xmlns:a="http://schemas.openxmlformats.org/drawingml/2006/main" sz="1550" i="1">
                        <a:solidFill>
                          <a:srgbClr val="414040"/>
                        </a:solidFill>
                        <a:latin typeface="Cambria Math" panose="02040503050406030204" pitchFamily="18" charset="0"/>
                      </a:rPr>
                      <m:t>lim</m:t>
                    </m:r>
                  </m:e>
                  <m:lim>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m:rPr>
                        <m:sty m:val="p"/>
                      </m:rPr>
                      <a:rPr xmlns:a="http://schemas.openxmlformats.org/drawingml/2006/main" sz="1550" i="1">
                        <a:solidFill>
                          <a:srgbClr val="414040"/>
                        </a:solidFill>
                        <a:latin typeface="Cambria Math" panose="02040503050406030204" pitchFamily="18" charset="0"/>
                      </a:rPr>
                      <m:t>∞</m:t>
                    </m:r>
                  </m:lim>
                </m:limLow>
                <m:sSup>
                  <m:e>
                    <m:r>
                      <a:rPr xmlns:a="http://schemas.openxmlformats.org/drawingml/2006/main" sz="1550" i="1">
                        <a:solidFill>
                          <a:srgbClr val="414040"/>
                        </a:solidFill>
                        <a:latin typeface="Cambria Math" panose="02040503050406030204" pitchFamily="18" charset="0"/>
                      </a:rPr>
                      <m:t>a</m:t>
                    </m:r>
                  </m:e>
                  <m:sup>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p>
                </m:sSup>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0</m:t>
                </m:r>
              </m:oMath>
            </a14:m>
          </a:p>
          <a:p>
            <a:pPr defTabSz="233679">
              <a:spcBef>
                <a:spcPts val="900"/>
              </a:spcBef>
              <a:defRPr sz="1440"/>
            </a:pPr>
            <a:r>
              <a:t>Then, a solution can be derived as,</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b</m:t>
                </m:r>
                <m:sSubSup>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s</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0</m:t>
                    </m:r>
                  </m:sub>
                  <m:sup>
                    <m:r>
                      <m:rPr>
                        <m:sty m:val="p"/>
                      </m:rPr>
                      <a:rPr xmlns:a="http://schemas.openxmlformats.org/drawingml/2006/main" sz="1550" i="1">
                        <a:solidFill>
                          <a:srgbClr val="414040"/>
                        </a:solidFill>
                        <a:latin typeface="Cambria Math" panose="02040503050406030204" pitchFamily="18" charset="0"/>
                      </a:rPr>
                      <m:t>∞</m:t>
                    </m:r>
                  </m:sup>
                </m:sSubSup>
                <m:sSup>
                  <m:e>
                    <m:r>
                      <a:rPr xmlns:a="http://schemas.openxmlformats.org/drawingml/2006/main" sz="1550" i="1">
                        <a:solidFill>
                          <a:srgbClr val="414040"/>
                        </a:solidFill>
                        <a:latin typeface="Cambria Math" panose="02040503050406030204" pitchFamily="18" charset="0"/>
                      </a:rPr>
                      <m:t>a</m:t>
                    </m:r>
                  </m:e>
                  <m:sup>
                    <m:r>
                      <a:rPr xmlns:a="http://schemas.openxmlformats.org/drawingml/2006/main" sz="1550" i="1">
                        <a:solidFill>
                          <a:srgbClr val="414040"/>
                        </a:solidFill>
                        <a:latin typeface="Cambria Math" panose="02040503050406030204" pitchFamily="18" charset="0"/>
                      </a:rPr>
                      <m:t>s</m:t>
                    </m:r>
                  </m:sup>
                </m:sSup>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s</m:t>
                    </m:r>
                  </m:sub>
                </m:sSub>
              </m:oMath>
            </a14:m>
          </a:p>
          <a:p>
            <a:pPr defTabSz="233679">
              <a:spcBef>
                <a:spcPts val="900"/>
              </a:spcBef>
              <a:defRPr sz="1440"/>
            </a:pPr>
            <a:r>
              <a:t>This satisfies the terminal condition and is thus a solution of the model. It suggests that the current value of the endogenous variable </a:t>
            </a:r>
            <a14:m>
              <m:oMath>
                <m:r>
                  <a:rPr xmlns:a="http://schemas.openxmlformats.org/drawingml/2006/main" sz="1550" i="1">
                    <a:solidFill>
                      <a:srgbClr val="414040"/>
                    </a:solidFill>
                    <a:latin typeface="Cambria Math" panose="02040503050406030204" pitchFamily="18" charset="0"/>
                  </a:rPr>
                  <m:t>y</m:t>
                </m:r>
              </m:oMath>
            </a14:m>
            <a:r>
              <a:t> is the discounted sum of the expected future values of the exogenous variable </a:t>
            </a:r>
            <a14:m>
              <m:oMath>
                <m:r>
                  <a:rPr xmlns:a="http://schemas.openxmlformats.org/drawingml/2006/main" sz="1450" i="1">
                    <a:solidFill>
                      <a:srgbClr val="414040"/>
                    </a:solidFill>
                    <a:latin typeface="Cambria Math" panose="02040503050406030204" pitchFamily="18" charset="0"/>
                  </a:rPr>
                  <m:t>x</m:t>
                </m:r>
              </m:oMath>
            </a14:m>
            <a:r>
              <a:t>, with a discount factor equal to </a:t>
            </a:r>
            <a14:m>
              <m:oMath>
                <m:r>
                  <a:rPr xmlns:a="http://schemas.openxmlformats.org/drawingml/2006/main" sz="1700" i="1">
                    <a:solidFill>
                      <a:srgbClr val="414040"/>
                    </a:solidFill>
                    <a:latin typeface="Cambria Math" panose="02040503050406030204" pitchFamily="18" charset="0"/>
                  </a:rPr>
                  <m:t>a</m:t>
                </m:r>
              </m:oMath>
            </a14:m>
            <a:r>
              <a:t>. This solution is usually called the </a:t>
            </a:r>
            <a:r>
              <a:rPr i="1"/>
              <a:t>fundamental solution</a:t>
            </a:r>
            <a:r>
              <a:t>.</a:t>
            </a:r>
            <a:endParaRPr sz="3600"/>
          </a:p>
        </p:txBody>
      </p:sp>
      <p:sp>
        <p:nvSpPr>
          <p:cNvPr id="2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Non-fundamental Solutions"/>
          <p:cNvSpPr txBox="1"/>
          <p:nvPr>
            <p:ph type="title"/>
          </p:nvPr>
        </p:nvSpPr>
        <p:spPr>
          <a:prstGeom prst="rect">
            <a:avLst/>
          </a:prstGeom>
        </p:spPr>
        <p:txBody>
          <a:bodyPr/>
          <a:lstStyle/>
          <a:p>
            <a:pPr/>
            <a:r>
              <a:t>Non-fundamental Solutions</a:t>
            </a:r>
          </a:p>
        </p:txBody>
      </p:sp>
      <p:sp>
        <p:nvSpPr>
          <p:cNvPr id="204" name="It is however worth noting that the fundamental solution is not the only solution. The fundamental solution is based only on the minimum number of variables (  in our case), the so-called fundamentals, and satisfies the terminal condition. If the termina"/>
          <p:cNvSpPr txBox="1"/>
          <p:nvPr>
            <p:ph type="body" idx="1"/>
          </p:nvPr>
        </p:nvSpPr>
        <p:spPr>
          <a:prstGeom prst="rect">
            <a:avLst/>
          </a:prstGeom>
        </p:spPr>
        <p:txBody>
          <a:bodyPr/>
          <a:lstStyle/>
          <a:p>
            <a:pPr defTabSz="245363">
              <a:spcBef>
                <a:spcPts val="1000"/>
              </a:spcBef>
              <a:defRPr sz="1512"/>
            </a:pPr>
            <a:r>
              <a:t>It is however worth noting that the fundamental solution is not the only solution. The fundamental solution is based only on the minimum number of variables (</a:t>
            </a:r>
            <a14:m>
              <m:oMath>
                <m:r>
                  <a:rPr xmlns:a="http://schemas.openxmlformats.org/drawingml/2006/main" sz="1550" i="1">
                    <a:solidFill>
                      <a:srgbClr val="414040"/>
                    </a:solidFill>
                    <a:latin typeface="Cambria Math" panose="02040503050406030204" pitchFamily="18" charset="0"/>
                  </a:rPr>
                  <m:t>x</m:t>
                </m:r>
              </m:oMath>
            </a14:m>
            <a:r>
              <a:t> in our case), the so-called </a:t>
            </a:r>
            <a:r>
              <a:rPr i="1"/>
              <a:t>fundamentals</a:t>
            </a:r>
            <a:r>
              <a:t>, and satisfies the terminal condition. If the terminal condition is not satisfied, then there is a host of other </a:t>
            </a:r>
            <a:r>
              <a:rPr i="1"/>
              <a:t>non-fundamental, solutions</a:t>
            </a:r>
            <a:r>
              <a:t>.</a:t>
            </a:r>
          </a:p>
          <a:p>
            <a:pPr defTabSz="245363">
              <a:spcBef>
                <a:spcPts val="1000"/>
              </a:spcBef>
              <a:defRPr sz="1512"/>
            </a:pPr>
            <a:r>
              <a:t>Suppose there is an alternative solution which involves an additional variable </a:t>
            </a:r>
            <a14:m>
              <m:oMath>
                <m:r>
                  <a:rPr xmlns:a="http://schemas.openxmlformats.org/drawingml/2006/main" sz="1650" i="1">
                    <a:solidFill>
                      <a:srgbClr val="414040"/>
                    </a:solidFill>
                    <a:latin typeface="Cambria Math" panose="02040503050406030204" pitchFamily="18" charset="0"/>
                  </a:rPr>
                  <m:t>z</m:t>
                </m:r>
              </m:oMath>
            </a14:m>
            <a:r>
              <a:t>. This solution takes the form,</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y</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b</m:t>
                </m:r>
                <m:sSubSup>
                  <m:e>
                    <m:r>
                      <a:rPr xmlns:a="http://schemas.openxmlformats.org/drawingml/2006/main" sz="1650" i="1">
                        <a:solidFill>
                          <a:srgbClr val="414040"/>
                        </a:solidFill>
                        <a:latin typeface="Cambria Math" panose="02040503050406030204" pitchFamily="18" charset="0"/>
                      </a:rPr>
                      <m:t>∑</m:t>
                    </m:r>
                  </m:e>
                  <m:sub>
                    <m:r>
                      <a:rPr xmlns:a="http://schemas.openxmlformats.org/drawingml/2006/main" sz="1650" i="1">
                        <a:solidFill>
                          <a:srgbClr val="414040"/>
                        </a:solidFill>
                        <a:latin typeface="Cambria Math" panose="02040503050406030204" pitchFamily="18" charset="0"/>
                      </a:rPr>
                      <m:t>s</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sub>
                  <m:sup>
                    <m:r>
                      <m:rPr>
                        <m:sty m:val="p"/>
                      </m:rPr>
                      <a:rPr xmlns:a="http://schemas.openxmlformats.org/drawingml/2006/main" sz="1650" i="1">
                        <a:solidFill>
                          <a:srgbClr val="414040"/>
                        </a:solidFill>
                        <a:latin typeface="Cambria Math" panose="02040503050406030204" pitchFamily="18" charset="0"/>
                      </a:rPr>
                      <m:t>∞</m:t>
                    </m:r>
                  </m:sup>
                </m:sSubSup>
                <m:sSup>
                  <m:e>
                    <m:r>
                      <a:rPr xmlns:a="http://schemas.openxmlformats.org/drawingml/2006/main" sz="1650" i="1">
                        <a:solidFill>
                          <a:srgbClr val="414040"/>
                        </a:solidFill>
                        <a:latin typeface="Cambria Math" panose="02040503050406030204" pitchFamily="18" charset="0"/>
                      </a:rPr>
                      <m:t>a</m:t>
                    </m:r>
                  </m:e>
                  <m:sup>
                    <m:r>
                      <a:rPr xmlns:a="http://schemas.openxmlformats.org/drawingml/2006/main" sz="1650" i="1">
                        <a:solidFill>
                          <a:srgbClr val="414040"/>
                        </a:solidFill>
                        <a:latin typeface="Cambria Math" panose="02040503050406030204" pitchFamily="18" charset="0"/>
                      </a:rPr>
                      <m:t>s</m:t>
                    </m:r>
                  </m:sup>
                </m:sSup>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sSub>
                  <m:e>
                    <m:r>
                      <a:rPr xmlns:a="http://schemas.openxmlformats.org/drawingml/2006/main" sz="1650" i="1">
                        <a:solidFill>
                          <a:srgbClr val="414040"/>
                        </a:solidFill>
                        <a:latin typeface="Cambria Math" panose="02040503050406030204" pitchFamily="18" charset="0"/>
                      </a:rPr>
                      <m:t>x</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z</m:t>
                    </m:r>
                  </m:e>
                  <m:sub>
                    <m:r>
                      <a:rPr xmlns:a="http://schemas.openxmlformats.org/drawingml/2006/main" sz="1650" i="1">
                        <a:solidFill>
                          <a:srgbClr val="414040"/>
                        </a:solidFill>
                        <a:latin typeface="Cambria Math" panose="02040503050406030204" pitchFamily="18" charset="0"/>
                      </a:rPr>
                      <m:t>t</m:t>
                    </m:r>
                  </m:sub>
                </m:sSub>
              </m:oMath>
            </a14:m>
          </a:p>
          <a:p>
            <a:pPr defTabSz="245363">
              <a:spcBef>
                <a:spcPts val="1000"/>
              </a:spcBef>
              <a:defRPr sz="1512"/>
            </a:pPr>
            <a:r>
              <a:t>One can easily demonstrate that if the variable </a:t>
            </a:r>
            <a14:m>
              <m:oMath>
                <m:r>
                  <a:rPr xmlns:a="http://schemas.openxmlformats.org/drawingml/2006/main" sz="1650" i="1">
                    <a:solidFill>
                      <a:srgbClr val="414040"/>
                    </a:solidFill>
                    <a:latin typeface="Cambria Math" panose="02040503050406030204" pitchFamily="18" charset="0"/>
                  </a:rPr>
                  <m:t>z</m:t>
                </m:r>
              </m:oMath>
            </a14:m>
            <a:r>
              <a:t> satisfies,</a:t>
            </a:r>
          </a:p>
          <a:p>
            <a:pPr defTabSz="245363">
              <a:spcBef>
                <a:spcPts val="1000"/>
              </a:spcBef>
              <a:defRPr sz="1512"/>
            </a:pPr>
            <a:r>
              <a:t>                                                                                                               </a:t>
            </a:r>
            <a14:m>
              <m:oMath>
                <m:sSub>
                  <m:e>
                    <m:r>
                      <a:rPr xmlns:a="http://schemas.openxmlformats.org/drawingml/2006/main" sz="1750" i="1">
                        <a:solidFill>
                          <a:srgbClr val="414040"/>
                        </a:solidFill>
                        <a:latin typeface="Cambria Math" panose="02040503050406030204" pitchFamily="18" charset="0"/>
                      </a:rPr>
                      <m:t>z</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sub>
                </m:sSub>
                <m:sSub>
                  <m:e>
                    <m:r>
                      <a:rPr xmlns:a="http://schemas.openxmlformats.org/drawingml/2006/main" sz="1750" i="1">
                        <a:solidFill>
                          <a:srgbClr val="414040"/>
                        </a:solidFill>
                        <a:latin typeface="Cambria Math" panose="02040503050406030204" pitchFamily="18" charset="0"/>
                      </a:rPr>
                      <m:t>z</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oMath>
            </a14:m>
          </a:p>
          <a:p>
            <a:pPr defTabSz="245363">
              <a:spcBef>
                <a:spcPts val="1000"/>
              </a:spcBef>
              <a:defRPr sz="1512"/>
            </a:pPr>
            <a:r>
              <a:t>or, equivalently,</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sSub>
                  <m:e>
                    <m:r>
                      <a:rPr xmlns:a="http://schemas.openxmlformats.org/drawingml/2006/main" sz="1650" i="1">
                        <a:solidFill>
                          <a:srgbClr val="414040"/>
                        </a:solidFill>
                        <a:latin typeface="Cambria Math" panose="02040503050406030204" pitchFamily="18" charset="0"/>
                      </a:rPr>
                      <m:t>z</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sSub>
                      <m:e>
                        <m:r>
                          <a:rPr xmlns:a="http://schemas.openxmlformats.org/drawingml/2006/main" sz="1650" i="1">
                            <a:solidFill>
                              <a:srgbClr val="414040"/>
                            </a:solidFill>
                            <a:latin typeface="Cambria Math" panose="02040503050406030204" pitchFamily="18" charset="0"/>
                          </a:rPr>
                          <m:t>z</m:t>
                        </m:r>
                      </m:e>
                      <m:sub>
                        <m:r>
                          <a:rPr xmlns:a="http://schemas.openxmlformats.org/drawingml/2006/main" sz="1650" i="1">
                            <a:solidFill>
                              <a:srgbClr val="414040"/>
                            </a:solidFill>
                            <a:latin typeface="Cambria Math" panose="02040503050406030204" pitchFamily="18" charset="0"/>
                          </a:rPr>
                          <m:t>t</m:t>
                        </m:r>
                      </m:sub>
                    </m:sSub>
                  </m:num>
                  <m:den>
                    <m:r>
                      <a:rPr xmlns:a="http://schemas.openxmlformats.org/drawingml/2006/main" sz="1650" i="1">
                        <a:solidFill>
                          <a:srgbClr val="414040"/>
                        </a:solidFill>
                        <a:latin typeface="Cambria Math" panose="02040503050406030204" pitchFamily="18" charset="0"/>
                      </a:rPr>
                      <m:t>a</m:t>
                    </m:r>
                  </m:den>
                </m:f>
              </m:oMath>
            </a14:m>
          </a:p>
          <a:p>
            <a:pPr defTabSz="245363">
              <a:spcBef>
                <a:spcPts val="1000"/>
              </a:spcBef>
              <a:defRPr sz="1512"/>
            </a:pPr>
            <a:r>
              <a:t>then this is also a solution of the model.</a:t>
            </a:r>
          </a:p>
          <a:p>
            <a:pPr defTabSz="245363">
              <a:spcBef>
                <a:spcPts val="1000"/>
              </a:spcBef>
              <a:defRPr sz="1512"/>
            </a:pPr>
            <a:r>
              <a:t>However, it is worth noting that because </a:t>
            </a:r>
            <a14:m>
              <m:oMath>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1</m:t>
                </m:r>
              </m:oMath>
            </a14:m>
            <a:r>
              <a:t>, the mathematical expectation of the future</a:t>
            </a:r>
            <a14:m>
              <m:oMath>
                <m:r>
                  <a:rPr xmlns:a="http://schemas.openxmlformats.org/drawingml/2006/main" sz="1650" i="1">
                    <a:solidFill>
                      <a:srgbClr val="414040"/>
                    </a:solidFill>
                    <a:latin typeface="Cambria Math" panose="02040503050406030204" pitchFamily="18" charset="0"/>
                  </a:rPr>
                  <m:t>z</m:t>
                </m:r>
              </m:oMath>
            </a14:m>
            <a:r>
              <a:t> explodes over time. This can be proven by taking the limit of the mathematical expectation as time tends to infinity. This limit is given by,</a:t>
            </a:r>
          </a:p>
          <a:p>
            <a:pPr defTabSz="245363">
              <a:spcBef>
                <a:spcPts val="1000"/>
              </a:spcBef>
              <a:defRPr sz="1512"/>
            </a:pPr>
            <a:r>
              <a:t>                                                                                                  </a:t>
            </a:r>
            <a14:m>
              <m:oMath>
                <m:limLow>
                  <m:e>
                    <m:r>
                      <a:rPr xmlns:a="http://schemas.openxmlformats.org/drawingml/2006/main" sz="1650" i="1">
                        <a:solidFill>
                          <a:srgbClr val="414040"/>
                        </a:solidFill>
                        <a:latin typeface="Cambria Math" panose="02040503050406030204" pitchFamily="18" charset="0"/>
                      </a:rPr>
                      <m:t>lim</m:t>
                    </m:r>
                  </m:e>
                  <m:lim>
                    <m:r>
                      <a:rPr xmlns:a="http://schemas.openxmlformats.org/drawingml/2006/main" sz="1650" i="1">
                        <a:solidFill>
                          <a:srgbClr val="414040"/>
                        </a:solidFill>
                        <a:latin typeface="Cambria Math" panose="02040503050406030204" pitchFamily="18" charset="0"/>
                      </a:rPr>
                      <m:t>s</m:t>
                    </m:r>
                    <m:r>
                      <a:rPr xmlns:a="http://schemas.openxmlformats.org/drawingml/2006/main" sz="1650" i="1">
                        <a:solidFill>
                          <a:srgbClr val="414040"/>
                        </a:solidFill>
                        <a:latin typeface="Cambria Math" panose="02040503050406030204" pitchFamily="18" charset="0"/>
                      </a:rPr>
                      <m:t>→</m:t>
                    </m:r>
                    <m:r>
                      <m:rPr>
                        <m:sty m:val="p"/>
                      </m:rPr>
                      <a:rPr xmlns:a="http://schemas.openxmlformats.org/drawingml/2006/main" sz="1650" i="1">
                        <a:solidFill>
                          <a:srgbClr val="414040"/>
                        </a:solidFill>
                        <a:latin typeface="Cambria Math" panose="02040503050406030204" pitchFamily="18" charset="0"/>
                      </a:rPr>
                      <m:t>∞</m:t>
                    </m:r>
                  </m:lim>
                </m:limLow>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sSub>
                  <m:e>
                    <m:r>
                      <a:rPr xmlns:a="http://schemas.openxmlformats.org/drawingml/2006/main" sz="1650" i="1">
                        <a:solidFill>
                          <a:srgbClr val="414040"/>
                        </a:solidFill>
                        <a:latin typeface="Cambria Math" panose="02040503050406030204" pitchFamily="18" charset="0"/>
                      </a:rPr>
                      <m:t>z</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r>
                  <a:rPr xmlns:a="http://schemas.openxmlformats.org/drawingml/2006/main" sz="1650" i="1">
                    <a:solidFill>
                      <a:srgbClr val="414040"/>
                    </a:solidFill>
                    <a:latin typeface="Cambria Math" panose="02040503050406030204" pitchFamily="18" charset="0"/>
                  </a:rPr>
                  <m:t>=</m:t>
                </m:r>
                <m:sSup>
                  <m:e>
                    <m:d>
                      <m:dPr>
                        <m:ctrlPr>
                          <a:rPr xmlns:a="http://schemas.openxmlformats.org/drawingml/2006/main" sz="1650" i="1">
                            <a:solidFill>
                              <a:srgbClr val="414040"/>
                            </a:solidFill>
                            <a:latin typeface="Cambria Math" panose="02040503050406030204" pitchFamily="18" charset="0"/>
                          </a:rPr>
                        </m:ctrlPr>
                      </m:dPr>
                      <m:e>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a</m:t>
                            </m:r>
                          </m:den>
                        </m:f>
                      </m:e>
                    </m:d>
                  </m:e>
                  <m:sup>
                    <m:r>
                      <a:rPr xmlns:a="http://schemas.openxmlformats.org/drawingml/2006/main" sz="1650" i="1">
                        <a:solidFill>
                          <a:srgbClr val="414040"/>
                        </a:solidFill>
                        <a:latin typeface="Cambria Math" panose="02040503050406030204" pitchFamily="18" charset="0"/>
                      </a:rPr>
                      <m:t>s</m:t>
                    </m:r>
                  </m:sup>
                </m:sSup>
                <m:sSub>
                  <m:e>
                    <m:r>
                      <a:rPr xmlns:a="http://schemas.openxmlformats.org/drawingml/2006/main" sz="1650" i="1">
                        <a:solidFill>
                          <a:srgbClr val="414040"/>
                        </a:solidFill>
                        <a:latin typeface="Cambria Math" panose="02040503050406030204" pitchFamily="18" charset="0"/>
                      </a:rPr>
                      <m:t>z</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m:rPr>
                    <m:sty m:val="p"/>
                  </m:rPr>
                  <a:rPr xmlns:a="http://schemas.openxmlformats.org/drawingml/2006/main" sz="1650" i="1">
                    <a:solidFill>
                      <a:srgbClr val="414040"/>
                    </a:solidFill>
                    <a:latin typeface="Cambria Math" panose="02040503050406030204" pitchFamily="18" charset="0"/>
                  </a:rPr>
                  <m:t>∞</m:t>
                </m:r>
              </m:oMath>
            </a14:m>
          </a:p>
          <a:p>
            <a:pPr defTabSz="245363">
              <a:spcBef>
                <a:spcPts val="1000"/>
              </a:spcBef>
              <a:defRPr sz="1512"/>
            </a:pPr>
            <a:r>
              <a:t>depending on whether </a:t>
            </a:r>
            <a14:m>
              <m:oMath>
                <m:r>
                  <a:rPr xmlns:a="http://schemas.openxmlformats.org/drawingml/2006/main" sz="1650" i="1">
                    <a:solidFill>
                      <a:srgbClr val="414040"/>
                    </a:solidFill>
                    <a:latin typeface="Cambria Math" panose="02040503050406030204" pitchFamily="18" charset="0"/>
                  </a:rPr>
                  <m:t>z</m:t>
                </m:r>
              </m:oMath>
            </a14:m>
            <a:r>
              <a:t> is positive or negative.</a:t>
            </a:r>
          </a:p>
          <a:p>
            <a:pPr defTabSz="245363">
              <a:spcBef>
                <a:spcPts val="1000"/>
              </a:spcBef>
              <a:defRPr sz="1512"/>
            </a:pPr>
            <a:r>
              <a:t>Solutions based on non-fundamental variables such as </a:t>
            </a:r>
            <a14:m>
              <m:oMath>
                <m:r>
                  <a:rPr xmlns:a="http://schemas.openxmlformats.org/drawingml/2006/main" sz="1650" i="1">
                    <a:solidFill>
                      <a:srgbClr val="414040"/>
                    </a:solidFill>
                    <a:latin typeface="Cambria Math" panose="02040503050406030204" pitchFamily="18" charset="0"/>
                  </a:rPr>
                  <m:t>z</m:t>
                </m:r>
              </m:oMath>
            </a14:m>
            <a:r>
              <a:t>are called </a:t>
            </a:r>
            <a:r>
              <a:rPr i="1"/>
              <a:t>bubbles</a:t>
            </a:r>
            <a:r>
              <a:t>, as opposed to solutions which are based only on the fundamentals.</a:t>
            </a:r>
            <a:endParaRPr sz="3600"/>
          </a:p>
        </p:txBody>
      </p:sp>
      <p:sp>
        <p:nvSpPr>
          <p:cNvPr id="2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The Method of Factorization and Future Mathematical Expectations Operator"/>
          <p:cNvSpPr txBox="1"/>
          <p:nvPr>
            <p:ph type="title"/>
          </p:nvPr>
        </p:nvSpPr>
        <p:spPr>
          <a:prstGeom prst="rect">
            <a:avLst/>
          </a:prstGeom>
        </p:spPr>
        <p:txBody>
          <a:bodyPr/>
          <a:lstStyle>
            <a:lvl1pPr defTabSz="321310">
              <a:spcBef>
                <a:spcPts val="800"/>
              </a:spcBef>
              <a:defRPr sz="3850"/>
            </a:lvl1pPr>
          </a:lstStyle>
          <a:p>
            <a:pPr/>
            <a:r>
              <a:t>The Method of Factorization and Future Mathematical Expectations Operator</a:t>
            </a:r>
          </a:p>
        </p:txBody>
      </p:sp>
      <p:sp>
        <p:nvSpPr>
          <p:cNvPr id="208" name="The factorization method requires the use of the future mathematical expectations operator  . We define the future mathematical expectations operator   for a variable  , as,…"/>
          <p:cNvSpPr txBox="1"/>
          <p:nvPr>
            <p:ph type="body" idx="1"/>
          </p:nvPr>
        </p:nvSpPr>
        <p:spPr>
          <a:prstGeom prst="rect">
            <a:avLst/>
          </a:prstGeom>
        </p:spPr>
        <p:txBody>
          <a:bodyPr/>
          <a:lstStyle/>
          <a:p>
            <a:pPr defTabSz="426466">
              <a:spcBef>
                <a:spcPts val="1700"/>
              </a:spcBef>
              <a:defRPr sz="2628"/>
            </a:pPr>
            <a:r>
              <a:t>The factorization method requires the use of the future mathematical expectations operator </a:t>
            </a:r>
            <a14:m>
              <m:oMath>
                <m:r>
                  <a:rPr xmlns:a="http://schemas.openxmlformats.org/drawingml/2006/main" sz="2750" i="1">
                    <a:solidFill>
                      <a:srgbClr val="414040"/>
                    </a:solidFill>
                    <a:latin typeface="Cambria Math" panose="02040503050406030204" pitchFamily="18" charset="0"/>
                  </a:rPr>
                  <m:t>F</m:t>
                </m:r>
              </m:oMath>
            </a14:m>
            <a:r>
              <a:t>. We define the future mathematical expectations operator </a:t>
            </a:r>
            <a14:m>
              <m:oMath>
                <m:r>
                  <a:rPr xmlns:a="http://schemas.openxmlformats.org/drawingml/2006/main" sz="2750" i="1">
                    <a:solidFill>
                      <a:srgbClr val="414040"/>
                    </a:solidFill>
                    <a:latin typeface="Cambria Math" panose="02040503050406030204" pitchFamily="18" charset="0"/>
                  </a:rPr>
                  <m:t>F</m:t>
                </m:r>
              </m:oMath>
            </a14:m>
            <a:r>
              <a:t> for a variable </a:t>
            </a:r>
            <a14:m>
              <m:oMath>
                <m:r>
                  <a:rPr xmlns:a="http://schemas.openxmlformats.org/drawingml/2006/main" sz="2700" i="1">
                    <a:solidFill>
                      <a:srgbClr val="414040"/>
                    </a:solidFill>
                    <a:latin typeface="Cambria Math" panose="02040503050406030204" pitchFamily="18" charset="0"/>
                  </a:rPr>
                  <m:t>x</m:t>
                </m:r>
              </m:oMath>
            </a14:m>
            <a:r>
              <a:t>, as,</a:t>
            </a:r>
          </a:p>
          <a:p>
            <a:pPr defTabSz="426466">
              <a:spcBef>
                <a:spcPts val="1700"/>
              </a:spcBef>
              <a:defRPr sz="2628"/>
            </a:pPr>
            <a:r>
              <a:t>                                                          </a:t>
            </a:r>
            <a14:m>
              <m:oMath>
                <m:sSup>
                  <m:e>
                    <m:r>
                      <a:rPr xmlns:a="http://schemas.openxmlformats.org/drawingml/2006/main" sz="2900" i="1">
                        <a:solidFill>
                          <a:srgbClr val="414040"/>
                        </a:solidFill>
                        <a:latin typeface="Cambria Math" panose="02040503050406030204" pitchFamily="18" charset="0"/>
                      </a:rPr>
                      <m:t>F</m:t>
                    </m:r>
                  </m:e>
                  <m:sup>
                    <m:r>
                      <a:rPr xmlns:a="http://schemas.openxmlformats.org/drawingml/2006/main" sz="2900" i="1">
                        <a:solidFill>
                          <a:srgbClr val="414040"/>
                        </a:solidFill>
                        <a:latin typeface="Cambria Math" panose="02040503050406030204" pitchFamily="18" charset="0"/>
                      </a:rPr>
                      <m:t>s</m:t>
                    </m:r>
                  </m:sup>
                </m:sSup>
                <m:sSub>
                  <m:e>
                    <m:r>
                      <a:rPr xmlns:a="http://schemas.openxmlformats.org/drawingml/2006/main" sz="2900" i="1">
                        <a:solidFill>
                          <a:srgbClr val="414040"/>
                        </a:solidFill>
                        <a:latin typeface="Cambria Math" panose="02040503050406030204" pitchFamily="18" charset="0"/>
                      </a:rPr>
                      <m:t>x</m:t>
                    </m:r>
                  </m:e>
                  <m:sub>
                    <m:r>
                      <a:rPr xmlns:a="http://schemas.openxmlformats.org/drawingml/2006/main" sz="2900" i="1">
                        <a:solidFill>
                          <a:srgbClr val="414040"/>
                        </a:solidFill>
                        <a:latin typeface="Cambria Math" panose="02040503050406030204" pitchFamily="18" charset="0"/>
                      </a:rPr>
                      <m:t>t</m:t>
                    </m:r>
                  </m:sub>
                </m:sSub>
                <m:r>
                  <a:rPr xmlns:a="http://schemas.openxmlformats.org/drawingml/2006/main" sz="2900" i="1">
                    <a:solidFill>
                      <a:srgbClr val="414040"/>
                    </a:solidFill>
                    <a:latin typeface="Cambria Math" panose="02040503050406030204" pitchFamily="18" charset="0"/>
                  </a:rPr>
                  <m:t>=</m:t>
                </m:r>
                <m:sSub>
                  <m:e>
                    <m:r>
                      <a:rPr xmlns:a="http://schemas.openxmlformats.org/drawingml/2006/main" sz="2900" i="1">
                        <a:solidFill>
                          <a:srgbClr val="414040"/>
                        </a:solidFill>
                        <a:latin typeface="Cambria Math" panose="02040503050406030204" pitchFamily="18" charset="0"/>
                      </a:rPr>
                      <m:t>E</m:t>
                    </m:r>
                  </m:e>
                  <m:sub>
                    <m:r>
                      <a:rPr xmlns:a="http://schemas.openxmlformats.org/drawingml/2006/main" sz="2900" i="1">
                        <a:solidFill>
                          <a:srgbClr val="414040"/>
                        </a:solidFill>
                        <a:latin typeface="Cambria Math" panose="02040503050406030204" pitchFamily="18" charset="0"/>
                      </a:rPr>
                      <m:t>t</m:t>
                    </m:r>
                  </m:sub>
                </m:sSub>
                <m:sSub>
                  <m:e>
                    <m:r>
                      <a:rPr xmlns:a="http://schemas.openxmlformats.org/drawingml/2006/main" sz="2900" i="1">
                        <a:solidFill>
                          <a:srgbClr val="414040"/>
                        </a:solidFill>
                        <a:latin typeface="Cambria Math" panose="02040503050406030204" pitchFamily="18" charset="0"/>
                      </a:rPr>
                      <m:t>x</m:t>
                    </m:r>
                  </m:e>
                  <m:sub>
                    <m:r>
                      <a:rPr xmlns:a="http://schemas.openxmlformats.org/drawingml/2006/main" sz="2900" i="1">
                        <a:solidFill>
                          <a:srgbClr val="414040"/>
                        </a:solidFill>
                        <a:latin typeface="Cambria Math" panose="02040503050406030204" pitchFamily="18" charset="0"/>
                      </a:rPr>
                      <m:t>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s</m:t>
                    </m:r>
                  </m:sub>
                </m:sSub>
              </m:oMath>
            </a14:m>
          </a:p>
          <a:p>
            <a:pPr defTabSz="426466">
              <a:spcBef>
                <a:spcPts val="1700"/>
              </a:spcBef>
              <a:defRPr sz="2628"/>
            </a:pPr>
            <a:r>
              <a:t>for </a:t>
            </a:r>
            <a14:m>
              <m:oMath>
                <m:r>
                  <a:rPr xmlns:a="http://schemas.openxmlformats.org/drawingml/2006/main" sz="2900" i="1">
                    <a:solidFill>
                      <a:srgbClr val="414040"/>
                    </a:solidFill>
                    <a:latin typeface="Cambria Math" panose="02040503050406030204" pitchFamily="18" charset="0"/>
                  </a:rPr>
                  <m:t>s</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1,0,1,2,...</m:t>
                </m:r>
              </m:oMath>
            </a14:m>
            <a:r>
              <a:t>. Note that this operator is conditional on the information set available in period </a:t>
            </a:r>
            <a14:m>
              <m:oMath>
                <m:r>
                  <a:rPr xmlns:a="http://schemas.openxmlformats.org/drawingml/2006/main" sz="3100" i="1">
                    <a:solidFill>
                      <a:srgbClr val="414040"/>
                    </a:solidFill>
                    <a:latin typeface="Cambria Math" panose="02040503050406030204" pitchFamily="18" charset="0"/>
                  </a:rPr>
                  <m:t>t</m:t>
                </m:r>
              </m:oMath>
            </a14:m>
            <a:r>
              <a:t> which does not change when the operator is raised to different powers.</a:t>
            </a:r>
          </a:p>
          <a:p>
            <a:pPr defTabSz="426466">
              <a:spcBef>
                <a:spcPts val="1700"/>
              </a:spcBef>
              <a:defRPr sz="2628"/>
            </a:pPr>
            <a:r>
              <a:t>It follows that, for </a:t>
            </a:r>
            <a14:m>
              <m:oMath>
                <m:r>
                  <a:rPr xmlns:a="http://schemas.openxmlformats.org/drawingml/2006/main" sz="2900" i="1">
                    <a:solidFill>
                      <a:srgbClr val="414040"/>
                    </a:solidFill>
                    <a:latin typeface="Cambria Math" panose="02040503050406030204" pitchFamily="18" charset="0"/>
                  </a:rPr>
                  <m:t>s</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0</m:t>
                </m:r>
              </m:oMath>
            </a14:m>
            <a:r>
              <a:t>, </a:t>
            </a:r>
            <a14:m>
              <m:oMath>
                <m:r>
                  <a:rPr xmlns:a="http://schemas.openxmlformats.org/drawingml/2006/main" sz="2850" i="1">
                    <a:solidFill>
                      <a:srgbClr val="414040"/>
                    </a:solidFill>
                    <a:latin typeface="Cambria Math" panose="02040503050406030204" pitchFamily="18" charset="0"/>
                  </a:rPr>
                  <m:t>F</m:t>
                </m:r>
                <m:sSub>
                  <m:e>
                    <m:r>
                      <a:rPr xmlns:a="http://schemas.openxmlformats.org/drawingml/2006/main" sz="2850" i="1">
                        <a:solidFill>
                          <a:srgbClr val="414040"/>
                        </a:solidFill>
                        <a:latin typeface="Cambria Math" panose="02040503050406030204" pitchFamily="18" charset="0"/>
                      </a:rPr>
                      <m:t>x</m:t>
                    </m:r>
                  </m:e>
                  <m:sub>
                    <m:r>
                      <a:rPr xmlns:a="http://schemas.openxmlformats.org/drawingml/2006/main" sz="2850" i="1">
                        <a:solidFill>
                          <a:srgbClr val="414040"/>
                        </a:solidFill>
                        <a:latin typeface="Cambria Math" panose="02040503050406030204" pitchFamily="18" charset="0"/>
                      </a:rPr>
                      <m:t>t</m:t>
                    </m:r>
                  </m:sub>
                </m:sSub>
                <m:r>
                  <a:rPr xmlns:a="http://schemas.openxmlformats.org/drawingml/2006/main" sz="2850" i="1">
                    <a:solidFill>
                      <a:srgbClr val="414040"/>
                    </a:solidFill>
                    <a:latin typeface="Cambria Math" panose="02040503050406030204" pitchFamily="18" charset="0"/>
                  </a:rPr>
                  <m:t>=</m:t>
                </m:r>
                <m:sSub>
                  <m:e>
                    <m:r>
                      <a:rPr xmlns:a="http://schemas.openxmlformats.org/drawingml/2006/main" sz="2850" i="1">
                        <a:solidFill>
                          <a:srgbClr val="414040"/>
                        </a:solidFill>
                        <a:latin typeface="Cambria Math" panose="02040503050406030204" pitchFamily="18" charset="0"/>
                      </a:rPr>
                      <m:t>x</m:t>
                    </m:r>
                  </m:e>
                  <m:sub>
                    <m:r>
                      <a:rPr xmlns:a="http://schemas.openxmlformats.org/drawingml/2006/main" sz="2850" i="1">
                        <a:solidFill>
                          <a:srgbClr val="414040"/>
                        </a:solidFill>
                        <a:latin typeface="Cambria Math" panose="02040503050406030204" pitchFamily="18" charset="0"/>
                      </a:rPr>
                      <m:t>t</m:t>
                    </m:r>
                  </m:sub>
                </m:sSub>
              </m:oMath>
            </a14:m>
            <a:r>
              <a:t>, for </a:t>
            </a:r>
            <a14:m>
              <m:oMath>
                <m:r>
                  <a:rPr xmlns:a="http://schemas.openxmlformats.org/drawingml/2006/main" sz="3050" i="1">
                    <a:solidFill>
                      <a:srgbClr val="414040"/>
                    </a:solidFill>
                    <a:latin typeface="Cambria Math" panose="02040503050406030204" pitchFamily="18" charset="0"/>
                  </a:rPr>
                  <m:t>s</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1</m:t>
                </m:r>
              </m:oMath>
            </a14:m>
            <a:r>
              <a:t>, </a:t>
            </a:r>
            <a14:m>
              <m:oMath>
                <m:r>
                  <a:rPr xmlns:a="http://schemas.openxmlformats.org/drawingml/2006/main" sz="2900" i="1">
                    <a:solidFill>
                      <a:srgbClr val="414040"/>
                    </a:solidFill>
                    <a:latin typeface="Cambria Math" panose="02040503050406030204" pitchFamily="18" charset="0"/>
                  </a:rPr>
                  <m:t>F</m:t>
                </m:r>
                <m:sSub>
                  <m:e>
                    <m:r>
                      <a:rPr xmlns:a="http://schemas.openxmlformats.org/drawingml/2006/main" sz="2900" i="1">
                        <a:solidFill>
                          <a:srgbClr val="414040"/>
                        </a:solidFill>
                        <a:latin typeface="Cambria Math" panose="02040503050406030204" pitchFamily="18" charset="0"/>
                      </a:rPr>
                      <m:t>x</m:t>
                    </m:r>
                  </m:e>
                  <m:sub>
                    <m:r>
                      <a:rPr xmlns:a="http://schemas.openxmlformats.org/drawingml/2006/main" sz="2900" i="1">
                        <a:solidFill>
                          <a:srgbClr val="414040"/>
                        </a:solidFill>
                        <a:latin typeface="Cambria Math" panose="02040503050406030204" pitchFamily="18" charset="0"/>
                      </a:rPr>
                      <m:t>t</m:t>
                    </m:r>
                  </m:sub>
                </m:sSub>
                <m:r>
                  <a:rPr xmlns:a="http://schemas.openxmlformats.org/drawingml/2006/main" sz="2900" i="1">
                    <a:solidFill>
                      <a:srgbClr val="414040"/>
                    </a:solidFill>
                    <a:latin typeface="Cambria Math" panose="02040503050406030204" pitchFamily="18" charset="0"/>
                  </a:rPr>
                  <m:t>=</m:t>
                </m:r>
                <m:sSub>
                  <m:e>
                    <m:r>
                      <a:rPr xmlns:a="http://schemas.openxmlformats.org/drawingml/2006/main" sz="2900" i="1">
                        <a:solidFill>
                          <a:srgbClr val="414040"/>
                        </a:solidFill>
                        <a:latin typeface="Cambria Math" panose="02040503050406030204" pitchFamily="18" charset="0"/>
                      </a:rPr>
                      <m:t>E</m:t>
                    </m:r>
                  </m:e>
                  <m:sub>
                    <m:r>
                      <a:rPr xmlns:a="http://schemas.openxmlformats.org/drawingml/2006/main" sz="2900" i="1">
                        <a:solidFill>
                          <a:srgbClr val="414040"/>
                        </a:solidFill>
                        <a:latin typeface="Cambria Math" panose="02040503050406030204" pitchFamily="18" charset="0"/>
                      </a:rPr>
                      <m:t>t</m:t>
                    </m:r>
                  </m:sub>
                </m:sSub>
                <m:sSub>
                  <m:e>
                    <m:r>
                      <a:rPr xmlns:a="http://schemas.openxmlformats.org/drawingml/2006/main" sz="2900" i="1">
                        <a:solidFill>
                          <a:srgbClr val="414040"/>
                        </a:solidFill>
                        <a:latin typeface="Cambria Math" panose="02040503050406030204" pitchFamily="18" charset="0"/>
                      </a:rPr>
                      <m:t>x</m:t>
                    </m:r>
                  </m:e>
                  <m:sub>
                    <m:r>
                      <a:rPr xmlns:a="http://schemas.openxmlformats.org/drawingml/2006/main" sz="2900" i="1">
                        <a:solidFill>
                          <a:srgbClr val="414040"/>
                        </a:solidFill>
                        <a:latin typeface="Cambria Math" panose="02040503050406030204" pitchFamily="18" charset="0"/>
                      </a:rPr>
                      <m:t>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1</m:t>
                    </m:r>
                  </m:sub>
                </m:sSub>
              </m:oMath>
            </a14:m>
            <a:r>
              <a:t>, </a:t>
            </a:r>
            <a14:m>
              <m:oMath>
                <m:sSup>
                  <m:e>
                    <m:r>
                      <a:rPr xmlns:a="http://schemas.openxmlformats.org/drawingml/2006/main" sz="2800" i="1">
                        <a:solidFill>
                          <a:srgbClr val="414040"/>
                        </a:solidFill>
                        <a:latin typeface="Cambria Math" panose="02040503050406030204" pitchFamily="18" charset="0"/>
                      </a:rPr>
                      <m:t>F</m:t>
                    </m:r>
                  </m:e>
                  <m:sup>
                    <m:r>
                      <a:rPr xmlns:a="http://schemas.openxmlformats.org/drawingml/2006/main" sz="2800" i="1">
                        <a:solidFill>
                          <a:srgbClr val="414040"/>
                        </a:solidFill>
                        <a:latin typeface="Cambria Math" panose="02040503050406030204" pitchFamily="18" charset="0"/>
                      </a:rPr>
                      <m:t>2</m:t>
                    </m:r>
                  </m:sup>
                </m:sSup>
                <m:sSub>
                  <m:e>
                    <m:r>
                      <a:rPr xmlns:a="http://schemas.openxmlformats.org/drawingml/2006/main" sz="2800" i="1">
                        <a:solidFill>
                          <a:srgbClr val="414040"/>
                        </a:solidFill>
                        <a:latin typeface="Cambria Math" panose="02040503050406030204" pitchFamily="18" charset="0"/>
                      </a:rPr>
                      <m:t>x</m:t>
                    </m:r>
                  </m:e>
                  <m:sub>
                    <m:r>
                      <a:rPr xmlns:a="http://schemas.openxmlformats.org/drawingml/2006/main" sz="2800" i="1">
                        <a:solidFill>
                          <a:srgbClr val="414040"/>
                        </a:solidFill>
                        <a:latin typeface="Cambria Math" panose="02040503050406030204" pitchFamily="18" charset="0"/>
                      </a:rPr>
                      <m:t>t</m:t>
                    </m:r>
                  </m:sub>
                </m:sSub>
                <m:r>
                  <a:rPr xmlns:a="http://schemas.openxmlformats.org/drawingml/2006/main" sz="2800" i="1">
                    <a:solidFill>
                      <a:srgbClr val="414040"/>
                    </a:solidFill>
                    <a:latin typeface="Cambria Math" panose="02040503050406030204" pitchFamily="18" charset="0"/>
                  </a:rPr>
                  <m:t>=</m:t>
                </m:r>
                <m:sSub>
                  <m:e>
                    <m:r>
                      <a:rPr xmlns:a="http://schemas.openxmlformats.org/drawingml/2006/main" sz="2800" i="1">
                        <a:solidFill>
                          <a:srgbClr val="414040"/>
                        </a:solidFill>
                        <a:latin typeface="Cambria Math" panose="02040503050406030204" pitchFamily="18" charset="0"/>
                      </a:rPr>
                      <m:t>E</m:t>
                    </m:r>
                  </m:e>
                  <m:sub>
                    <m:r>
                      <a:rPr xmlns:a="http://schemas.openxmlformats.org/drawingml/2006/main" sz="2800" i="1">
                        <a:solidFill>
                          <a:srgbClr val="414040"/>
                        </a:solidFill>
                        <a:latin typeface="Cambria Math" panose="02040503050406030204" pitchFamily="18" charset="0"/>
                      </a:rPr>
                      <m:t>t</m:t>
                    </m:r>
                  </m:sub>
                </m:sSub>
                <m:sSub>
                  <m:e>
                    <m:r>
                      <a:rPr xmlns:a="http://schemas.openxmlformats.org/drawingml/2006/main" sz="2800" i="1">
                        <a:solidFill>
                          <a:srgbClr val="414040"/>
                        </a:solidFill>
                        <a:latin typeface="Cambria Math" panose="02040503050406030204" pitchFamily="18" charset="0"/>
                      </a:rPr>
                      <m:t>x</m:t>
                    </m:r>
                  </m:e>
                  <m:sub>
                    <m:r>
                      <a:rPr xmlns:a="http://schemas.openxmlformats.org/drawingml/2006/main" sz="2800" i="1">
                        <a:solidFill>
                          <a:srgbClr val="414040"/>
                        </a:solidFill>
                        <a:latin typeface="Cambria Math" panose="02040503050406030204" pitchFamily="18" charset="0"/>
                      </a:rPr>
                      <m:t>t</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2</m:t>
                    </m:r>
                  </m:sub>
                </m:sSub>
              </m:oMath>
            </a14:m>
            <a:r>
              <a:t>, and so on so forth. In addition, for </a:t>
            </a:r>
            <a14:m>
              <m:oMath>
                <m:r>
                  <a:rPr xmlns:a="http://schemas.openxmlformats.org/drawingml/2006/main" sz="3000" i="1">
                    <a:solidFill>
                      <a:srgbClr val="414040"/>
                    </a:solidFill>
                    <a:latin typeface="Cambria Math" panose="02040503050406030204" pitchFamily="18" charset="0"/>
                  </a:rPr>
                  <m:t>s</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1</m:t>
                </m:r>
              </m:oMath>
            </a14:m>
            <a:r>
              <a:t>, </a:t>
            </a:r>
            <a14:m>
              <m:oMath>
                <m:sSup>
                  <m:e>
                    <m:r>
                      <a:rPr xmlns:a="http://schemas.openxmlformats.org/drawingml/2006/main" sz="2850" i="1">
                        <a:solidFill>
                          <a:srgbClr val="414040"/>
                        </a:solidFill>
                        <a:latin typeface="Cambria Math" panose="02040503050406030204" pitchFamily="18" charset="0"/>
                      </a:rPr>
                      <m:t>F</m:t>
                    </m:r>
                  </m:e>
                  <m:sup>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1</m:t>
                    </m:r>
                  </m:sup>
                </m:sSup>
                <m:sSub>
                  <m:e>
                    <m:r>
                      <a:rPr xmlns:a="http://schemas.openxmlformats.org/drawingml/2006/main" sz="2850" i="1">
                        <a:solidFill>
                          <a:srgbClr val="414040"/>
                        </a:solidFill>
                        <a:latin typeface="Cambria Math" panose="02040503050406030204" pitchFamily="18" charset="0"/>
                      </a:rPr>
                      <m:t>x</m:t>
                    </m:r>
                  </m:e>
                  <m:sub>
                    <m:r>
                      <a:rPr xmlns:a="http://schemas.openxmlformats.org/drawingml/2006/main" sz="2850" i="1">
                        <a:solidFill>
                          <a:srgbClr val="414040"/>
                        </a:solidFill>
                        <a:latin typeface="Cambria Math" panose="02040503050406030204" pitchFamily="18" charset="0"/>
                      </a:rPr>
                      <m:t>t</m:t>
                    </m:r>
                  </m:sub>
                </m:sSub>
                <m:r>
                  <a:rPr xmlns:a="http://schemas.openxmlformats.org/drawingml/2006/main" sz="2850" i="1">
                    <a:solidFill>
                      <a:srgbClr val="414040"/>
                    </a:solidFill>
                    <a:latin typeface="Cambria Math" panose="02040503050406030204" pitchFamily="18" charset="0"/>
                  </a:rPr>
                  <m:t>=</m:t>
                </m:r>
                <m:sSub>
                  <m:e>
                    <m:r>
                      <a:rPr xmlns:a="http://schemas.openxmlformats.org/drawingml/2006/main" sz="2850" i="1">
                        <a:solidFill>
                          <a:srgbClr val="414040"/>
                        </a:solidFill>
                        <a:latin typeface="Cambria Math" panose="02040503050406030204" pitchFamily="18" charset="0"/>
                      </a:rPr>
                      <m:t>x</m:t>
                    </m:r>
                  </m:e>
                  <m:sub>
                    <m:r>
                      <a:rPr xmlns:a="http://schemas.openxmlformats.org/drawingml/2006/main" sz="2850" i="1">
                        <a:solidFill>
                          <a:srgbClr val="414040"/>
                        </a:solidFill>
                        <a:latin typeface="Cambria Math" panose="02040503050406030204" pitchFamily="18" charset="0"/>
                      </a:rPr>
                      <m:t>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1</m:t>
                    </m:r>
                  </m:sub>
                </m:sSub>
              </m:oMath>
            </a14:m>
            <a:r>
              <a:t>, for </a:t>
            </a:r>
            <a14:m>
              <m:oMath>
                <m:r>
                  <a:rPr xmlns:a="http://schemas.openxmlformats.org/drawingml/2006/main" sz="2900" i="1">
                    <a:solidFill>
                      <a:srgbClr val="414040"/>
                    </a:solidFill>
                    <a:latin typeface="Cambria Math" panose="02040503050406030204" pitchFamily="18" charset="0"/>
                  </a:rPr>
                  <m:t>s</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2</m:t>
                </m:r>
              </m:oMath>
            </a14:m>
            <a:r>
              <a:t>, </a:t>
            </a:r>
            <a14:m>
              <m:oMath>
                <m:sSup>
                  <m:e>
                    <m:r>
                      <a:rPr xmlns:a="http://schemas.openxmlformats.org/drawingml/2006/main" sz="2850" i="1">
                        <a:solidFill>
                          <a:srgbClr val="414040"/>
                        </a:solidFill>
                        <a:latin typeface="Cambria Math" panose="02040503050406030204" pitchFamily="18" charset="0"/>
                      </a:rPr>
                      <m:t>F</m:t>
                    </m:r>
                  </m:e>
                  <m:sup>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2</m:t>
                    </m:r>
                  </m:sup>
                </m:sSup>
                <m:sSub>
                  <m:e>
                    <m:r>
                      <a:rPr xmlns:a="http://schemas.openxmlformats.org/drawingml/2006/main" sz="2850" i="1">
                        <a:solidFill>
                          <a:srgbClr val="414040"/>
                        </a:solidFill>
                        <a:latin typeface="Cambria Math" panose="02040503050406030204" pitchFamily="18" charset="0"/>
                      </a:rPr>
                      <m:t>x</m:t>
                    </m:r>
                  </m:e>
                  <m:sub>
                    <m:r>
                      <a:rPr xmlns:a="http://schemas.openxmlformats.org/drawingml/2006/main" sz="2850" i="1">
                        <a:solidFill>
                          <a:srgbClr val="414040"/>
                        </a:solidFill>
                        <a:latin typeface="Cambria Math" panose="02040503050406030204" pitchFamily="18" charset="0"/>
                      </a:rPr>
                      <m:t>t</m:t>
                    </m:r>
                  </m:sub>
                </m:sSub>
                <m:r>
                  <a:rPr xmlns:a="http://schemas.openxmlformats.org/drawingml/2006/main" sz="2850" i="1">
                    <a:solidFill>
                      <a:srgbClr val="414040"/>
                    </a:solidFill>
                    <a:latin typeface="Cambria Math" panose="02040503050406030204" pitchFamily="18" charset="0"/>
                  </a:rPr>
                  <m:t>=</m:t>
                </m:r>
                <m:sSub>
                  <m:e>
                    <m:r>
                      <a:rPr xmlns:a="http://schemas.openxmlformats.org/drawingml/2006/main" sz="2850" i="1">
                        <a:solidFill>
                          <a:srgbClr val="414040"/>
                        </a:solidFill>
                        <a:latin typeface="Cambria Math" panose="02040503050406030204" pitchFamily="18" charset="0"/>
                      </a:rPr>
                      <m:t>x</m:t>
                    </m:r>
                  </m:e>
                  <m:sub>
                    <m:r>
                      <a:rPr xmlns:a="http://schemas.openxmlformats.org/drawingml/2006/main" sz="2850" i="1">
                        <a:solidFill>
                          <a:srgbClr val="414040"/>
                        </a:solidFill>
                        <a:latin typeface="Cambria Math" panose="02040503050406030204" pitchFamily="18" charset="0"/>
                      </a:rPr>
                      <m:t>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2</m:t>
                    </m:r>
                  </m:sub>
                </m:sSub>
              </m:oMath>
            </a14:m>
            <a:r>
              <a:t> and so on so forth. Thus, the future mathematical expectations operator is the inverse of the lag operator </a:t>
            </a:r>
            <a14:m>
              <m:oMath>
                <m:r>
                  <a:rPr xmlns:a="http://schemas.openxmlformats.org/drawingml/2006/main" sz="2800" i="1">
                    <a:solidFill>
                      <a:srgbClr val="414040"/>
                    </a:solidFill>
                    <a:latin typeface="Cambria Math" panose="02040503050406030204" pitchFamily="18" charset="0"/>
                  </a:rPr>
                  <m:t>L</m:t>
                </m:r>
              </m:oMath>
            </a14:m>
            <a:r>
              <a:t>, which we have used for the solution of difference equations.</a:t>
            </a:r>
            <a:endParaRPr sz="3600"/>
          </a:p>
        </p:txBody>
      </p:sp>
      <p:sp>
        <p:nvSpPr>
          <p:cNvPr id="2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The Factorization Method for a First Order Model"/>
          <p:cNvSpPr txBox="1"/>
          <p:nvPr>
            <p:ph type="title"/>
          </p:nvPr>
        </p:nvSpPr>
        <p:spPr>
          <a:prstGeom prst="rect">
            <a:avLst/>
          </a:prstGeom>
        </p:spPr>
        <p:txBody>
          <a:bodyPr/>
          <a:lstStyle>
            <a:lvl1pPr defTabSz="414781">
              <a:spcBef>
                <a:spcPts val="1100"/>
              </a:spcBef>
              <a:defRPr sz="4969"/>
            </a:lvl1pPr>
          </a:lstStyle>
          <a:p>
            <a:pPr/>
            <a:r>
              <a:t>The Factorization Method for a First Order Model</a:t>
            </a:r>
          </a:p>
        </p:txBody>
      </p:sp>
      <p:sp>
        <p:nvSpPr>
          <p:cNvPr id="212" name="Our first-order expectational model takes the form,…"/>
          <p:cNvSpPr txBox="1"/>
          <p:nvPr>
            <p:ph type="body" idx="1"/>
          </p:nvPr>
        </p:nvSpPr>
        <p:spPr>
          <a:prstGeom prst="rect">
            <a:avLst/>
          </a:prstGeom>
        </p:spPr>
        <p:txBody>
          <a:bodyPr/>
          <a:lstStyle/>
          <a:p>
            <a:pPr defTabSz="479044">
              <a:spcBef>
                <a:spcPts val="1900"/>
              </a:spcBef>
              <a:defRPr sz="2952"/>
            </a:pPr>
            <a:r>
              <a:t>Our first-order expectational model takes the form,</a:t>
            </a:r>
          </a:p>
          <a:p>
            <a:pPr defTabSz="479044">
              <a:spcBef>
                <a:spcPts val="1900"/>
              </a:spcBef>
              <a:defRPr sz="2952"/>
            </a:pPr>
            <a:r>
              <a:t>                                                </a:t>
            </a:r>
            <a14:m>
              <m:oMath>
                <m:sSub>
                  <m:e>
                    <m:r>
                      <a:rPr xmlns:a="http://schemas.openxmlformats.org/drawingml/2006/main" sz="3200" i="1">
                        <a:solidFill>
                          <a:srgbClr val="414040"/>
                        </a:solidFill>
                        <a:latin typeface="Cambria Math" panose="02040503050406030204" pitchFamily="18" charset="0"/>
                      </a:rPr>
                      <m:t>y</m:t>
                    </m:r>
                  </m:e>
                  <m:sub>
                    <m:r>
                      <a:rPr xmlns:a="http://schemas.openxmlformats.org/drawingml/2006/main" sz="3200" i="1">
                        <a:solidFill>
                          <a:srgbClr val="414040"/>
                        </a:solidFill>
                        <a:latin typeface="Cambria Math" panose="02040503050406030204" pitchFamily="18" charset="0"/>
                      </a:rPr>
                      <m:t>t</m:t>
                    </m:r>
                  </m:sub>
                </m:sSub>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a</m:t>
                </m:r>
                <m:sSub>
                  <m:e>
                    <m:r>
                      <a:rPr xmlns:a="http://schemas.openxmlformats.org/drawingml/2006/main" sz="3200" i="1">
                        <a:solidFill>
                          <a:srgbClr val="414040"/>
                        </a:solidFill>
                        <a:latin typeface="Cambria Math" panose="02040503050406030204" pitchFamily="18" charset="0"/>
                      </a:rPr>
                      <m:t>E</m:t>
                    </m:r>
                  </m:e>
                  <m:sub>
                    <m:r>
                      <a:rPr xmlns:a="http://schemas.openxmlformats.org/drawingml/2006/main" sz="3200" i="1">
                        <a:solidFill>
                          <a:srgbClr val="414040"/>
                        </a:solidFill>
                        <a:latin typeface="Cambria Math" panose="02040503050406030204" pitchFamily="18" charset="0"/>
                      </a:rPr>
                      <m:t>t</m:t>
                    </m:r>
                  </m:sub>
                </m:sSub>
                <m:sSub>
                  <m:e>
                    <m:r>
                      <a:rPr xmlns:a="http://schemas.openxmlformats.org/drawingml/2006/main" sz="3200" i="1">
                        <a:solidFill>
                          <a:srgbClr val="414040"/>
                        </a:solidFill>
                        <a:latin typeface="Cambria Math" panose="02040503050406030204" pitchFamily="18" charset="0"/>
                      </a:rPr>
                      <m:t>y</m:t>
                    </m:r>
                  </m:e>
                  <m:sub>
                    <m:r>
                      <a:rPr xmlns:a="http://schemas.openxmlformats.org/drawingml/2006/main" sz="3200" i="1">
                        <a:solidFill>
                          <a:srgbClr val="414040"/>
                        </a:solidFill>
                        <a:latin typeface="Cambria Math" panose="02040503050406030204" pitchFamily="18" charset="0"/>
                      </a:rPr>
                      <m:t>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1</m:t>
                    </m:r>
                  </m:sub>
                </m:sSub>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b</m:t>
                </m:r>
                <m:sSub>
                  <m:e>
                    <m:r>
                      <a:rPr xmlns:a="http://schemas.openxmlformats.org/drawingml/2006/main" sz="3200" i="1">
                        <a:solidFill>
                          <a:srgbClr val="414040"/>
                        </a:solidFill>
                        <a:latin typeface="Cambria Math" panose="02040503050406030204" pitchFamily="18" charset="0"/>
                      </a:rPr>
                      <m:t>x</m:t>
                    </m:r>
                  </m:e>
                  <m:sub>
                    <m:r>
                      <a:rPr xmlns:a="http://schemas.openxmlformats.org/drawingml/2006/main" sz="3200" i="1">
                        <a:solidFill>
                          <a:srgbClr val="414040"/>
                        </a:solidFill>
                        <a:latin typeface="Cambria Math" panose="02040503050406030204" pitchFamily="18" charset="0"/>
                      </a:rPr>
                      <m:t>t</m:t>
                    </m:r>
                  </m:sub>
                </m:sSub>
              </m:oMath>
            </a14:m>
          </a:p>
          <a:p>
            <a:pPr defTabSz="479044">
              <a:spcBef>
                <a:spcPts val="1900"/>
              </a:spcBef>
              <a:defRPr sz="2952"/>
            </a:pPr>
            <a:r>
              <a:t>Using the future mathematical expectations operator, and assuming that </a:t>
            </a:r>
            <a14:m>
              <m:oMath>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1</m:t>
                </m:r>
                <m:r>
                  <a:rPr xmlns:a="http://schemas.openxmlformats.org/drawingml/2006/main" sz="3350" i="1">
                    <a:solidFill>
                      <a:srgbClr val="414040"/>
                    </a:solidFill>
                    <a:latin typeface="Cambria Math" panose="02040503050406030204" pitchFamily="18" charset="0"/>
                  </a:rPr>
                  <m:t>&lt;</m:t>
                </m:r>
                <m:r>
                  <a:rPr xmlns:a="http://schemas.openxmlformats.org/drawingml/2006/main" sz="3350" i="1">
                    <a:solidFill>
                      <a:srgbClr val="414040"/>
                    </a:solidFill>
                    <a:latin typeface="Cambria Math" panose="02040503050406030204" pitchFamily="18" charset="0"/>
                  </a:rPr>
                  <m:t>a</m:t>
                </m:r>
                <m:r>
                  <a:rPr xmlns:a="http://schemas.openxmlformats.org/drawingml/2006/main" sz="3350" i="1">
                    <a:solidFill>
                      <a:srgbClr val="414040"/>
                    </a:solidFill>
                    <a:latin typeface="Cambria Math" panose="02040503050406030204" pitchFamily="18" charset="0"/>
                  </a:rPr>
                  <m:t>&lt;</m:t>
                </m:r>
                <m:r>
                  <a:rPr xmlns:a="http://schemas.openxmlformats.org/drawingml/2006/main" sz="3350" i="1">
                    <a:solidFill>
                      <a:srgbClr val="414040"/>
                    </a:solidFill>
                    <a:latin typeface="Cambria Math" panose="02040503050406030204" pitchFamily="18" charset="0"/>
                  </a:rPr>
                  <m:t>1</m:t>
                </m:r>
              </m:oMath>
            </a14:m>
            <a:r>
              <a:t>, this  can be re-written as,</a:t>
            </a:r>
          </a:p>
          <a:p>
            <a:pPr defTabSz="479044">
              <a:spcBef>
                <a:spcPts val="1900"/>
              </a:spcBef>
              <a:defRPr sz="2952"/>
            </a:pPr>
            <a:r>
              <a:t>        </a:t>
            </a:r>
            <a14:m>
              <m:oMath>
                <m:sSub>
                  <m:e>
                    <m:r>
                      <a:rPr xmlns:a="http://schemas.openxmlformats.org/drawingml/2006/main" sz="3200" i="1">
                        <a:solidFill>
                          <a:srgbClr val="414040"/>
                        </a:solidFill>
                        <a:latin typeface="Cambria Math" panose="02040503050406030204" pitchFamily="18" charset="0"/>
                      </a:rPr>
                      <m:t>y</m:t>
                    </m:r>
                  </m:e>
                  <m:sub>
                    <m:r>
                      <a:rPr xmlns:a="http://schemas.openxmlformats.org/drawingml/2006/main" sz="3200" i="1">
                        <a:solidFill>
                          <a:srgbClr val="414040"/>
                        </a:solidFill>
                        <a:latin typeface="Cambria Math" panose="02040503050406030204" pitchFamily="18" charset="0"/>
                      </a:rPr>
                      <m:t>t</m:t>
                    </m:r>
                  </m:sub>
                </m:sSub>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a</m:t>
                </m:r>
                <m:r>
                  <a:rPr xmlns:a="http://schemas.openxmlformats.org/drawingml/2006/main" sz="3200" i="1">
                    <a:solidFill>
                      <a:srgbClr val="414040"/>
                    </a:solidFill>
                    <a:latin typeface="Cambria Math" panose="02040503050406030204" pitchFamily="18" charset="0"/>
                  </a:rPr>
                  <m:t>F</m:t>
                </m:r>
                <m:sSub>
                  <m:e>
                    <m:r>
                      <a:rPr xmlns:a="http://schemas.openxmlformats.org/drawingml/2006/main" sz="3200" i="1">
                        <a:solidFill>
                          <a:srgbClr val="414040"/>
                        </a:solidFill>
                        <a:latin typeface="Cambria Math" panose="02040503050406030204" pitchFamily="18" charset="0"/>
                      </a:rPr>
                      <m:t>y</m:t>
                    </m:r>
                  </m:e>
                  <m:sub>
                    <m:r>
                      <a:rPr xmlns:a="http://schemas.openxmlformats.org/drawingml/2006/main" sz="3200" i="1">
                        <a:solidFill>
                          <a:srgbClr val="414040"/>
                        </a:solidFill>
                        <a:latin typeface="Cambria Math" panose="02040503050406030204" pitchFamily="18" charset="0"/>
                      </a:rPr>
                      <m:t>t</m:t>
                    </m:r>
                  </m:sub>
                </m:sSub>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b</m:t>
                </m:r>
                <m:sSub>
                  <m:e>
                    <m:r>
                      <a:rPr xmlns:a="http://schemas.openxmlformats.org/drawingml/2006/main" sz="3200" i="1">
                        <a:solidFill>
                          <a:srgbClr val="414040"/>
                        </a:solidFill>
                        <a:latin typeface="Cambria Math" panose="02040503050406030204" pitchFamily="18" charset="0"/>
                      </a:rPr>
                      <m:t>x</m:t>
                    </m:r>
                  </m:e>
                  <m:sub>
                    <m:r>
                      <a:rPr xmlns:a="http://schemas.openxmlformats.org/drawingml/2006/main" sz="3200" i="1">
                        <a:solidFill>
                          <a:srgbClr val="414040"/>
                        </a:solidFill>
                        <a:latin typeface="Cambria Math" panose="02040503050406030204" pitchFamily="18" charset="0"/>
                      </a:rPr>
                      <m:t>t</m:t>
                    </m:r>
                  </m:sub>
                </m:sSub>
                <m:r>
                  <a:rPr xmlns:a="http://schemas.openxmlformats.org/drawingml/2006/main" sz="3200" i="1">
                    <a:solidFill>
                      <a:srgbClr val="414040"/>
                    </a:solidFill>
                    <a:latin typeface="Cambria Math" panose="02040503050406030204" pitchFamily="18" charset="0"/>
                  </a:rPr>
                  <m:t>=</m:t>
                </m:r>
                <m:f>
                  <m:fPr>
                    <m:ctrlPr>
                      <a:rPr xmlns:a="http://schemas.openxmlformats.org/drawingml/2006/main" sz="3200" i="1">
                        <a:solidFill>
                          <a:srgbClr val="414040"/>
                        </a:solidFill>
                        <a:latin typeface="Cambria Math" panose="02040503050406030204" pitchFamily="18" charset="0"/>
                      </a:rPr>
                    </m:ctrlPr>
                    <m:type m:val="bar"/>
                  </m:fPr>
                  <m:num>
                    <m:r>
                      <a:rPr xmlns:a="http://schemas.openxmlformats.org/drawingml/2006/main" sz="3200" i="1">
                        <a:solidFill>
                          <a:srgbClr val="414040"/>
                        </a:solidFill>
                        <a:latin typeface="Cambria Math" panose="02040503050406030204" pitchFamily="18" charset="0"/>
                      </a:rPr>
                      <m:t>b</m:t>
                    </m:r>
                  </m:num>
                  <m:den>
                    <m:r>
                      <a:rPr xmlns:a="http://schemas.openxmlformats.org/drawingml/2006/main" sz="3200" i="1">
                        <a:solidFill>
                          <a:srgbClr val="414040"/>
                        </a:solidFill>
                        <a:latin typeface="Cambria Math" panose="02040503050406030204" pitchFamily="18" charset="0"/>
                      </a:rPr>
                      <m:t>1</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a</m:t>
                    </m:r>
                    <m:r>
                      <a:rPr xmlns:a="http://schemas.openxmlformats.org/drawingml/2006/main" sz="3200" i="1">
                        <a:solidFill>
                          <a:srgbClr val="414040"/>
                        </a:solidFill>
                        <a:latin typeface="Cambria Math" panose="02040503050406030204" pitchFamily="18" charset="0"/>
                      </a:rPr>
                      <m:t>F</m:t>
                    </m:r>
                  </m:den>
                </m:f>
                <m:sSub>
                  <m:e>
                    <m:r>
                      <a:rPr xmlns:a="http://schemas.openxmlformats.org/drawingml/2006/main" sz="3200" i="1">
                        <a:solidFill>
                          <a:srgbClr val="414040"/>
                        </a:solidFill>
                        <a:latin typeface="Cambria Math" panose="02040503050406030204" pitchFamily="18" charset="0"/>
                      </a:rPr>
                      <m:t>x</m:t>
                    </m:r>
                  </m:e>
                  <m:sub>
                    <m:r>
                      <a:rPr xmlns:a="http://schemas.openxmlformats.org/drawingml/2006/main" sz="3200" i="1">
                        <a:solidFill>
                          <a:srgbClr val="414040"/>
                        </a:solidFill>
                        <a:latin typeface="Cambria Math" panose="02040503050406030204" pitchFamily="18" charset="0"/>
                      </a:rPr>
                      <m:t>t</m:t>
                    </m:r>
                  </m:sub>
                </m:sSub>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b</m:t>
                </m:r>
                <m:sSubSup>
                  <m:e>
                    <m:r>
                      <a:rPr xmlns:a="http://schemas.openxmlformats.org/drawingml/2006/main" sz="3200" i="1">
                        <a:solidFill>
                          <a:srgbClr val="414040"/>
                        </a:solidFill>
                        <a:latin typeface="Cambria Math" panose="02040503050406030204" pitchFamily="18" charset="0"/>
                      </a:rPr>
                      <m:t>∑</m:t>
                    </m:r>
                  </m:e>
                  <m:sub>
                    <m:r>
                      <a:rPr xmlns:a="http://schemas.openxmlformats.org/drawingml/2006/main" sz="3200" i="1">
                        <a:solidFill>
                          <a:srgbClr val="414040"/>
                        </a:solidFill>
                        <a:latin typeface="Cambria Math" panose="02040503050406030204" pitchFamily="18" charset="0"/>
                      </a:rPr>
                      <m:t>s</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0</m:t>
                    </m:r>
                  </m:sub>
                  <m:sup>
                    <m:r>
                      <m:rPr>
                        <m:sty m:val="p"/>
                      </m:rPr>
                      <a:rPr xmlns:a="http://schemas.openxmlformats.org/drawingml/2006/main" sz="3200" i="1">
                        <a:solidFill>
                          <a:srgbClr val="414040"/>
                        </a:solidFill>
                        <a:latin typeface="Cambria Math" panose="02040503050406030204" pitchFamily="18" charset="0"/>
                      </a:rPr>
                      <m:t>∞</m:t>
                    </m:r>
                  </m:sup>
                </m:sSubSup>
                <m:sSup>
                  <m:e>
                    <m:r>
                      <a:rPr xmlns:a="http://schemas.openxmlformats.org/drawingml/2006/main" sz="3200" i="1">
                        <a:solidFill>
                          <a:srgbClr val="414040"/>
                        </a:solidFill>
                        <a:latin typeface="Cambria Math" panose="02040503050406030204" pitchFamily="18" charset="0"/>
                      </a:rPr>
                      <m:t>a</m:t>
                    </m:r>
                  </m:e>
                  <m:sup>
                    <m:r>
                      <a:rPr xmlns:a="http://schemas.openxmlformats.org/drawingml/2006/main" sz="3200" i="1">
                        <a:solidFill>
                          <a:srgbClr val="414040"/>
                        </a:solidFill>
                        <a:latin typeface="Cambria Math" panose="02040503050406030204" pitchFamily="18" charset="0"/>
                      </a:rPr>
                      <m:t>s</m:t>
                    </m:r>
                  </m:sup>
                </m:sSup>
                <m:sSup>
                  <m:e>
                    <m:r>
                      <a:rPr xmlns:a="http://schemas.openxmlformats.org/drawingml/2006/main" sz="3200" i="1">
                        <a:solidFill>
                          <a:srgbClr val="414040"/>
                        </a:solidFill>
                        <a:latin typeface="Cambria Math" panose="02040503050406030204" pitchFamily="18" charset="0"/>
                      </a:rPr>
                      <m:t>F</m:t>
                    </m:r>
                  </m:e>
                  <m:sup>
                    <m:r>
                      <a:rPr xmlns:a="http://schemas.openxmlformats.org/drawingml/2006/main" sz="3200" i="1">
                        <a:solidFill>
                          <a:srgbClr val="414040"/>
                        </a:solidFill>
                        <a:latin typeface="Cambria Math" panose="02040503050406030204" pitchFamily="18" charset="0"/>
                      </a:rPr>
                      <m:t>s</m:t>
                    </m:r>
                  </m:sup>
                </m:sSup>
                <m:sSub>
                  <m:e>
                    <m:r>
                      <a:rPr xmlns:a="http://schemas.openxmlformats.org/drawingml/2006/main" sz="3200" i="1">
                        <a:solidFill>
                          <a:srgbClr val="414040"/>
                        </a:solidFill>
                        <a:latin typeface="Cambria Math" panose="02040503050406030204" pitchFamily="18" charset="0"/>
                      </a:rPr>
                      <m:t>x</m:t>
                    </m:r>
                  </m:e>
                  <m:sub>
                    <m:r>
                      <a:rPr xmlns:a="http://schemas.openxmlformats.org/drawingml/2006/main" sz="3200" i="1">
                        <a:solidFill>
                          <a:srgbClr val="414040"/>
                        </a:solidFill>
                        <a:latin typeface="Cambria Math" panose="02040503050406030204" pitchFamily="18" charset="0"/>
                      </a:rPr>
                      <m:t>t</m:t>
                    </m:r>
                  </m:sub>
                </m:sSub>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b</m:t>
                </m:r>
                <m:sSubSup>
                  <m:e>
                    <m:r>
                      <a:rPr xmlns:a="http://schemas.openxmlformats.org/drawingml/2006/main" sz="3200" i="1">
                        <a:solidFill>
                          <a:srgbClr val="414040"/>
                        </a:solidFill>
                        <a:latin typeface="Cambria Math" panose="02040503050406030204" pitchFamily="18" charset="0"/>
                      </a:rPr>
                      <m:t>∑</m:t>
                    </m:r>
                  </m:e>
                  <m:sub>
                    <m:r>
                      <a:rPr xmlns:a="http://schemas.openxmlformats.org/drawingml/2006/main" sz="3200" i="1">
                        <a:solidFill>
                          <a:srgbClr val="414040"/>
                        </a:solidFill>
                        <a:latin typeface="Cambria Math" panose="02040503050406030204" pitchFamily="18" charset="0"/>
                      </a:rPr>
                      <m:t>s</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0</m:t>
                    </m:r>
                  </m:sub>
                  <m:sup>
                    <m:r>
                      <m:rPr>
                        <m:sty m:val="p"/>
                      </m:rPr>
                      <a:rPr xmlns:a="http://schemas.openxmlformats.org/drawingml/2006/main" sz="3200" i="1">
                        <a:solidFill>
                          <a:srgbClr val="414040"/>
                        </a:solidFill>
                        <a:latin typeface="Cambria Math" panose="02040503050406030204" pitchFamily="18" charset="0"/>
                      </a:rPr>
                      <m:t>∞</m:t>
                    </m:r>
                  </m:sup>
                </m:sSubSup>
                <m:sSup>
                  <m:e>
                    <m:r>
                      <a:rPr xmlns:a="http://schemas.openxmlformats.org/drawingml/2006/main" sz="3200" i="1">
                        <a:solidFill>
                          <a:srgbClr val="414040"/>
                        </a:solidFill>
                        <a:latin typeface="Cambria Math" panose="02040503050406030204" pitchFamily="18" charset="0"/>
                      </a:rPr>
                      <m:t>a</m:t>
                    </m:r>
                  </m:e>
                  <m:sup>
                    <m:r>
                      <a:rPr xmlns:a="http://schemas.openxmlformats.org/drawingml/2006/main" sz="3200" i="1">
                        <a:solidFill>
                          <a:srgbClr val="414040"/>
                        </a:solidFill>
                        <a:latin typeface="Cambria Math" panose="02040503050406030204" pitchFamily="18" charset="0"/>
                      </a:rPr>
                      <m:t>s</m:t>
                    </m:r>
                  </m:sup>
                </m:sSup>
                <m:sSub>
                  <m:e>
                    <m:r>
                      <a:rPr xmlns:a="http://schemas.openxmlformats.org/drawingml/2006/main" sz="3200" i="1">
                        <a:solidFill>
                          <a:srgbClr val="414040"/>
                        </a:solidFill>
                        <a:latin typeface="Cambria Math" panose="02040503050406030204" pitchFamily="18" charset="0"/>
                      </a:rPr>
                      <m:t>E</m:t>
                    </m:r>
                  </m:e>
                  <m:sub>
                    <m:r>
                      <a:rPr xmlns:a="http://schemas.openxmlformats.org/drawingml/2006/main" sz="3200" i="1">
                        <a:solidFill>
                          <a:srgbClr val="414040"/>
                        </a:solidFill>
                        <a:latin typeface="Cambria Math" panose="02040503050406030204" pitchFamily="18" charset="0"/>
                      </a:rPr>
                      <m:t>t</m:t>
                    </m:r>
                  </m:sub>
                </m:sSub>
                <m:sSub>
                  <m:e>
                    <m:r>
                      <a:rPr xmlns:a="http://schemas.openxmlformats.org/drawingml/2006/main" sz="3200" i="1">
                        <a:solidFill>
                          <a:srgbClr val="414040"/>
                        </a:solidFill>
                        <a:latin typeface="Cambria Math" panose="02040503050406030204" pitchFamily="18" charset="0"/>
                      </a:rPr>
                      <m:t>x</m:t>
                    </m:r>
                  </m:e>
                  <m:sub>
                    <m:r>
                      <a:rPr xmlns:a="http://schemas.openxmlformats.org/drawingml/2006/main" sz="3200" i="1">
                        <a:solidFill>
                          <a:srgbClr val="414040"/>
                        </a:solidFill>
                        <a:latin typeface="Cambria Math" panose="02040503050406030204" pitchFamily="18" charset="0"/>
                      </a:rPr>
                      <m:t>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s</m:t>
                    </m:r>
                  </m:sub>
                </m:sSub>
              </m:oMath>
            </a14:m>
          </a:p>
          <a:p>
            <a:pPr defTabSz="479044">
              <a:spcBef>
                <a:spcPts val="1900"/>
              </a:spcBef>
              <a:defRPr sz="2952"/>
            </a:pPr>
            <a:r>
              <a:t>The right hand side is the same as the fundamental solution that we found using the method of repeated substitutions. Hence, using the factorization method, one can arrive at the fundamental solution in a few simple steps.</a:t>
            </a:r>
          </a:p>
        </p:txBody>
      </p:sp>
      <p:sp>
        <p:nvSpPr>
          <p:cNvPr id="2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The Method of Undetermined Coefficients"/>
          <p:cNvSpPr txBox="1"/>
          <p:nvPr>
            <p:ph type="title"/>
          </p:nvPr>
        </p:nvSpPr>
        <p:spPr>
          <a:prstGeom prst="rect">
            <a:avLst/>
          </a:prstGeom>
        </p:spPr>
        <p:txBody>
          <a:bodyPr/>
          <a:lstStyle>
            <a:lvl1pPr defTabSz="490727">
              <a:spcBef>
                <a:spcPts val="1300"/>
              </a:spcBef>
              <a:defRPr sz="5880"/>
            </a:lvl1pPr>
          </a:lstStyle>
          <a:p>
            <a:pPr/>
            <a:r>
              <a:t>The Method of Undetermined Coefficients</a:t>
            </a:r>
          </a:p>
        </p:txBody>
      </p:sp>
      <p:sp>
        <p:nvSpPr>
          <p:cNvPr id="216" name="The method of undetermined coefficients consists in using a presumed functional form of a solution with undetermined coefficients, obtain the mathematical expectation of the presumed solution, replace this for the expectation in the original model, and c"/>
          <p:cNvSpPr txBox="1"/>
          <p:nvPr>
            <p:ph type="body" idx="1"/>
          </p:nvPr>
        </p:nvSpPr>
        <p:spPr>
          <a:prstGeom prst="rect">
            <a:avLst/>
          </a:prstGeom>
        </p:spPr>
        <p:txBody>
          <a:bodyPr/>
          <a:lstStyle/>
          <a:p>
            <a:pPr defTabSz="309625">
              <a:spcBef>
                <a:spcPts val="1200"/>
              </a:spcBef>
              <a:defRPr sz="1907"/>
            </a:pPr>
            <a:r>
              <a:t>The method of undetermined coefficients consists in using a presumed functional form of a solution with undetermined coefficients, obtain the mathematical expectation of the presumed solution, replace this for the expectation in the original model, and compare the coefficients of the resulting equation with the undetermined coefficients of the presumed solution. If the form of the presumed solution is correct, this will suffice to determine the undetermined coefficients.</a:t>
            </a:r>
          </a:p>
          <a:p>
            <a:pPr defTabSz="309625">
              <a:spcBef>
                <a:spcPts val="1200"/>
              </a:spcBef>
              <a:defRPr sz="1907"/>
            </a:pPr>
            <a:r>
              <a:t>For example, if our guess is that the solution has the form,</a:t>
            </a:r>
          </a:p>
          <a:p>
            <a:pPr defTabSz="309625">
              <a:spcBef>
                <a:spcPts val="1200"/>
              </a:spcBef>
              <a:defRPr sz="1907"/>
            </a:pPr>
            <a:r>
              <a:t>                                                                             </a:t>
            </a:r>
            <a14:m>
              <m:oMath>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σ</m:t>
                </m:r>
                <m:sSubSup>
                  <m:e>
                    <m:r>
                      <a:rPr xmlns:a="http://schemas.openxmlformats.org/drawingml/2006/main" sz="2100" i="1">
                        <a:solidFill>
                          <a:srgbClr val="414040"/>
                        </a:solidFill>
                        <a:latin typeface="Cambria Math" panose="02040503050406030204" pitchFamily="18" charset="0"/>
                      </a:rPr>
                      <m:t>∑</m:t>
                    </m:r>
                  </m:e>
                  <m:sub>
                    <m:r>
                      <a:rPr xmlns:a="http://schemas.openxmlformats.org/drawingml/2006/main" sz="2100" i="1">
                        <a:solidFill>
                          <a:srgbClr val="414040"/>
                        </a:solidFill>
                        <a:latin typeface="Cambria Math" panose="02040503050406030204" pitchFamily="18" charset="0"/>
                      </a:rPr>
                      <m:t>s</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0</m:t>
                    </m:r>
                  </m:sub>
                  <m:sup>
                    <m:r>
                      <m:rPr>
                        <m:sty m:val="p"/>
                      </m:rPr>
                      <a:rPr xmlns:a="http://schemas.openxmlformats.org/drawingml/2006/main" sz="2100" i="1">
                        <a:solidFill>
                          <a:srgbClr val="414040"/>
                        </a:solidFill>
                        <a:latin typeface="Cambria Math" panose="02040503050406030204" pitchFamily="18" charset="0"/>
                      </a:rPr>
                      <m:t>∞</m:t>
                    </m:r>
                  </m:sup>
                </m:sSubSup>
                <m:sSup>
                  <m:e>
                    <m:r>
                      <a:rPr xmlns:a="http://schemas.openxmlformats.org/drawingml/2006/main" sz="2100" i="1">
                        <a:solidFill>
                          <a:srgbClr val="414040"/>
                        </a:solidFill>
                        <a:latin typeface="Cambria Math" panose="02040503050406030204" pitchFamily="18" charset="0"/>
                      </a:rPr>
                      <m:t>μ</m:t>
                    </m:r>
                  </m:e>
                  <m:sup>
                    <m:r>
                      <a:rPr xmlns:a="http://schemas.openxmlformats.org/drawingml/2006/main" sz="2100" i="1">
                        <a:solidFill>
                          <a:srgbClr val="414040"/>
                        </a:solidFill>
                        <a:latin typeface="Cambria Math" panose="02040503050406030204" pitchFamily="18" charset="0"/>
                      </a:rPr>
                      <m:t>s</m:t>
                    </m:r>
                  </m:sup>
                </m:sSup>
                <m:sSub>
                  <m:e>
                    <m:r>
                      <a:rPr xmlns:a="http://schemas.openxmlformats.org/drawingml/2006/main" sz="2100" i="1">
                        <a:solidFill>
                          <a:srgbClr val="414040"/>
                        </a:solidFill>
                        <a:latin typeface="Cambria Math" panose="02040503050406030204" pitchFamily="18" charset="0"/>
                      </a:rPr>
                      <m:t>E</m:t>
                    </m:r>
                  </m:e>
                  <m:sub>
                    <m:r>
                      <a:rPr xmlns:a="http://schemas.openxmlformats.org/drawingml/2006/main" sz="2100" i="1">
                        <a:solidFill>
                          <a:srgbClr val="414040"/>
                        </a:solidFill>
                        <a:latin typeface="Cambria Math" panose="02040503050406030204" pitchFamily="18" charset="0"/>
                      </a:rPr>
                      <m:t>t</m:t>
                    </m:r>
                  </m:sub>
                </m:sSub>
                <m:sSub>
                  <m:e>
                    <m:r>
                      <a:rPr xmlns:a="http://schemas.openxmlformats.org/drawingml/2006/main" sz="2100" i="1">
                        <a:solidFill>
                          <a:srgbClr val="414040"/>
                        </a:solidFill>
                        <a:latin typeface="Cambria Math" panose="02040503050406030204" pitchFamily="18" charset="0"/>
                      </a:rPr>
                      <m:t>x</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s</m:t>
                    </m:r>
                  </m:sub>
                </m:sSub>
              </m:oMath>
            </a14:m>
          </a:p>
          <a:p>
            <a:pPr defTabSz="309625">
              <a:spcBef>
                <a:spcPts val="1200"/>
              </a:spcBef>
              <a:defRPr sz="1907"/>
            </a:pPr>
            <a:r>
              <a:t>where </a:t>
            </a:r>
            <a14:m>
              <m:oMath>
                <m:r>
                  <a:rPr xmlns:a="http://schemas.openxmlformats.org/drawingml/2006/main" sz="2050" i="1">
                    <a:solidFill>
                      <a:srgbClr val="414040"/>
                    </a:solidFill>
                    <a:latin typeface="Cambria Math" panose="02040503050406030204" pitchFamily="18" charset="0"/>
                  </a:rPr>
                  <m:t>σ</m:t>
                </m:r>
              </m:oMath>
            </a14:m>
            <a:r>
              <a:t> and </a:t>
            </a:r>
            <a14:m>
              <m:oMath>
                <m:r>
                  <a:rPr xmlns:a="http://schemas.openxmlformats.org/drawingml/2006/main" sz="2100" i="1">
                    <a:solidFill>
                      <a:srgbClr val="414040"/>
                    </a:solidFill>
                    <a:latin typeface="Cambria Math" panose="02040503050406030204" pitchFamily="18" charset="0"/>
                  </a:rPr>
                  <m:t>μ</m:t>
                </m:r>
              </m:oMath>
            </a14:m>
            <a:r>
              <a:t> are </a:t>
            </a:r>
            <a:r>
              <a:rPr i="1"/>
              <a:t>undetermined coefficients</a:t>
            </a:r>
            <a:r>
              <a:t>, then it follows that,</a:t>
            </a:r>
          </a:p>
          <a:p>
            <a:pPr defTabSz="309625">
              <a:spcBef>
                <a:spcPts val="1200"/>
              </a:spcBef>
              <a:defRPr sz="1907"/>
            </a:pPr>
            <a:r>
              <a:t>                                                                       </a:t>
            </a:r>
            <a14:m>
              <m:oMath>
                <m:sSub>
                  <m:e>
                    <m:r>
                      <a:rPr xmlns:a="http://schemas.openxmlformats.org/drawingml/2006/main" sz="2100" i="1">
                        <a:solidFill>
                          <a:srgbClr val="414040"/>
                        </a:solidFill>
                        <a:latin typeface="Cambria Math" panose="02040503050406030204" pitchFamily="18" charset="0"/>
                      </a:rPr>
                      <m:t>E</m:t>
                    </m:r>
                  </m:e>
                  <m:sub>
                    <m:r>
                      <a:rPr xmlns:a="http://schemas.openxmlformats.org/drawingml/2006/main" sz="2100" i="1">
                        <a:solidFill>
                          <a:srgbClr val="414040"/>
                        </a:solidFill>
                        <a:latin typeface="Cambria Math" panose="02040503050406030204" pitchFamily="18" charset="0"/>
                      </a:rPr>
                      <m:t>t</m:t>
                    </m:r>
                  </m:sub>
                </m:sSub>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σ</m:t>
                </m:r>
                <m:sSubSup>
                  <m:e>
                    <m:r>
                      <a:rPr xmlns:a="http://schemas.openxmlformats.org/drawingml/2006/main" sz="2100" i="1">
                        <a:solidFill>
                          <a:srgbClr val="414040"/>
                        </a:solidFill>
                        <a:latin typeface="Cambria Math" panose="02040503050406030204" pitchFamily="18" charset="0"/>
                      </a:rPr>
                      <m:t>∑</m:t>
                    </m:r>
                  </m:e>
                  <m:sub>
                    <m:r>
                      <a:rPr xmlns:a="http://schemas.openxmlformats.org/drawingml/2006/main" sz="2100" i="1">
                        <a:solidFill>
                          <a:srgbClr val="414040"/>
                        </a:solidFill>
                        <a:latin typeface="Cambria Math" panose="02040503050406030204" pitchFamily="18" charset="0"/>
                      </a:rPr>
                      <m:t>s</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0</m:t>
                    </m:r>
                  </m:sub>
                  <m:sup>
                    <m:r>
                      <m:rPr>
                        <m:sty m:val="p"/>
                      </m:rPr>
                      <a:rPr xmlns:a="http://schemas.openxmlformats.org/drawingml/2006/main" sz="2100" i="1">
                        <a:solidFill>
                          <a:srgbClr val="414040"/>
                        </a:solidFill>
                        <a:latin typeface="Cambria Math" panose="02040503050406030204" pitchFamily="18" charset="0"/>
                      </a:rPr>
                      <m:t>∞</m:t>
                    </m:r>
                  </m:sup>
                </m:sSubSup>
                <m:sSup>
                  <m:e>
                    <m:r>
                      <a:rPr xmlns:a="http://schemas.openxmlformats.org/drawingml/2006/main" sz="2100" i="1">
                        <a:solidFill>
                          <a:srgbClr val="414040"/>
                        </a:solidFill>
                        <a:latin typeface="Cambria Math" panose="02040503050406030204" pitchFamily="18" charset="0"/>
                      </a:rPr>
                      <m:t>μ</m:t>
                    </m:r>
                  </m:e>
                  <m:sup>
                    <m:r>
                      <a:rPr xmlns:a="http://schemas.openxmlformats.org/drawingml/2006/main" sz="2100" i="1">
                        <a:solidFill>
                          <a:srgbClr val="414040"/>
                        </a:solidFill>
                        <a:latin typeface="Cambria Math" panose="02040503050406030204" pitchFamily="18" charset="0"/>
                      </a:rPr>
                      <m:t>s</m:t>
                    </m:r>
                  </m:sup>
                </m:sSup>
                <m:sSub>
                  <m:e>
                    <m:r>
                      <a:rPr xmlns:a="http://schemas.openxmlformats.org/drawingml/2006/main" sz="2100" i="1">
                        <a:solidFill>
                          <a:srgbClr val="414040"/>
                        </a:solidFill>
                        <a:latin typeface="Cambria Math" panose="02040503050406030204" pitchFamily="18" charset="0"/>
                      </a:rPr>
                      <m:t>E</m:t>
                    </m:r>
                  </m:e>
                  <m:sub>
                    <m:r>
                      <a:rPr xmlns:a="http://schemas.openxmlformats.org/drawingml/2006/main" sz="2100" i="1">
                        <a:solidFill>
                          <a:srgbClr val="414040"/>
                        </a:solidFill>
                        <a:latin typeface="Cambria Math" panose="02040503050406030204" pitchFamily="18" charset="0"/>
                      </a:rPr>
                      <m:t>t</m:t>
                    </m:r>
                  </m:sub>
                </m:sSub>
                <m:sSub>
                  <m:e>
                    <m:r>
                      <a:rPr xmlns:a="http://schemas.openxmlformats.org/drawingml/2006/main" sz="2100" i="1">
                        <a:solidFill>
                          <a:srgbClr val="414040"/>
                        </a:solidFill>
                        <a:latin typeface="Cambria Math" panose="02040503050406030204" pitchFamily="18" charset="0"/>
                      </a:rPr>
                      <m:t>x</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s</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Sub>
              </m:oMath>
            </a14:m>
          </a:p>
          <a:p>
            <a:pPr defTabSz="309625">
              <a:spcBef>
                <a:spcPts val="1200"/>
              </a:spcBef>
              <a:defRPr sz="1907"/>
            </a:pPr>
            <a:r>
              <a:t>Substituting from the equation above in the original expectational model </a:t>
            </a:r>
            <a14:m>
              <m:oMath>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a</m:t>
                </m:r>
                <m:sSub>
                  <m:e>
                    <m:r>
                      <a:rPr xmlns:a="http://schemas.openxmlformats.org/drawingml/2006/main" sz="2100" i="1">
                        <a:solidFill>
                          <a:srgbClr val="414040"/>
                        </a:solidFill>
                        <a:latin typeface="Cambria Math" panose="02040503050406030204" pitchFamily="18" charset="0"/>
                      </a:rPr>
                      <m:t>E</m:t>
                    </m:r>
                  </m:e>
                  <m:sub>
                    <m:r>
                      <a:rPr xmlns:a="http://schemas.openxmlformats.org/drawingml/2006/main" sz="2100" i="1">
                        <a:solidFill>
                          <a:srgbClr val="414040"/>
                        </a:solidFill>
                        <a:latin typeface="Cambria Math" panose="02040503050406030204" pitchFamily="18" charset="0"/>
                      </a:rPr>
                      <m:t>t</m:t>
                    </m:r>
                  </m:sub>
                </m:sSub>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b</m:t>
                </m:r>
                <m:sSub>
                  <m:e>
                    <m:r>
                      <a:rPr xmlns:a="http://schemas.openxmlformats.org/drawingml/2006/main" sz="2100" i="1">
                        <a:solidFill>
                          <a:srgbClr val="414040"/>
                        </a:solidFill>
                        <a:latin typeface="Cambria Math" panose="02040503050406030204" pitchFamily="18" charset="0"/>
                      </a:rPr>
                      <m:t>x</m:t>
                    </m:r>
                  </m:e>
                  <m:sub>
                    <m:r>
                      <a:rPr xmlns:a="http://schemas.openxmlformats.org/drawingml/2006/main" sz="2100" i="1">
                        <a:solidFill>
                          <a:srgbClr val="414040"/>
                        </a:solidFill>
                        <a:latin typeface="Cambria Math" panose="02040503050406030204" pitchFamily="18" charset="0"/>
                      </a:rPr>
                      <m:t>t</m:t>
                    </m:r>
                  </m:sub>
                </m:sSub>
              </m:oMath>
            </a14:m>
            <a:r>
              <a:t>, we get,</a:t>
            </a:r>
          </a:p>
          <a:p>
            <a:pPr defTabSz="309625">
              <a:spcBef>
                <a:spcPts val="1200"/>
              </a:spcBef>
              <a:defRPr sz="1907"/>
            </a:pPr>
            <a:r>
              <a:t>                                                        </a:t>
            </a:r>
            <a14:m>
              <m:oMath>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a</m:t>
                </m:r>
                <m:sSub>
                  <m:e>
                    <m:r>
                      <a:rPr xmlns:a="http://schemas.openxmlformats.org/drawingml/2006/main" sz="2100" i="1">
                        <a:solidFill>
                          <a:srgbClr val="414040"/>
                        </a:solidFill>
                        <a:latin typeface="Cambria Math" panose="02040503050406030204" pitchFamily="18" charset="0"/>
                      </a:rPr>
                      <m:t>E</m:t>
                    </m:r>
                  </m:e>
                  <m:sub>
                    <m:r>
                      <a:rPr xmlns:a="http://schemas.openxmlformats.org/drawingml/2006/main" sz="2100" i="1">
                        <a:solidFill>
                          <a:srgbClr val="414040"/>
                        </a:solidFill>
                        <a:latin typeface="Cambria Math" panose="02040503050406030204" pitchFamily="18" charset="0"/>
                      </a:rPr>
                      <m:t>t</m:t>
                    </m:r>
                  </m:sub>
                </m:sSub>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b</m:t>
                </m:r>
                <m:sSub>
                  <m:e>
                    <m:r>
                      <a:rPr xmlns:a="http://schemas.openxmlformats.org/drawingml/2006/main" sz="2100" i="1">
                        <a:solidFill>
                          <a:srgbClr val="414040"/>
                        </a:solidFill>
                        <a:latin typeface="Cambria Math" panose="02040503050406030204" pitchFamily="18" charset="0"/>
                      </a:rPr>
                      <m:t>x</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a</m:t>
                </m:r>
                <m:r>
                  <a:rPr xmlns:a="http://schemas.openxmlformats.org/drawingml/2006/main" sz="2100" i="1">
                    <a:solidFill>
                      <a:srgbClr val="414040"/>
                    </a:solidFill>
                    <a:latin typeface="Cambria Math" panose="02040503050406030204" pitchFamily="18" charset="0"/>
                  </a:rPr>
                  <m:t>σ</m:t>
                </m:r>
                <m:sSubSup>
                  <m:e>
                    <m:r>
                      <a:rPr xmlns:a="http://schemas.openxmlformats.org/drawingml/2006/main" sz="2100" i="1">
                        <a:solidFill>
                          <a:srgbClr val="414040"/>
                        </a:solidFill>
                        <a:latin typeface="Cambria Math" panose="02040503050406030204" pitchFamily="18" charset="0"/>
                      </a:rPr>
                      <m:t>∑</m:t>
                    </m:r>
                  </m:e>
                  <m:sub>
                    <m:r>
                      <a:rPr xmlns:a="http://schemas.openxmlformats.org/drawingml/2006/main" sz="2100" i="1">
                        <a:solidFill>
                          <a:srgbClr val="414040"/>
                        </a:solidFill>
                        <a:latin typeface="Cambria Math" panose="02040503050406030204" pitchFamily="18" charset="0"/>
                      </a:rPr>
                      <m:t>s</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0</m:t>
                    </m:r>
                  </m:sub>
                  <m:sup>
                    <m:r>
                      <m:rPr>
                        <m:sty m:val="p"/>
                      </m:rPr>
                      <a:rPr xmlns:a="http://schemas.openxmlformats.org/drawingml/2006/main" sz="2100" i="1">
                        <a:solidFill>
                          <a:srgbClr val="414040"/>
                        </a:solidFill>
                        <a:latin typeface="Cambria Math" panose="02040503050406030204" pitchFamily="18" charset="0"/>
                      </a:rPr>
                      <m:t>∞</m:t>
                    </m:r>
                  </m:sup>
                </m:sSubSup>
                <m:sSup>
                  <m:e>
                    <m:r>
                      <a:rPr xmlns:a="http://schemas.openxmlformats.org/drawingml/2006/main" sz="2100" i="1">
                        <a:solidFill>
                          <a:srgbClr val="414040"/>
                        </a:solidFill>
                        <a:latin typeface="Cambria Math" panose="02040503050406030204" pitchFamily="18" charset="0"/>
                      </a:rPr>
                      <m:t>μ</m:t>
                    </m:r>
                  </m:e>
                  <m:sup>
                    <m:r>
                      <a:rPr xmlns:a="http://schemas.openxmlformats.org/drawingml/2006/main" sz="2100" i="1">
                        <a:solidFill>
                          <a:srgbClr val="414040"/>
                        </a:solidFill>
                        <a:latin typeface="Cambria Math" panose="02040503050406030204" pitchFamily="18" charset="0"/>
                      </a:rPr>
                      <m:t>s</m:t>
                    </m:r>
                  </m:sup>
                </m:sSup>
                <m:sSub>
                  <m:e>
                    <m:r>
                      <a:rPr xmlns:a="http://schemas.openxmlformats.org/drawingml/2006/main" sz="2100" i="1">
                        <a:solidFill>
                          <a:srgbClr val="414040"/>
                        </a:solidFill>
                        <a:latin typeface="Cambria Math" panose="02040503050406030204" pitchFamily="18" charset="0"/>
                      </a:rPr>
                      <m:t>E</m:t>
                    </m:r>
                  </m:e>
                  <m:sub>
                    <m:r>
                      <a:rPr xmlns:a="http://schemas.openxmlformats.org/drawingml/2006/main" sz="2100" i="1">
                        <a:solidFill>
                          <a:srgbClr val="414040"/>
                        </a:solidFill>
                        <a:latin typeface="Cambria Math" panose="02040503050406030204" pitchFamily="18" charset="0"/>
                      </a:rPr>
                      <m:t>t</m:t>
                    </m:r>
                  </m:sub>
                </m:sSub>
                <m:sSub>
                  <m:e>
                    <m:r>
                      <a:rPr xmlns:a="http://schemas.openxmlformats.org/drawingml/2006/main" sz="2100" i="1">
                        <a:solidFill>
                          <a:srgbClr val="414040"/>
                        </a:solidFill>
                        <a:latin typeface="Cambria Math" panose="02040503050406030204" pitchFamily="18" charset="0"/>
                      </a:rPr>
                      <m:t>x</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s</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b</m:t>
                </m:r>
                <m:sSub>
                  <m:e>
                    <m:r>
                      <a:rPr xmlns:a="http://schemas.openxmlformats.org/drawingml/2006/main" sz="2100" i="1">
                        <a:solidFill>
                          <a:srgbClr val="414040"/>
                        </a:solidFill>
                        <a:latin typeface="Cambria Math" panose="02040503050406030204" pitchFamily="18" charset="0"/>
                      </a:rPr>
                      <m:t>x</m:t>
                    </m:r>
                  </m:e>
                  <m:sub>
                    <m:r>
                      <a:rPr xmlns:a="http://schemas.openxmlformats.org/drawingml/2006/main" sz="2100" i="1">
                        <a:solidFill>
                          <a:srgbClr val="414040"/>
                        </a:solidFill>
                        <a:latin typeface="Cambria Math" panose="02040503050406030204" pitchFamily="18" charset="0"/>
                      </a:rPr>
                      <m:t>t</m:t>
                    </m:r>
                  </m:sub>
                </m:sSub>
              </m:oMath>
            </a14:m>
          </a:p>
          <a:p>
            <a:pPr defTabSz="309625">
              <a:spcBef>
                <a:spcPts val="1200"/>
              </a:spcBef>
              <a:defRPr sz="1907"/>
            </a:pPr>
            <a:r>
              <a:t>Comparing coefficients between the equation above and our original guess in the first equation, we find that </a:t>
            </a:r>
            <a14:m>
              <m:oMath>
                <m:r>
                  <a:rPr xmlns:a="http://schemas.openxmlformats.org/drawingml/2006/main" sz="2150" i="1">
                    <a:solidFill>
                      <a:srgbClr val="414040"/>
                    </a:solidFill>
                    <a:latin typeface="Cambria Math" panose="02040503050406030204" pitchFamily="18" charset="0"/>
                  </a:rPr>
                  <m:t>σ</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b</m:t>
                </m:r>
              </m:oMath>
            </a14:m>
            <a:r>
              <a:t> and </a:t>
            </a:r>
            <a14:m>
              <m:oMath>
                <m:r>
                  <a:rPr xmlns:a="http://schemas.openxmlformats.org/drawingml/2006/main" sz="2050" i="1">
                    <a:solidFill>
                      <a:srgbClr val="414040"/>
                    </a:solidFill>
                    <a:latin typeface="Cambria Math" panose="02040503050406030204" pitchFamily="18" charset="0"/>
                  </a:rPr>
                  <m:t>μ</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a</m:t>
                </m:r>
              </m:oMath>
            </a14:m>
            <a:r>
              <a:t>. This confirms our presumption and determines the coefficients. The solution is exactly the same as with the two other methods.</a:t>
            </a:r>
            <a:endParaRPr sz="3600"/>
          </a:p>
        </p:txBody>
      </p:sp>
      <p:sp>
        <p:nvSpPr>
          <p:cNvPr id="2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The Determination of Stock Prices in Efficient Capital Markets"/>
          <p:cNvSpPr txBox="1"/>
          <p:nvPr>
            <p:ph type="title"/>
          </p:nvPr>
        </p:nvSpPr>
        <p:spPr>
          <a:prstGeom prst="rect">
            <a:avLst/>
          </a:prstGeom>
        </p:spPr>
        <p:txBody>
          <a:bodyPr/>
          <a:lstStyle>
            <a:lvl1pPr defTabSz="332993">
              <a:spcBef>
                <a:spcPts val="900"/>
              </a:spcBef>
              <a:defRPr sz="3989"/>
            </a:lvl1pPr>
          </a:lstStyle>
          <a:p>
            <a:pPr/>
            <a:r>
              <a:t>The Determination of Stock Prices in Efficient Capital Markets</a:t>
            </a:r>
          </a:p>
        </p:txBody>
      </p:sp>
      <p:sp>
        <p:nvSpPr>
          <p:cNvPr id="220" name="In order to see how these methods are applied, we shall use two simple economic models which result in equations of the form we have analyzed.…"/>
          <p:cNvSpPr txBox="1"/>
          <p:nvPr>
            <p:ph type="body" idx="1"/>
          </p:nvPr>
        </p:nvSpPr>
        <p:spPr>
          <a:prstGeom prst="rect">
            <a:avLst/>
          </a:prstGeom>
        </p:spPr>
        <p:txBody>
          <a:bodyPr/>
          <a:lstStyle/>
          <a:p>
            <a:pPr defTabSz="257047">
              <a:spcBef>
                <a:spcPts val="1000"/>
              </a:spcBef>
              <a:defRPr sz="1584"/>
            </a:pPr>
            <a:r>
              <a:t>In order to see how these methods are applied, we shall use two simple economic models which result in equations of the form we have analyzed.</a:t>
            </a:r>
          </a:p>
          <a:p>
            <a:pPr defTabSz="257047">
              <a:spcBef>
                <a:spcPts val="1000"/>
              </a:spcBef>
              <a:defRPr sz="1584"/>
            </a:pPr>
            <a:r>
              <a:t>In our first model we assume a capital market in which investors are risk neutral. They choose between a common stock with an uncertain return, and a safe asset with a certain rate of return </a:t>
            </a:r>
            <a14:m>
              <m:oMath>
                <m:r>
                  <a:rPr xmlns:a="http://schemas.openxmlformats.org/drawingml/2006/main" sz="1800" i="1">
                    <a:solidFill>
                      <a:srgbClr val="414040"/>
                    </a:solidFill>
                    <a:latin typeface="Cambria Math" panose="02040503050406030204" pitchFamily="18" charset="0"/>
                  </a:rPr>
                  <m:t>r</m:t>
                </m:r>
              </m:oMath>
            </a14:m>
            <a:r>
              <a:t>. </a:t>
            </a:r>
          </a:p>
          <a:p>
            <a:pPr defTabSz="257047">
              <a:spcBef>
                <a:spcPts val="1000"/>
              </a:spcBef>
              <a:defRPr sz="1584"/>
            </a:pPr>
            <a:r>
              <a:t>In equilibrium, arbitrage will ensure that the expected rate of return of the stock will be equal to the rate of return of the safe asset.</a:t>
            </a:r>
          </a:p>
          <a:p>
            <a:pPr defTabSz="257047">
              <a:spcBef>
                <a:spcPts val="1000"/>
              </a:spcBef>
              <a:defRPr sz="1584"/>
            </a:pPr>
            <a:r>
              <a:t>                                                                                                    </a:t>
            </a:r>
            <a14:m>
              <m:oMath>
                <m:f>
                  <m:fPr>
                    <m:ctrlPr>
                      <a:rPr xmlns:a="http://schemas.openxmlformats.org/drawingml/2006/main" sz="1700" i="1">
                        <a:solidFill>
                          <a:srgbClr val="414040"/>
                        </a:solidFill>
                        <a:latin typeface="Cambria Math" panose="02040503050406030204" pitchFamily="18" charset="0"/>
                      </a:rPr>
                    </m:ctrlPr>
                    <m:type m:val="bar"/>
                  </m:fPr>
                  <m:num>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p</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p</m:t>
                        </m:r>
                      </m:e>
                      <m:sub>
                        <m:r>
                          <a:rPr xmlns:a="http://schemas.openxmlformats.org/drawingml/2006/main" sz="1700" i="1">
                            <a:solidFill>
                              <a:srgbClr val="414040"/>
                            </a:solidFill>
                            <a:latin typeface="Cambria Math" panose="02040503050406030204" pitchFamily="18" charset="0"/>
                          </a:rPr>
                          <m:t>t</m:t>
                        </m:r>
                      </m:sub>
                    </m:sSub>
                  </m:num>
                  <m:den>
                    <m:sSub>
                      <m:e>
                        <m:r>
                          <a:rPr xmlns:a="http://schemas.openxmlformats.org/drawingml/2006/main" sz="1700" i="1">
                            <a:solidFill>
                              <a:srgbClr val="414040"/>
                            </a:solidFill>
                            <a:latin typeface="Cambria Math" panose="02040503050406030204" pitchFamily="18" charset="0"/>
                          </a:rPr>
                          <m:t>p</m:t>
                        </m:r>
                      </m:e>
                      <m:sub>
                        <m:r>
                          <a:rPr xmlns:a="http://schemas.openxmlformats.org/drawingml/2006/main" sz="1700" i="1">
                            <a:solidFill>
                              <a:srgbClr val="414040"/>
                            </a:solidFill>
                            <a:latin typeface="Cambria Math" panose="02040503050406030204" pitchFamily="18" charset="0"/>
                          </a:rPr>
                          <m:t>t</m:t>
                        </m:r>
                      </m:sub>
                    </m:sSub>
                  </m:den>
                </m:f>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sSub>
                      <m:e>
                        <m:r>
                          <a:rPr xmlns:a="http://schemas.openxmlformats.org/drawingml/2006/main" sz="1700" i="1">
                            <a:solidFill>
                              <a:srgbClr val="414040"/>
                            </a:solidFill>
                            <a:latin typeface="Cambria Math" panose="02040503050406030204" pitchFamily="18" charset="0"/>
                          </a:rPr>
                          <m:t>d</m:t>
                        </m:r>
                      </m:e>
                      <m:sub>
                        <m:r>
                          <a:rPr xmlns:a="http://schemas.openxmlformats.org/drawingml/2006/main" sz="1700" i="1">
                            <a:solidFill>
                              <a:srgbClr val="414040"/>
                            </a:solidFill>
                            <a:latin typeface="Cambria Math" panose="02040503050406030204" pitchFamily="18" charset="0"/>
                          </a:rPr>
                          <m:t>t</m:t>
                        </m:r>
                      </m:sub>
                    </m:sSub>
                  </m:num>
                  <m:den>
                    <m:sSub>
                      <m:e>
                        <m:r>
                          <a:rPr xmlns:a="http://schemas.openxmlformats.org/drawingml/2006/main" sz="1700" i="1">
                            <a:solidFill>
                              <a:srgbClr val="414040"/>
                            </a:solidFill>
                            <a:latin typeface="Cambria Math" panose="02040503050406030204" pitchFamily="18" charset="0"/>
                          </a:rPr>
                          <m:t>p</m:t>
                        </m:r>
                      </m:e>
                      <m:sub>
                        <m:r>
                          <a:rPr xmlns:a="http://schemas.openxmlformats.org/drawingml/2006/main" sz="1700" i="1">
                            <a:solidFill>
                              <a:srgbClr val="414040"/>
                            </a:solidFill>
                            <a:latin typeface="Cambria Math" panose="02040503050406030204" pitchFamily="18" charset="0"/>
                          </a:rPr>
                          <m:t>t</m:t>
                        </m:r>
                      </m:sub>
                    </m:sSub>
                  </m:den>
                </m:f>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r</m:t>
                </m:r>
              </m:oMath>
            </a14:m>
          </a:p>
          <a:p>
            <a:pPr defTabSz="257047">
              <a:spcBef>
                <a:spcPts val="1000"/>
              </a:spcBef>
              <a:defRPr sz="1584"/>
            </a:pPr>
            <a:r>
              <a:t>where </a:t>
            </a:r>
            <a14:m>
              <m:oMath>
                <m:r>
                  <a:rPr xmlns:a="http://schemas.openxmlformats.org/drawingml/2006/main" sz="1600" i="1">
                    <a:solidFill>
                      <a:srgbClr val="414040"/>
                    </a:solidFill>
                    <a:latin typeface="Cambria Math" panose="02040503050406030204" pitchFamily="18" charset="0"/>
                  </a:rPr>
                  <m:t>p</m:t>
                </m:r>
              </m:oMath>
            </a14:m>
            <a:r>
              <a:t> is the price of the stock in the capital market, and </a:t>
            </a:r>
            <a14:m>
              <m:oMath>
                <m:r>
                  <a:rPr xmlns:a="http://schemas.openxmlformats.org/drawingml/2006/main" sz="1650" i="1">
                    <a:solidFill>
                      <a:srgbClr val="414040"/>
                    </a:solidFill>
                    <a:latin typeface="Cambria Math" panose="02040503050406030204" pitchFamily="18" charset="0"/>
                  </a:rPr>
                  <m:t>d</m:t>
                </m:r>
              </m:oMath>
            </a14:m>
            <a:r>
              <a:t> is the dividend. The expected rate of return of the stock is equal to the expected capital gain, plus the dividend as a proportion of the stock price. In equilibrium in an efficient capital market this cannot differ from the rate of return of the safe asset </a:t>
            </a:r>
            <a14:m>
              <m:oMath>
                <m:r>
                  <a:rPr xmlns:a="http://schemas.openxmlformats.org/drawingml/2006/main" sz="1800" i="1">
                    <a:solidFill>
                      <a:srgbClr val="414040"/>
                    </a:solidFill>
                    <a:latin typeface="Cambria Math" panose="02040503050406030204" pitchFamily="18" charset="0"/>
                  </a:rPr>
                  <m:t>r</m:t>
                </m:r>
              </m:oMath>
            </a14:m>
            <a:r>
              <a:t>.</a:t>
            </a:r>
          </a:p>
          <a:p>
            <a:pPr defTabSz="257047">
              <a:spcBef>
                <a:spcPts val="1000"/>
              </a:spcBef>
              <a:defRPr sz="1584"/>
            </a:pPr>
            <a:r>
              <a:t>The above equilibrium condition can be rearranged as,</a:t>
            </a:r>
          </a:p>
          <a:p>
            <a:pPr defTabSz="257047">
              <a:spcBef>
                <a:spcPts val="1000"/>
              </a:spcBef>
              <a:defRPr sz="1584"/>
            </a:pPr>
            <a:r>
              <a:t>                                                                                                 </a:t>
            </a:r>
            <a14:m>
              <m:oMath>
                <m:sSub>
                  <m:e>
                    <m:r>
                      <a:rPr xmlns:a="http://schemas.openxmlformats.org/drawingml/2006/main" sz="1700" i="1">
                        <a:solidFill>
                          <a:srgbClr val="414040"/>
                        </a:solidFill>
                        <a:latin typeface="Cambria Math" panose="02040503050406030204" pitchFamily="18" charset="0"/>
                      </a:rPr>
                      <m:t>p</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1</m:t>
                    </m:r>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r</m:t>
                    </m:r>
                  </m:den>
                </m:f>
                <m:d>
                  <m:dPr>
                    <m:ctrlPr>
                      <a:rPr xmlns:a="http://schemas.openxmlformats.org/drawingml/2006/main" sz="1700" i="1">
                        <a:solidFill>
                          <a:srgbClr val="414040"/>
                        </a:solidFill>
                        <a:latin typeface="Cambria Math" panose="02040503050406030204" pitchFamily="18" charset="0"/>
                      </a:rPr>
                    </m:ctrlPr>
                  </m:dPr>
                  <m:e>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p</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d</m:t>
                        </m:r>
                      </m:e>
                      <m:sub>
                        <m:r>
                          <a:rPr xmlns:a="http://schemas.openxmlformats.org/drawingml/2006/main" sz="1700" i="1">
                            <a:solidFill>
                              <a:srgbClr val="414040"/>
                            </a:solidFill>
                            <a:latin typeface="Cambria Math" panose="02040503050406030204" pitchFamily="18" charset="0"/>
                          </a:rPr>
                          <m:t>t</m:t>
                        </m:r>
                      </m:sub>
                    </m:sSub>
                  </m:e>
                </m:d>
              </m:oMath>
            </a14:m>
          </a:p>
          <a:p>
            <a:pPr defTabSz="257047">
              <a:spcBef>
                <a:spcPts val="1000"/>
              </a:spcBef>
              <a:defRPr sz="1584"/>
            </a:pPr>
            <a:r>
              <a:t>This has the form of the first order linear expectational model, with </a:t>
            </a:r>
            <a14:m>
              <m:oMath>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b</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1</m:t>
                </m:r>
              </m:oMath>
            </a14:m>
            <a:r>
              <a:t>.</a:t>
            </a:r>
          </a:p>
          <a:p>
            <a:pPr defTabSz="257047">
              <a:spcBef>
                <a:spcPts val="1000"/>
              </a:spcBef>
              <a:defRPr sz="1584"/>
            </a:pPr>
            <a:r>
              <a:t>The fundamental solution of the model gives us the stock price as the discounted sum of the current and expected future dividends.</a:t>
            </a:r>
          </a:p>
          <a:p>
            <a:pPr defTabSz="257047">
              <a:spcBef>
                <a:spcPts val="1000"/>
              </a:spcBef>
              <a:defRPr sz="1584"/>
            </a:pPr>
            <a:r>
              <a:t>                                                                                          </a:t>
            </a:r>
            <a14:m>
              <m:oMath>
                <m:sSub>
                  <m:e>
                    <m:r>
                      <a:rPr xmlns:a="http://schemas.openxmlformats.org/drawingml/2006/main" sz="1700" i="1">
                        <a:solidFill>
                          <a:srgbClr val="414040"/>
                        </a:solidFill>
                        <a:latin typeface="Cambria Math" panose="02040503050406030204" pitchFamily="18" charset="0"/>
                      </a:rPr>
                      <m:t>p</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1</m:t>
                    </m:r>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r</m:t>
                    </m:r>
                  </m:den>
                </m:f>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m:rPr>
                        <m:sty m:val="p"/>
                      </m:rPr>
                      <a:rPr xmlns:a="http://schemas.openxmlformats.org/drawingml/2006/main" sz="1700" i="1">
                        <a:solidFill>
                          <a:srgbClr val="414040"/>
                        </a:solidFill>
                        <a:latin typeface="Cambria Math" panose="02040503050406030204" pitchFamily="18" charset="0"/>
                      </a:rPr>
                      <m:t>∞</m:t>
                    </m:r>
                  </m:sup>
                </m:sSubSup>
                <m:sSup>
                  <m:e>
                    <m:d>
                      <m:dPr>
                        <m:ctrlPr>
                          <a:rPr xmlns:a="http://schemas.openxmlformats.org/drawingml/2006/main" sz="1700" i="1">
                            <a:solidFill>
                              <a:srgbClr val="414040"/>
                            </a:solidFill>
                            <a:latin typeface="Cambria Math" panose="02040503050406030204" pitchFamily="18" charset="0"/>
                          </a:rPr>
                        </m:ctrlPr>
                      </m:dPr>
                      <m:e>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1</m:t>
                            </m:r>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r</m:t>
                            </m:r>
                          </m:den>
                        </m:f>
                      </m:e>
                    </m:d>
                  </m:e>
                  <m:sup>
                    <m:r>
                      <a:rPr xmlns:a="http://schemas.openxmlformats.org/drawingml/2006/main" sz="1700" i="1">
                        <a:solidFill>
                          <a:srgbClr val="414040"/>
                        </a:solidFill>
                        <a:latin typeface="Cambria Math" panose="02040503050406030204" pitchFamily="18" charset="0"/>
                      </a:rPr>
                      <m:t>s</m:t>
                    </m:r>
                  </m:sup>
                </m:sSup>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d</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sub>
                </m:sSub>
              </m:oMath>
            </a14:m>
          </a:p>
          <a:p>
            <a:pPr defTabSz="257047">
              <a:spcBef>
                <a:spcPts val="1000"/>
              </a:spcBef>
              <a:defRPr sz="1584"/>
            </a:pPr>
            <a:r>
              <a:t>The stock price is the present value of the current and expected future dividends, discounted by the rate of return of the safe asset.</a:t>
            </a:r>
          </a:p>
        </p:txBody>
      </p:sp>
      <p:sp>
        <p:nvSpPr>
          <p:cNvPr id="2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The Cagan Model of Money Demand"/>
          <p:cNvSpPr txBox="1"/>
          <p:nvPr>
            <p:ph type="title"/>
          </p:nvPr>
        </p:nvSpPr>
        <p:spPr>
          <a:prstGeom prst="rect">
            <a:avLst/>
          </a:prstGeom>
        </p:spPr>
        <p:txBody>
          <a:bodyPr/>
          <a:lstStyle>
            <a:lvl1pPr defTabSz="566674">
              <a:spcBef>
                <a:spcPts val="1500"/>
              </a:spcBef>
              <a:defRPr sz="6790"/>
            </a:lvl1pPr>
          </a:lstStyle>
          <a:p>
            <a:pPr/>
            <a:r>
              <a:t>The Cagan Model of Money Demand</a:t>
            </a:r>
          </a:p>
        </p:txBody>
      </p:sp>
      <p:sp>
        <p:nvSpPr>
          <p:cNvPr id="224" name="In our second model we assume consumers and firms which decide between holding money and goods in the face of inflation. Money is a nominal asset whose real value is affected negatively by inflation. In this case, the demand for money is a negative funct"/>
          <p:cNvSpPr txBox="1"/>
          <p:nvPr>
            <p:ph type="body" idx="1"/>
          </p:nvPr>
        </p:nvSpPr>
        <p:spPr>
          <a:prstGeom prst="rect">
            <a:avLst/>
          </a:prstGeom>
        </p:spPr>
        <p:txBody>
          <a:bodyPr/>
          <a:lstStyle/>
          <a:p>
            <a:pPr defTabSz="233679">
              <a:spcBef>
                <a:spcPts val="900"/>
              </a:spcBef>
              <a:defRPr sz="1440"/>
            </a:pPr>
            <a:r>
              <a:t>In our second model we assume consumers and firms which decide between holding money and goods in the face of inflation. Money is a nominal asset whose real value is affected negatively by inflation. In this case, the demand for money is a negative function of expected inflation, and money market equilibrium requires that,</a:t>
            </a:r>
          </a:p>
          <a:p>
            <a:pPr defTabSz="233679">
              <a:spcBef>
                <a:spcPts val="900"/>
              </a:spcBef>
              <a:defRPr sz="1440"/>
            </a:pPr>
            <a:r>
              <a:t>                                                                                                    </a:t>
            </a:r>
            <a14:m>
              <m:oMath>
                <m:f>
                  <m:fPr>
                    <m:ctrlPr>
                      <a:rPr xmlns:a="http://schemas.openxmlformats.org/drawingml/2006/main" sz="1550" i="1">
                        <a:solidFill>
                          <a:srgbClr val="414040"/>
                        </a:solidFill>
                        <a:latin typeface="Cambria Math" panose="02040503050406030204" pitchFamily="18" charset="0"/>
                      </a:rPr>
                    </m:ctrlPr>
                    <m:type m:val="bar"/>
                  </m:fPr>
                  <m:num>
                    <m:sSub>
                      <m:e>
                        <m:r>
                          <a:rPr xmlns:a="http://schemas.openxmlformats.org/drawingml/2006/main" sz="1550" i="1">
                            <a:solidFill>
                              <a:srgbClr val="414040"/>
                            </a:solidFill>
                            <a:latin typeface="Cambria Math" panose="02040503050406030204" pitchFamily="18" charset="0"/>
                          </a:rPr>
                          <m:t>M</m:t>
                        </m:r>
                      </m:e>
                      <m:sub>
                        <m:r>
                          <a:rPr xmlns:a="http://schemas.openxmlformats.org/drawingml/2006/main" sz="1550" i="1">
                            <a:solidFill>
                              <a:srgbClr val="414040"/>
                            </a:solidFill>
                            <a:latin typeface="Cambria Math" panose="02040503050406030204" pitchFamily="18" charset="0"/>
                          </a:rPr>
                          <m:t>t</m:t>
                        </m:r>
                      </m:sub>
                    </m:sSub>
                  </m:num>
                  <m:den>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den>
                </m:f>
                <m:r>
                  <a:rPr xmlns:a="http://schemas.openxmlformats.org/drawingml/2006/main" sz="1550" i="1">
                    <a:solidFill>
                      <a:srgbClr val="414040"/>
                    </a:solidFill>
                    <a:latin typeface="Cambria Math" panose="02040503050406030204" pitchFamily="18" charset="0"/>
                  </a:rPr>
                  <m:t>=</m:t>
                </m:r>
                <m:r>
                  <m:rPr>
                    <m:sty m:val="p"/>
                  </m:rPr>
                  <a:rPr xmlns:a="http://schemas.openxmlformats.org/drawingml/2006/main" sz="1550" i="1">
                    <a:solidFill>
                      <a:srgbClr val="414040"/>
                    </a:solidFill>
                    <a:latin typeface="Cambria Math" panose="02040503050406030204" pitchFamily="18" charset="0"/>
                  </a:rPr>
                  <m:t>exp</m:t>
                </m:r>
                <m:d>
                  <m:dPr>
                    <m:ctrlPr>
                      <a:rPr xmlns:a="http://schemas.openxmlformats.org/drawingml/2006/main" sz="1550" i="1">
                        <a:solidFill>
                          <a:srgbClr val="414040"/>
                        </a:solidFill>
                        <a:latin typeface="Cambria Math" panose="02040503050406030204" pitchFamily="18" charset="0"/>
                      </a:rPr>
                    </m:ctrlPr>
                  </m:dPr>
                  <m:e>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α</m:t>
                    </m:r>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num>
                          <m:den>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den>
                        </m:f>
                      </m:e>
                    </m:d>
                  </m:e>
                </m:d>
              </m:oMath>
            </a14:m>
          </a:p>
          <a:p>
            <a:pPr defTabSz="233679">
              <a:spcBef>
                <a:spcPts val="900"/>
              </a:spcBef>
              <a:defRPr sz="1440"/>
            </a:pPr>
            <a:r>
              <a:t>where </a:t>
            </a:r>
            <a14:m>
              <m:oMath>
                <m:r>
                  <a:rPr xmlns:a="http://schemas.openxmlformats.org/drawingml/2006/main" sz="1450" i="1">
                    <a:solidFill>
                      <a:srgbClr val="414040"/>
                    </a:solidFill>
                    <a:latin typeface="Cambria Math" panose="02040503050406030204" pitchFamily="18" charset="0"/>
                  </a:rPr>
                  <m:t>M</m:t>
                </m:r>
              </m:oMath>
            </a14:m>
            <a:r>
              <a:t> is the nominal money supply, </a:t>
            </a:r>
            <a14:m>
              <m:oMath>
                <m:r>
                  <a:rPr xmlns:a="http://schemas.openxmlformats.org/drawingml/2006/main" sz="1550" i="1">
                    <a:solidFill>
                      <a:srgbClr val="414040"/>
                    </a:solidFill>
                    <a:latin typeface="Cambria Math" panose="02040503050406030204" pitchFamily="18" charset="0"/>
                  </a:rPr>
                  <m:t>P</m:t>
                </m:r>
              </m:oMath>
            </a14:m>
            <a:r>
              <a:t> the price level, and </a:t>
            </a:r>
            <a14:m>
              <m:oMath>
                <m:r>
                  <a:rPr xmlns:a="http://schemas.openxmlformats.org/drawingml/2006/main" sz="1650" i="1">
                    <a:solidFill>
                      <a:srgbClr val="414040"/>
                    </a:solidFill>
                    <a:latin typeface="Cambria Math" panose="02040503050406030204" pitchFamily="18" charset="0"/>
                  </a:rPr>
                  <m:t>α</m:t>
                </m:r>
                <m:r>
                  <a:rPr xmlns:a="http://schemas.openxmlformats.org/drawingml/2006/main" sz="1650" i="1">
                    <a:solidFill>
                      <a:srgbClr val="414040"/>
                    </a:solidFill>
                    <a:latin typeface="Cambria Math" panose="02040503050406030204" pitchFamily="18" charset="0"/>
                  </a:rPr>
                  <m:t>&gt;</m:t>
                </m:r>
                <m:r>
                  <a:rPr xmlns:a="http://schemas.openxmlformats.org/drawingml/2006/main" sz="1650" i="1">
                    <a:solidFill>
                      <a:srgbClr val="414040"/>
                    </a:solidFill>
                    <a:latin typeface="Cambria Math" panose="02040503050406030204" pitchFamily="18" charset="0"/>
                  </a:rPr>
                  <m:t>0</m:t>
                </m:r>
              </m:oMath>
            </a14:m>
            <a:r>
              <a:t> the semi-elasticity of money demand with respect to expected inflation. This model was first used by Cagan (1956) in order to explain hyper-inflations.</a:t>
            </a:r>
          </a:p>
          <a:p>
            <a:pPr defTabSz="233679">
              <a:spcBef>
                <a:spcPts val="900"/>
              </a:spcBef>
              <a:defRPr sz="1440"/>
            </a:pPr>
            <a:r>
              <a:t>Taking logarithms on both sides, and denoting the logarithm of the nominal money supply by </a:t>
            </a:r>
            <a14:m>
              <m:oMath>
                <m:r>
                  <a:rPr xmlns:a="http://schemas.openxmlformats.org/drawingml/2006/main" sz="1650" i="1">
                    <a:solidFill>
                      <a:srgbClr val="414040"/>
                    </a:solidFill>
                    <a:latin typeface="Cambria Math" panose="02040503050406030204" pitchFamily="18" charset="0"/>
                  </a:rPr>
                  <m:t>m</m:t>
                </m:r>
              </m:oMath>
            </a14:m>
            <a:r>
              <a:t> and the logarithm of the price level by </a:t>
            </a:r>
            <a14:m>
              <m:oMath>
                <m:r>
                  <a:rPr xmlns:a="http://schemas.openxmlformats.org/drawingml/2006/main" sz="1450" i="1">
                    <a:solidFill>
                      <a:srgbClr val="414040"/>
                    </a:solidFill>
                    <a:latin typeface="Cambria Math" panose="02040503050406030204" pitchFamily="18" charset="0"/>
                  </a:rPr>
                  <m:t>p</m:t>
                </m:r>
              </m:oMath>
            </a14:m>
            <a:r>
              <a:t>, the model can be written in log-linear form as,</a:t>
            </a:r>
          </a:p>
          <a:p>
            <a:pPr defTabSz="233679">
              <a:spcBef>
                <a:spcPts val="900"/>
              </a:spcBef>
              <a:defRPr sz="1440"/>
            </a:pPr>
            <a:r>
              <a:t>                                                                                                          </a:t>
            </a:r>
            <a14:m>
              <m:oMath>
                <m:sSub>
                  <m:e>
                    <m:r>
                      <a:rPr xmlns:a="http://schemas.openxmlformats.org/drawingml/2006/main" sz="1600" i="1">
                        <a:solidFill>
                          <a:srgbClr val="414040"/>
                        </a:solidFill>
                        <a:latin typeface="Cambria Math" panose="02040503050406030204" pitchFamily="18" charset="0"/>
                      </a:rPr>
                      <m:t>m</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E</m:t>
                    </m:r>
                  </m:e>
                  <m:sub>
                    <m:r>
                      <a:rPr xmlns:a="http://schemas.openxmlformats.org/drawingml/2006/main" sz="1600" i="1">
                        <a:solidFill>
                          <a:srgbClr val="414040"/>
                        </a:solidFill>
                        <a:latin typeface="Cambria Math" panose="02040503050406030204" pitchFamily="18" charset="0"/>
                      </a:rPr>
                      <m:t>t</m:t>
                    </m:r>
                  </m:sub>
                </m:sSub>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oMath>
            </a14:m>
          </a:p>
          <a:p>
            <a:pPr defTabSz="233679">
              <a:spcBef>
                <a:spcPts val="900"/>
              </a:spcBef>
              <a:defRPr sz="1440"/>
            </a:pPr>
            <a:r>
              <a:t>In log-linearising the model we have used the approximation that, for a small </a:t>
            </a:r>
            <a14:m>
              <m:oMath>
                <m:r>
                  <a:rPr xmlns:a="http://schemas.openxmlformats.org/drawingml/2006/main" sz="1450" i="1">
                    <a:solidFill>
                      <a:srgbClr val="414040"/>
                    </a:solidFill>
                    <a:latin typeface="Cambria Math" panose="02040503050406030204" pitchFamily="18" charset="0"/>
                  </a:rPr>
                  <m:t>x</m:t>
                </m:r>
              </m:oMath>
            </a14:m>
            <a:r>
              <a:t>,  </a:t>
            </a:r>
            <a14:m>
              <m:oMath>
                <m: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n</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x</m:t>
                </m:r>
                <m:r>
                  <a:rPr xmlns:a="http://schemas.openxmlformats.org/drawingml/2006/main" sz="1650" i="1">
                    <a:solidFill>
                      <a:srgbClr val="414040"/>
                    </a:solidFill>
                    <a:latin typeface="Cambria Math" panose="02040503050406030204" pitchFamily="18" charset="0"/>
                  </a:rPr>
                  <m:t>)</m:t>
                </m:r>
              </m:oMath>
            </a14:m>
            <a:r>
              <a:t> is approximately equal to </a:t>
            </a:r>
            <a14:m>
              <m:oMath>
                <m:r>
                  <a:rPr xmlns:a="http://schemas.openxmlformats.org/drawingml/2006/main" sz="1450" i="1">
                    <a:solidFill>
                      <a:srgbClr val="414040"/>
                    </a:solidFill>
                    <a:latin typeface="Cambria Math" panose="02040503050406030204" pitchFamily="18" charset="0"/>
                  </a:rPr>
                  <m:t>x</m:t>
                </m:r>
              </m:oMath>
            </a14:m>
            <a:r>
              <a:t>. Solving for </a:t>
            </a:r>
            <a14:m>
              <m:oMath>
                <m:sSub>
                  <m:e>
                    <m:r>
                      <a:rPr xmlns:a="http://schemas.openxmlformats.org/drawingml/2006/main" sz="1350" i="1">
                        <a:solidFill>
                          <a:srgbClr val="414040"/>
                        </a:solidFill>
                        <a:latin typeface="Cambria Math" panose="02040503050406030204" pitchFamily="18" charset="0"/>
                      </a:rPr>
                      <m:t>p</m:t>
                    </m:r>
                  </m:e>
                  <m:sub>
                    <m:r>
                      <a:rPr xmlns:a="http://schemas.openxmlformats.org/drawingml/2006/main" sz="1350" i="1">
                        <a:solidFill>
                          <a:srgbClr val="414040"/>
                        </a:solidFill>
                        <a:latin typeface="Cambria Math" panose="02040503050406030204" pitchFamily="18" charset="0"/>
                      </a:rPr>
                      <m:t>t</m:t>
                    </m:r>
                  </m:sub>
                </m:sSub>
              </m:oMath>
            </a14:m>
            <a:r>
              <a:t> we get,</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α</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α</m:t>
                    </m:r>
                  </m:den>
                </m:f>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α</m:t>
                    </m:r>
                  </m:den>
                </m:f>
                <m:sSub>
                  <m:e>
                    <m:r>
                      <a:rPr xmlns:a="http://schemas.openxmlformats.org/drawingml/2006/main" sz="1550" i="1">
                        <a:solidFill>
                          <a:srgbClr val="414040"/>
                        </a:solidFill>
                        <a:latin typeface="Cambria Math" panose="02040503050406030204" pitchFamily="18" charset="0"/>
                      </a:rPr>
                      <m:t>m</m:t>
                    </m:r>
                  </m:e>
                  <m:sub>
                    <m:r>
                      <a:rPr xmlns:a="http://schemas.openxmlformats.org/drawingml/2006/main" sz="1550" i="1">
                        <a:solidFill>
                          <a:srgbClr val="414040"/>
                        </a:solidFill>
                        <a:latin typeface="Cambria Math" panose="02040503050406030204" pitchFamily="18" charset="0"/>
                      </a:rPr>
                      <m:t>t</m:t>
                    </m:r>
                  </m:sub>
                </m:sSub>
              </m:oMath>
            </a14:m>
          </a:p>
          <a:p>
            <a:pPr defTabSz="233679">
              <a:spcBef>
                <a:spcPts val="900"/>
              </a:spcBef>
              <a:defRPr sz="1440"/>
            </a:pPr>
            <a:r>
              <a:t>The equation above has the form of the first order linear expectational model, with </a:t>
            </a:r>
            <a14:m>
              <m:oMath>
                <m:r>
                  <a:rPr xmlns:a="http://schemas.openxmlformats.org/drawingml/2006/main" sz="1550" i="1">
                    <a:solidFill>
                      <a:srgbClr val="414040"/>
                    </a:solidFill>
                    <a:latin typeface="Cambria Math" panose="02040503050406030204" pitchFamily="18" charset="0"/>
                  </a:rPr>
                  <m:t>a</m:t>
                </m:r>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α</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α</m:t>
                    </m:r>
                  </m:den>
                </m:f>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b</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a</m:t>
                </m:r>
              </m:oMath>
            </a14:m>
            <a:r>
              <a:t>. The fundamental solution takes the form,</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α</m:t>
                    </m:r>
                  </m:den>
                </m:f>
                <m:sSubSup>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s</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0</m:t>
                    </m:r>
                  </m:sub>
                  <m:sup>
                    <m:r>
                      <m:rPr>
                        <m:sty m:val="p"/>
                      </m:rPr>
                      <a:rPr xmlns:a="http://schemas.openxmlformats.org/drawingml/2006/main" sz="1550" i="1">
                        <a:solidFill>
                          <a:srgbClr val="414040"/>
                        </a:solidFill>
                        <a:latin typeface="Cambria Math" panose="02040503050406030204" pitchFamily="18" charset="0"/>
                      </a:rPr>
                      <m:t>∞</m:t>
                    </m:r>
                  </m:sup>
                </m:sSubSup>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α</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α</m:t>
                            </m:r>
                          </m:den>
                        </m:f>
                      </m:e>
                    </m:d>
                  </m:e>
                  <m:sup>
                    <m:r>
                      <a:rPr xmlns:a="http://schemas.openxmlformats.org/drawingml/2006/main" sz="1550" i="1">
                        <a:solidFill>
                          <a:srgbClr val="414040"/>
                        </a:solidFill>
                        <a:latin typeface="Cambria Math" panose="02040503050406030204" pitchFamily="18" charset="0"/>
                      </a:rPr>
                      <m:t>s</m:t>
                    </m:r>
                  </m:sup>
                </m:sSup>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m</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s</m:t>
                    </m:r>
                  </m:sub>
                </m:sSub>
              </m:oMath>
            </a14:m>
          </a:p>
          <a:p>
            <a:pPr defTabSz="233679">
              <a:spcBef>
                <a:spcPts val="900"/>
              </a:spcBef>
              <a:defRPr sz="1440"/>
            </a:pPr>
            <a:r>
              <a:t>The current price level depends on the discounted expectations about the evolution of the money supply in the future, with a discount factor equal to </a:t>
            </a:r>
            <a14:m>
              <m:oMath>
                <m:r>
                  <a:rPr xmlns:a="http://schemas.openxmlformats.org/drawingml/2006/main" sz="1600" i="1">
                    <a:solidFill>
                      <a:srgbClr val="414040"/>
                    </a:solidFill>
                    <a:latin typeface="Cambria Math" panose="02040503050406030204" pitchFamily="18" charset="0"/>
                  </a:rPr>
                  <m:t>0</m:t>
                </m:r>
                <m:r>
                  <a:rPr xmlns:a="http://schemas.openxmlformats.org/drawingml/2006/main" sz="1600" i="1">
                    <a:solidFill>
                      <a:srgbClr val="414040"/>
                    </a:solidFill>
                    <a:latin typeface="Cambria Math" panose="02040503050406030204" pitchFamily="18" charset="0"/>
                  </a:rPr>
                  <m:t>&lt;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&lt;</m:t>
                </m:r>
                <m:r>
                  <a:rPr xmlns:a="http://schemas.openxmlformats.org/drawingml/2006/main" sz="1600" i="1">
                    <a:solidFill>
                      <a:srgbClr val="414040"/>
                    </a:solidFill>
                    <a:latin typeface="Cambria Math" panose="02040503050406030204" pitchFamily="18" charset="0"/>
                  </a:rPr>
                  <m:t>1</m:t>
                </m:r>
              </m:oMath>
            </a14:m>
            <a:r>
              <a:t>. Thus, it is the full expected future path of the money supply that determines the current price level in this model.</a:t>
            </a:r>
            <a:endParaRPr sz="3600"/>
          </a:p>
        </p:txBody>
      </p:sp>
      <p:sp>
        <p:nvSpPr>
          <p:cNvPr id="22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Second-Order Linear Expectational Models"/>
          <p:cNvSpPr txBox="1"/>
          <p:nvPr>
            <p:ph type="title"/>
          </p:nvPr>
        </p:nvSpPr>
        <p:spPr>
          <a:prstGeom prst="rect">
            <a:avLst/>
          </a:prstGeom>
        </p:spPr>
        <p:txBody>
          <a:bodyPr/>
          <a:lstStyle>
            <a:lvl1pPr defTabSz="479044">
              <a:spcBef>
                <a:spcPts val="1300"/>
              </a:spcBef>
              <a:defRPr sz="5740"/>
            </a:lvl1pPr>
          </a:lstStyle>
          <a:p>
            <a:pPr/>
            <a:r>
              <a:t>Second-Order Linear Expectational Models</a:t>
            </a:r>
          </a:p>
        </p:txBody>
      </p:sp>
      <p:sp>
        <p:nvSpPr>
          <p:cNvPr id="228" name="We next turn to the methods of solving a second order, dynamic stochastic linear model under rational expectations. In this model, we assume that an endogenous variable   depends on the rational expectation of its future value  , an exogenous stochastic "/>
          <p:cNvSpPr txBox="1"/>
          <p:nvPr>
            <p:ph type="body" idx="1"/>
          </p:nvPr>
        </p:nvSpPr>
        <p:spPr>
          <a:prstGeom prst="rect">
            <a:avLst/>
          </a:prstGeom>
        </p:spPr>
        <p:txBody>
          <a:bodyPr/>
          <a:lstStyle/>
          <a:p>
            <a:pPr defTabSz="379729">
              <a:spcBef>
                <a:spcPts val="1500"/>
              </a:spcBef>
              <a:defRPr sz="2340"/>
            </a:pPr>
            <a:r>
              <a:t>We next turn to the methods of solving a second order, dynamic stochastic linear model under rational expectations. In this model, we assume that an endogenous variable </a:t>
            </a:r>
            <a14:m>
              <m:oMath>
                <m:r>
                  <a:rPr xmlns:a="http://schemas.openxmlformats.org/drawingml/2006/main" sz="2500" i="1">
                    <a:solidFill>
                      <a:srgbClr val="414040"/>
                    </a:solidFill>
                    <a:latin typeface="Cambria Math" panose="02040503050406030204" pitchFamily="18" charset="0"/>
                  </a:rPr>
                  <m:t>y</m:t>
                </m:r>
              </m:oMath>
            </a14:m>
            <a:r>
              <a:t> depends on the rational expectation of its future value </a:t>
            </a:r>
            <a14:m>
              <m:oMath>
                <m:sSub>
                  <m:e>
                    <m:r>
                      <a:rPr xmlns:a="http://schemas.openxmlformats.org/drawingml/2006/main" sz="2650" i="1">
                        <a:solidFill>
                          <a:srgbClr val="414040"/>
                        </a:solidFill>
                        <a:latin typeface="Cambria Math" panose="02040503050406030204" pitchFamily="18" charset="0"/>
                      </a:rPr>
                      <m:t>y</m:t>
                    </m:r>
                  </m:e>
                  <m:sub>
                    <m:r>
                      <a:rPr xmlns:a="http://schemas.openxmlformats.org/drawingml/2006/main" sz="2650" i="1">
                        <a:solidFill>
                          <a:srgbClr val="414040"/>
                        </a:solidFill>
                        <a:latin typeface="Cambria Math" panose="02040503050406030204" pitchFamily="18" charset="0"/>
                      </a:rPr>
                      <m:t>t</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1</m:t>
                    </m:r>
                  </m:sub>
                </m:sSub>
              </m:oMath>
            </a14:m>
            <a:r>
              <a:t>, an exogenous stochastic variable </a:t>
            </a:r>
            <a14:m>
              <m:oMath>
                <m:r>
                  <a:rPr xmlns:a="http://schemas.openxmlformats.org/drawingml/2006/main" sz="2400" i="1">
                    <a:solidFill>
                      <a:srgbClr val="414040"/>
                    </a:solidFill>
                    <a:latin typeface="Cambria Math" panose="02040503050406030204" pitchFamily="18" charset="0"/>
                  </a:rPr>
                  <m:t>x</m:t>
                </m:r>
              </m:oMath>
            </a14:m>
            <a:r>
              <a:t>, but also its own lagged value </a:t>
            </a:r>
            <a14:m>
              <m:oMath>
                <m:sSub>
                  <m:e>
                    <m:r>
                      <a:rPr xmlns:a="http://schemas.openxmlformats.org/drawingml/2006/main" sz="2650" i="1">
                        <a:solidFill>
                          <a:srgbClr val="414040"/>
                        </a:solidFill>
                        <a:latin typeface="Cambria Math" panose="02040503050406030204" pitchFamily="18" charset="0"/>
                      </a:rPr>
                      <m:t>y</m:t>
                    </m:r>
                  </m:e>
                  <m:sub>
                    <m:r>
                      <a:rPr xmlns:a="http://schemas.openxmlformats.org/drawingml/2006/main" sz="2650" i="1">
                        <a:solidFill>
                          <a:srgbClr val="414040"/>
                        </a:solidFill>
                        <a:latin typeface="Cambria Math" panose="02040503050406030204" pitchFamily="18" charset="0"/>
                      </a:rPr>
                      <m:t>t</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1</m:t>
                    </m:r>
                  </m:sub>
                </m:sSub>
              </m:oMath>
            </a14:m>
            <a:r>
              <a:t>. </a:t>
            </a:r>
          </a:p>
          <a:p>
            <a:pPr defTabSz="379729">
              <a:spcBef>
                <a:spcPts val="1500"/>
              </a:spcBef>
              <a:defRPr sz="2340"/>
            </a:pPr>
            <a:r>
              <a:t>This model combines rational expectations about the future value of the variable, with the impact of lagged values of the variable, and, as we shall see in future lectures often arises in macroeconomics. Our model is linear and takes the form,</a:t>
            </a:r>
          </a:p>
          <a:p>
            <a:pPr defTabSz="379729">
              <a:spcBef>
                <a:spcPts val="1500"/>
              </a:spcBef>
              <a:defRPr sz="2340"/>
            </a:pPr>
            <a:r>
              <a:t>                                                       </a:t>
            </a:r>
            <a14:m>
              <m:oMath>
                <m:sSub>
                  <m:e>
                    <m:r>
                      <a:rPr xmlns:a="http://schemas.openxmlformats.org/drawingml/2006/main" sz="2550" i="1">
                        <a:solidFill>
                          <a:srgbClr val="414040"/>
                        </a:solidFill>
                        <a:latin typeface="Cambria Math" panose="02040503050406030204" pitchFamily="18" charset="0"/>
                      </a:rPr>
                      <m:t>y</m:t>
                    </m:r>
                  </m:e>
                  <m:sub>
                    <m:r>
                      <a:rPr xmlns:a="http://schemas.openxmlformats.org/drawingml/2006/main" sz="2550" i="1">
                        <a:solidFill>
                          <a:srgbClr val="414040"/>
                        </a:solidFill>
                        <a:latin typeface="Cambria Math" panose="02040503050406030204" pitchFamily="18" charset="0"/>
                      </a:rPr>
                      <m:t>t</m:t>
                    </m:r>
                  </m:sub>
                </m:sSub>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a</m:t>
                </m:r>
                <m:sSub>
                  <m:e>
                    <m:r>
                      <a:rPr xmlns:a="http://schemas.openxmlformats.org/drawingml/2006/main" sz="2550" i="1">
                        <a:solidFill>
                          <a:srgbClr val="414040"/>
                        </a:solidFill>
                        <a:latin typeface="Cambria Math" panose="02040503050406030204" pitchFamily="18" charset="0"/>
                      </a:rPr>
                      <m:t>E</m:t>
                    </m:r>
                  </m:e>
                  <m:sub>
                    <m:r>
                      <a:rPr xmlns:a="http://schemas.openxmlformats.org/drawingml/2006/main" sz="2550" i="1">
                        <a:solidFill>
                          <a:srgbClr val="414040"/>
                        </a:solidFill>
                        <a:latin typeface="Cambria Math" panose="02040503050406030204" pitchFamily="18" charset="0"/>
                      </a:rPr>
                      <m:t>t</m:t>
                    </m:r>
                  </m:sub>
                </m:sSub>
                <m:sSub>
                  <m:e>
                    <m:r>
                      <a:rPr xmlns:a="http://schemas.openxmlformats.org/drawingml/2006/main" sz="2550" i="1">
                        <a:solidFill>
                          <a:srgbClr val="414040"/>
                        </a:solidFill>
                        <a:latin typeface="Cambria Math" panose="02040503050406030204" pitchFamily="18" charset="0"/>
                      </a:rPr>
                      <m:t>y</m:t>
                    </m:r>
                  </m:e>
                  <m:sub>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1</m:t>
                    </m:r>
                  </m:sub>
                </m:sSub>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b</m:t>
                </m:r>
                <m:sSub>
                  <m:e>
                    <m:r>
                      <a:rPr xmlns:a="http://schemas.openxmlformats.org/drawingml/2006/main" sz="2550" i="1">
                        <a:solidFill>
                          <a:srgbClr val="414040"/>
                        </a:solidFill>
                        <a:latin typeface="Cambria Math" panose="02040503050406030204" pitchFamily="18" charset="0"/>
                      </a:rPr>
                      <m:t>y</m:t>
                    </m:r>
                  </m:e>
                  <m:sub>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1</m:t>
                    </m:r>
                  </m:sub>
                </m:sSub>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c</m:t>
                </m:r>
                <m:sSub>
                  <m:e>
                    <m:r>
                      <a:rPr xmlns:a="http://schemas.openxmlformats.org/drawingml/2006/main" sz="2550" i="1">
                        <a:solidFill>
                          <a:srgbClr val="414040"/>
                        </a:solidFill>
                        <a:latin typeface="Cambria Math" panose="02040503050406030204" pitchFamily="18" charset="0"/>
                      </a:rPr>
                      <m:t>x</m:t>
                    </m:r>
                  </m:e>
                  <m:sub>
                    <m:r>
                      <a:rPr xmlns:a="http://schemas.openxmlformats.org/drawingml/2006/main" sz="2550" i="1">
                        <a:solidFill>
                          <a:srgbClr val="414040"/>
                        </a:solidFill>
                        <a:latin typeface="Cambria Math" panose="02040503050406030204" pitchFamily="18" charset="0"/>
                      </a:rPr>
                      <m:t>t</m:t>
                    </m:r>
                  </m:sub>
                </m:sSub>
              </m:oMath>
            </a14:m>
          </a:p>
          <a:p>
            <a:pPr defTabSz="379729">
              <a:spcBef>
                <a:spcPts val="1500"/>
              </a:spcBef>
              <a:defRPr sz="2340"/>
            </a:pPr>
            <a:r>
              <a:t>where, </a:t>
            </a:r>
            <a14:m>
              <m:oMath>
                <m:r>
                  <a:rPr xmlns:a="http://schemas.openxmlformats.org/drawingml/2006/main" sz="2600" i="1">
                    <a:solidFill>
                      <a:srgbClr val="414040"/>
                    </a:solidFill>
                    <a:latin typeface="Cambria Math" panose="02040503050406030204" pitchFamily="18" charset="0"/>
                  </a:rPr>
                  <m:t>a</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b</m:t>
                </m:r>
                <m:r>
                  <a:rPr xmlns:a="http://schemas.openxmlformats.org/drawingml/2006/main" sz="2600" i="1">
                    <a:solidFill>
                      <a:srgbClr val="414040"/>
                    </a:solidFill>
                    <a:latin typeface="Cambria Math" panose="02040503050406030204" pitchFamily="18" charset="0"/>
                  </a:rPr>
                  <m:t>&gt;</m:t>
                </m:r>
                <m:r>
                  <a:rPr xmlns:a="http://schemas.openxmlformats.org/drawingml/2006/main" sz="2600" i="1">
                    <a:solidFill>
                      <a:srgbClr val="414040"/>
                    </a:solidFill>
                    <a:latin typeface="Cambria Math" panose="02040503050406030204" pitchFamily="18" charset="0"/>
                  </a:rPr>
                  <m:t>0</m:t>
                </m:r>
              </m:oMath>
            </a14:m>
            <a:r>
              <a:t>, and </a:t>
            </a:r>
            <a14:m>
              <m:oMath>
                <m:r>
                  <a:rPr xmlns:a="http://schemas.openxmlformats.org/drawingml/2006/main" sz="2650" i="1">
                    <a:solidFill>
                      <a:srgbClr val="414040"/>
                    </a:solidFill>
                    <a:latin typeface="Cambria Math" panose="02040503050406030204" pitchFamily="18" charset="0"/>
                  </a:rPr>
                  <m:t>a</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b</m:t>
                </m:r>
                <m:r>
                  <a:rPr xmlns:a="http://schemas.openxmlformats.org/drawingml/2006/main" sz="2650" i="1">
                    <a:solidFill>
                      <a:srgbClr val="414040"/>
                    </a:solidFill>
                    <a:latin typeface="Cambria Math" panose="02040503050406030204" pitchFamily="18" charset="0"/>
                  </a:rPr>
                  <m:t>&lt;</m:t>
                </m:r>
                <m:r>
                  <a:rPr xmlns:a="http://schemas.openxmlformats.org/drawingml/2006/main" sz="2650" i="1">
                    <a:solidFill>
                      <a:srgbClr val="414040"/>
                    </a:solidFill>
                    <a:latin typeface="Cambria Math" panose="02040503050406030204" pitchFamily="18" charset="0"/>
                  </a:rPr>
                  <m:t>1</m:t>
                </m:r>
              </m:oMath>
            </a14:m>
            <a:r>
              <a:t>.</a:t>
            </a:r>
          </a:p>
          <a:p>
            <a:pPr defTabSz="379729">
              <a:spcBef>
                <a:spcPts val="1500"/>
              </a:spcBef>
              <a:defRPr sz="2340"/>
            </a:pPr>
            <a:r>
              <a:t>This model, which is essentially a second order difference equation, can be solved using either the factorization method, or the method of undetermined coefficients. Obviously, both methods result in the same fundamental solution. The method of repeated substitutions would be too cumbersome for this model.</a:t>
            </a:r>
          </a:p>
        </p:txBody>
      </p:sp>
      <p:sp>
        <p:nvSpPr>
          <p:cNvPr id="22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The Factorization Method"/>
          <p:cNvSpPr txBox="1"/>
          <p:nvPr>
            <p:ph type="title"/>
          </p:nvPr>
        </p:nvSpPr>
        <p:spPr>
          <a:prstGeom prst="rect">
            <a:avLst/>
          </a:prstGeom>
        </p:spPr>
        <p:txBody>
          <a:bodyPr/>
          <a:lstStyle/>
          <a:p>
            <a:pPr/>
            <a:r>
              <a:t>The Factorization Method</a:t>
            </a:r>
          </a:p>
        </p:txBody>
      </p:sp>
      <p:sp>
        <p:nvSpPr>
          <p:cNvPr id="232" name="Using the future expectations operator $F$, the second-order linear expectational model can be written as,…"/>
          <p:cNvSpPr txBox="1"/>
          <p:nvPr>
            <p:ph type="body" idx="1"/>
          </p:nvPr>
        </p:nvSpPr>
        <p:spPr>
          <a:prstGeom prst="rect">
            <a:avLst/>
          </a:prstGeom>
        </p:spPr>
        <p:txBody>
          <a:bodyPr/>
          <a:lstStyle/>
          <a:p>
            <a:pPr defTabSz="233679">
              <a:spcBef>
                <a:spcPts val="900"/>
              </a:spcBef>
              <a:defRPr sz="1440"/>
            </a:pPr>
            <a:r>
              <a:t>Using the future expectations operator $F$, the second-order linear expectational model can be written as,</a:t>
            </a:r>
          </a:p>
          <a:p>
            <a:pPr defTabSz="233679">
              <a:spcBef>
                <a:spcPts val="900"/>
              </a:spcBef>
              <a:defRPr sz="1440"/>
            </a:pPr>
            <a:r>
              <a:t>                                                                                                    </a:t>
            </a:r>
            <a14:m>
              <m:oMath>
                <m:sSub>
                  <m:e>
                    <m:r>
                      <a:rPr xmlns:a="http://schemas.openxmlformats.org/drawingml/2006/main" sz="1600" i="1">
                        <a:solidFill>
                          <a:srgbClr val="414040"/>
                        </a:solidFill>
                        <a:latin typeface="Cambria Math" panose="02040503050406030204" pitchFamily="18" charset="0"/>
                      </a:rPr>
                      <m:t>y</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r>
                  <a:rPr xmlns:a="http://schemas.openxmlformats.org/drawingml/2006/main" sz="1600" i="1">
                    <a:solidFill>
                      <a:srgbClr val="414040"/>
                    </a:solidFill>
                    <a:latin typeface="Cambria Math" panose="02040503050406030204" pitchFamily="18" charset="0"/>
                  </a:rPr>
                  <m:t>F</m:t>
                </m:r>
                <m:sSub>
                  <m:e>
                    <m:r>
                      <a:rPr xmlns:a="http://schemas.openxmlformats.org/drawingml/2006/main" sz="1600" i="1">
                        <a:solidFill>
                          <a:srgbClr val="414040"/>
                        </a:solidFill>
                        <a:latin typeface="Cambria Math" panose="02040503050406030204" pitchFamily="18" charset="0"/>
                      </a:rPr>
                      <m:t>y</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b</m:t>
                </m:r>
                <m:sSup>
                  <m:e>
                    <m:r>
                      <a:rPr xmlns:a="http://schemas.openxmlformats.org/drawingml/2006/main" sz="1600" i="1">
                        <a:solidFill>
                          <a:srgbClr val="414040"/>
                        </a:solidFill>
                        <a:latin typeface="Cambria Math" panose="02040503050406030204" pitchFamily="18" charset="0"/>
                      </a:rPr>
                      <m:t>F</m:t>
                    </m:r>
                  </m:e>
                  <m: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p>
                </m:sSup>
                <m:sSub>
                  <m:e>
                    <m:r>
                      <a:rPr xmlns:a="http://schemas.openxmlformats.org/drawingml/2006/main" sz="1600" i="1">
                        <a:solidFill>
                          <a:srgbClr val="414040"/>
                        </a:solidFill>
                        <a:latin typeface="Cambria Math" panose="02040503050406030204" pitchFamily="18" charset="0"/>
                      </a:rPr>
                      <m:t>y</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c</m:t>
                </m:r>
                <m:sSub>
                  <m:e>
                    <m:r>
                      <a:rPr xmlns:a="http://schemas.openxmlformats.org/drawingml/2006/main" sz="1600" i="1">
                        <a:solidFill>
                          <a:srgbClr val="414040"/>
                        </a:solidFill>
                        <a:latin typeface="Cambria Math" panose="02040503050406030204" pitchFamily="18" charset="0"/>
                      </a:rPr>
                      <m:t>x</m:t>
                    </m:r>
                  </m:e>
                  <m:sub>
                    <m:r>
                      <a:rPr xmlns:a="http://schemas.openxmlformats.org/drawingml/2006/main" sz="1600" i="1">
                        <a:solidFill>
                          <a:srgbClr val="414040"/>
                        </a:solidFill>
                        <a:latin typeface="Cambria Math" panose="02040503050406030204" pitchFamily="18" charset="0"/>
                      </a:rPr>
                      <m:t>t</m:t>
                    </m:r>
                  </m:sub>
                </m:sSub>
              </m:oMath>
            </a14:m>
          </a:p>
          <a:p>
            <a:pPr defTabSz="233679">
              <a:spcBef>
                <a:spcPts val="900"/>
              </a:spcBef>
              <a:defRPr sz="1440"/>
            </a:pPr>
            <a:r>
              <a:t>where </a:t>
            </a:r>
            <a14:m>
              <m:oMath>
                <m:sSup>
                  <m:e>
                    <m:r>
                      <a:rPr xmlns:a="http://schemas.openxmlformats.org/drawingml/2006/main" sz="1650" i="1">
                        <a:solidFill>
                          <a:srgbClr val="414040"/>
                        </a:solidFill>
                        <a:latin typeface="Cambria Math" panose="02040503050406030204" pitchFamily="18" charset="0"/>
                      </a:rPr>
                      <m:t>F</m:t>
                    </m:r>
                  </m:e>
                  <m: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p>
                </m:sSup>
              </m:oMath>
            </a14:m>
            <a:r>
              <a:t>, the inverse of the future expectations operator, is the same as the lag operator.</a:t>
            </a:r>
          </a:p>
          <a:p>
            <a:pPr defTabSz="233679">
              <a:spcBef>
                <a:spcPts val="900"/>
              </a:spcBef>
              <a:defRPr sz="1440"/>
            </a:pPr>
            <a:r>
              <a:t>Moving all the terms that contain </a:t>
            </a:r>
            <a14:m>
              <m:oMath>
                <m:r>
                  <a:rPr xmlns:a="http://schemas.openxmlformats.org/drawingml/2006/main" sz="1550" i="1">
                    <a:solidFill>
                      <a:srgbClr val="414040"/>
                    </a:solidFill>
                    <a:latin typeface="Cambria Math" panose="02040503050406030204" pitchFamily="18" charset="0"/>
                  </a:rPr>
                  <m:t>y</m:t>
                </m:r>
              </m:oMath>
            </a14:m>
            <a:r>
              <a:t> on the left-hand side, we get,</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d>
                  <m:dPr>
                    <m:ctrlPr>
                      <a:rPr xmlns:a="http://schemas.openxmlformats.org/drawingml/2006/main" sz="1550" i="1">
                        <a:solidFill>
                          <a:srgbClr val="414040"/>
                        </a:solidFill>
                        <a:latin typeface="Cambria Math" panose="02040503050406030204" pitchFamily="18" charset="0"/>
                      </a:rPr>
                    </m:ctrlPr>
                  </m:dPr>
                  <m:e>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a</m:t>
                    </m:r>
                    <m:r>
                      <a:rPr xmlns:a="http://schemas.openxmlformats.org/drawingml/2006/main" sz="1550" i="1">
                        <a:solidFill>
                          <a:srgbClr val="414040"/>
                        </a:solidFill>
                        <a:latin typeface="Cambria Math" panose="02040503050406030204" pitchFamily="18" charset="0"/>
                      </a:rPr>
                      <m:t>F</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b</m:t>
                    </m:r>
                    <m:sSup>
                      <m:e>
                        <m:r>
                          <a:rPr xmlns:a="http://schemas.openxmlformats.org/drawingml/2006/main" sz="1550" i="1">
                            <a:solidFill>
                              <a:srgbClr val="414040"/>
                            </a:solidFill>
                            <a:latin typeface="Cambria Math" panose="02040503050406030204" pitchFamily="18" charset="0"/>
                          </a:rPr>
                          <m:t>F</m:t>
                        </m:r>
                      </m:e>
                      <m:su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p>
                    </m:sSup>
                  </m:e>
                </m:d>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c</m:t>
                </m:r>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sub>
                </m:sSub>
              </m:oMath>
            </a14:m>
          </a:p>
          <a:p>
            <a:pPr defTabSz="233679">
              <a:spcBef>
                <a:spcPts val="900"/>
              </a:spcBef>
              <a:defRPr sz="1440"/>
            </a:pPr>
            <a:r>
              <a:t>The left hand side of the equation above can be multiplied and divided by </a:t>
            </a:r>
            <a14:m>
              <m:oMath>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F</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oMath>
            </a14:m>
            <a:r>
              <a:t>, which results in,</a:t>
            </a:r>
          </a:p>
          <a:p>
            <a:pPr defTabSz="233679">
              <a:spcBef>
                <a:spcPts val="900"/>
              </a:spcBef>
              <a:defRPr sz="1440"/>
            </a:pPr>
            <a:r>
              <a:t>                                                                                           </a:t>
            </a:r>
            <a14:m>
              <m:oMath>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a</m:t>
                </m:r>
                <m:sSup>
                  <m:e>
                    <m:r>
                      <a:rPr xmlns:a="http://schemas.openxmlformats.org/drawingml/2006/main" sz="1550" i="1">
                        <a:solidFill>
                          <a:srgbClr val="414040"/>
                        </a:solidFill>
                        <a:latin typeface="Cambria Math" panose="02040503050406030204" pitchFamily="18" charset="0"/>
                      </a:rPr>
                      <m:t>F</m:t>
                    </m:r>
                  </m:e>
                  <m:su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p>
                </m:sSup>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d>
                  <m:dPr>
                    <m:ctrlPr>
                      <a:rPr xmlns:a="http://schemas.openxmlformats.org/drawingml/2006/main" sz="1550" i="1">
                        <a:solidFill>
                          <a:srgbClr val="414040"/>
                        </a:solidFill>
                        <a:latin typeface="Cambria Math" panose="02040503050406030204" pitchFamily="18" charset="0"/>
                      </a:rPr>
                    </m:ctrlPr>
                  </m:dPr>
                  <m:e>
                    <m:sSup>
                      <m:e>
                        <m:r>
                          <a:rPr xmlns:a="http://schemas.openxmlformats.org/drawingml/2006/main" sz="1550" i="1">
                            <a:solidFill>
                              <a:srgbClr val="414040"/>
                            </a:solidFill>
                            <a:latin typeface="Cambria Math" panose="02040503050406030204" pitchFamily="18" charset="0"/>
                          </a:rPr>
                          <m:t>F</m:t>
                        </m:r>
                      </m:e>
                      <m:sup>
                        <m:r>
                          <a:rPr xmlns:a="http://schemas.openxmlformats.org/drawingml/2006/main" sz="1550" i="1">
                            <a:solidFill>
                              <a:srgbClr val="414040"/>
                            </a:solidFill>
                            <a:latin typeface="Cambria Math" panose="02040503050406030204" pitchFamily="18" charset="0"/>
                          </a:rPr>
                          <m:t>2</m:t>
                        </m:r>
                      </m:sup>
                    </m:s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a</m:t>
                        </m:r>
                      </m:den>
                    </m:f>
                    <m:r>
                      <a:rPr xmlns:a="http://schemas.openxmlformats.org/drawingml/2006/main" sz="1550" i="1">
                        <a:solidFill>
                          <a:srgbClr val="414040"/>
                        </a:solidFill>
                        <a:latin typeface="Cambria Math" panose="02040503050406030204" pitchFamily="18" charset="0"/>
                      </a:rPr>
                      <m:t>F</m:t>
                    </m:r>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b</m:t>
                        </m:r>
                      </m:num>
                      <m:den>
                        <m:r>
                          <a:rPr xmlns:a="http://schemas.openxmlformats.org/drawingml/2006/main" sz="1550" i="1">
                            <a:solidFill>
                              <a:srgbClr val="414040"/>
                            </a:solidFill>
                            <a:latin typeface="Cambria Math" panose="02040503050406030204" pitchFamily="18" charset="0"/>
                          </a:rPr>
                          <m:t>a</m:t>
                        </m:r>
                      </m:den>
                    </m:f>
                  </m:e>
                </m:d>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c</m:t>
                </m:r>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sub>
                </m:sSub>
              </m:oMath>
            </a14:m>
          </a:p>
          <a:p>
            <a:pPr defTabSz="233679">
              <a:spcBef>
                <a:spcPts val="900"/>
              </a:spcBef>
              <a:defRPr sz="1440"/>
            </a:pPr>
            <a:r>
              <a:t> This can be rewritten as,</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d>
                  <m:dPr>
                    <m:ctrlPr>
                      <a:rPr xmlns:a="http://schemas.openxmlformats.org/drawingml/2006/main" sz="1550" i="1">
                        <a:solidFill>
                          <a:srgbClr val="414040"/>
                        </a:solidFill>
                        <a:latin typeface="Cambria Math" panose="02040503050406030204" pitchFamily="18" charset="0"/>
                      </a:rPr>
                    </m:ctrlPr>
                  </m:dPr>
                  <m:e>
                    <m:sSup>
                      <m:e>
                        <m:r>
                          <a:rPr xmlns:a="http://schemas.openxmlformats.org/drawingml/2006/main" sz="1550" i="1">
                            <a:solidFill>
                              <a:srgbClr val="414040"/>
                            </a:solidFill>
                            <a:latin typeface="Cambria Math" panose="02040503050406030204" pitchFamily="18" charset="0"/>
                          </a:rPr>
                          <m:t>F</m:t>
                        </m:r>
                      </m:e>
                      <m:sup>
                        <m:r>
                          <a:rPr xmlns:a="http://schemas.openxmlformats.org/drawingml/2006/main" sz="1550" i="1">
                            <a:solidFill>
                              <a:srgbClr val="414040"/>
                            </a:solidFill>
                            <a:latin typeface="Cambria Math" panose="02040503050406030204" pitchFamily="18" charset="0"/>
                          </a:rPr>
                          <m:t>2</m:t>
                        </m:r>
                      </m:sup>
                    </m:s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a</m:t>
                        </m:r>
                      </m:den>
                    </m:f>
                    <m:r>
                      <a:rPr xmlns:a="http://schemas.openxmlformats.org/drawingml/2006/main" sz="1550" i="1">
                        <a:solidFill>
                          <a:srgbClr val="414040"/>
                        </a:solidFill>
                        <a:latin typeface="Cambria Math" panose="02040503050406030204" pitchFamily="18" charset="0"/>
                      </a:rPr>
                      <m:t>F</m:t>
                    </m:r>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b</m:t>
                        </m:r>
                      </m:num>
                      <m:den>
                        <m:r>
                          <a:rPr xmlns:a="http://schemas.openxmlformats.org/drawingml/2006/main" sz="1550" i="1">
                            <a:solidFill>
                              <a:srgbClr val="414040"/>
                            </a:solidFill>
                            <a:latin typeface="Cambria Math" panose="02040503050406030204" pitchFamily="18" charset="0"/>
                          </a:rPr>
                          <m:t>a</m:t>
                        </m:r>
                      </m:den>
                    </m:f>
                  </m:e>
                </m:d>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c</m:t>
                    </m:r>
                  </m:num>
                  <m:den>
                    <m:r>
                      <a:rPr xmlns:a="http://schemas.openxmlformats.org/drawingml/2006/main" sz="1550" i="1">
                        <a:solidFill>
                          <a:srgbClr val="414040"/>
                        </a:solidFill>
                        <a:latin typeface="Cambria Math" panose="02040503050406030204" pitchFamily="18" charset="0"/>
                      </a:rPr>
                      <m:t>a</m:t>
                    </m:r>
                  </m:den>
                </m:f>
                <m:r>
                  <a:rPr xmlns:a="http://schemas.openxmlformats.org/drawingml/2006/main" sz="1550" i="1">
                    <a:solidFill>
                      <a:srgbClr val="414040"/>
                    </a:solidFill>
                    <a:latin typeface="Cambria Math" panose="02040503050406030204" pitchFamily="18" charset="0"/>
                  </a:rPr>
                  <m:t>F</m:t>
                </m:r>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sub>
                </m:sSub>
              </m:oMath>
            </a14:m>
          </a:p>
          <a:p>
            <a:pPr defTabSz="233679">
              <a:spcBef>
                <a:spcPts val="900"/>
              </a:spcBef>
              <a:defRPr sz="1440"/>
            </a:pPr>
            <a:r>
              <a:t>The equation above can be factorized as,</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F</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λ</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F</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μ</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t</m:t>
                    </m:r>
                  </m:sub>
                </m:sSub>
                <m:d>
                  <m:dPr>
                    <m:ctrlPr>
                      <a:rPr xmlns:a="http://schemas.openxmlformats.org/drawingml/2006/main" sz="1550" i="1">
                        <a:solidFill>
                          <a:srgbClr val="414040"/>
                        </a:solidFill>
                        <a:latin typeface="Cambria Math" panose="02040503050406030204" pitchFamily="18" charset="0"/>
                      </a:rPr>
                    </m:ctrlPr>
                  </m:dPr>
                  <m:e>
                    <m:sSup>
                      <m:e>
                        <m:r>
                          <a:rPr xmlns:a="http://schemas.openxmlformats.org/drawingml/2006/main" sz="1550" i="1">
                            <a:solidFill>
                              <a:srgbClr val="414040"/>
                            </a:solidFill>
                            <a:latin typeface="Cambria Math" panose="02040503050406030204" pitchFamily="18" charset="0"/>
                          </a:rPr>
                          <m:t>F</m:t>
                        </m:r>
                      </m:e>
                      <m:sup>
                        <m:r>
                          <a:rPr xmlns:a="http://schemas.openxmlformats.org/drawingml/2006/main" sz="1550" i="1">
                            <a:solidFill>
                              <a:srgbClr val="414040"/>
                            </a:solidFill>
                            <a:latin typeface="Cambria Math" panose="02040503050406030204" pitchFamily="18" charset="0"/>
                          </a:rPr>
                          <m:t>2</m:t>
                        </m:r>
                      </m:sup>
                    </m:sSu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λ</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μ</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F</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λ</m:t>
                    </m:r>
                    <m:r>
                      <a:rPr xmlns:a="http://schemas.openxmlformats.org/drawingml/2006/main" sz="1550" i="1">
                        <a:solidFill>
                          <a:srgbClr val="414040"/>
                        </a:solidFill>
                        <a:latin typeface="Cambria Math" panose="02040503050406030204" pitchFamily="18" charset="0"/>
                      </a:rPr>
                      <m:t>μ</m:t>
                    </m:r>
                  </m:e>
                </m:d>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c</m:t>
                    </m:r>
                  </m:num>
                  <m:den>
                    <m:r>
                      <a:rPr xmlns:a="http://schemas.openxmlformats.org/drawingml/2006/main" sz="1550" i="1">
                        <a:solidFill>
                          <a:srgbClr val="414040"/>
                        </a:solidFill>
                        <a:latin typeface="Cambria Math" panose="02040503050406030204" pitchFamily="18" charset="0"/>
                      </a:rPr>
                      <m:t>a</m:t>
                    </m:r>
                  </m:den>
                </m:f>
                <m:r>
                  <a:rPr xmlns:a="http://schemas.openxmlformats.org/drawingml/2006/main" sz="1550" i="1">
                    <a:solidFill>
                      <a:srgbClr val="414040"/>
                    </a:solidFill>
                    <a:latin typeface="Cambria Math" panose="02040503050406030204" pitchFamily="18" charset="0"/>
                  </a:rPr>
                  <m:t>F</m:t>
                </m:r>
                <m:sSub>
                  <m:e>
                    <m:r>
                      <a:rPr xmlns:a="http://schemas.openxmlformats.org/drawingml/2006/main" sz="1550" i="1">
                        <a:solidFill>
                          <a:srgbClr val="414040"/>
                        </a:solidFill>
                        <a:latin typeface="Cambria Math" panose="02040503050406030204" pitchFamily="18" charset="0"/>
                      </a:rPr>
                      <m:t>x</m:t>
                    </m:r>
                  </m:e>
                  <m:sub>
                    <m:r>
                      <a:rPr xmlns:a="http://schemas.openxmlformats.org/drawingml/2006/main" sz="1550" i="1">
                        <a:solidFill>
                          <a:srgbClr val="414040"/>
                        </a:solidFill>
                        <a:latin typeface="Cambria Math" panose="02040503050406030204" pitchFamily="18" charset="0"/>
                      </a:rPr>
                      <m:t>t</m:t>
                    </m:r>
                  </m:sub>
                </m:sSub>
              </m:oMath>
            </a14:m>
          </a:p>
          <a:p>
            <a:pPr defTabSz="233679">
              <a:spcBef>
                <a:spcPts val="900"/>
              </a:spcBef>
              <a:defRPr sz="1440"/>
            </a:pPr>
            <a:r>
              <a:t>where </a:t>
            </a:r>
            <a14:m>
              <m:oMath>
                <m:r>
                  <a:rPr xmlns:a="http://schemas.openxmlformats.org/drawingml/2006/main" sz="1600" i="1">
                    <a:solidFill>
                      <a:srgbClr val="414040"/>
                    </a:solidFill>
                    <a:latin typeface="Cambria Math" panose="02040503050406030204" pitchFamily="18" charset="0"/>
                  </a:rPr>
                  <m:t>λ</m:t>
                </m:r>
              </m:oMath>
            </a14:m>
            <a:r>
              <a:t> and </a:t>
            </a:r>
            <a14:m>
              <m:oMath>
                <m:r>
                  <a:rPr xmlns:a="http://schemas.openxmlformats.org/drawingml/2006/main" sz="1600" i="1">
                    <a:solidFill>
                      <a:srgbClr val="414040"/>
                    </a:solidFill>
                    <a:latin typeface="Cambria Math" panose="02040503050406030204" pitchFamily="18" charset="0"/>
                  </a:rPr>
                  <m:t>μ</m:t>
                </m:r>
              </m:oMath>
            </a14:m>
            <a:r>
              <a:t> are the two roots of the characteristic polynomial of,</a:t>
            </a:r>
          </a:p>
          <a:p>
            <a:pPr defTabSz="233679">
              <a:spcBef>
                <a:spcPts val="900"/>
              </a:spcBef>
              <a:defRPr sz="1440"/>
            </a:pPr>
            <a:r>
              <a:t>                                                                                                            </a:t>
            </a:r>
            <a14:m>
              <m:oMath>
                <m:d>
                  <m:dPr>
                    <m:ctrlPr>
                      <a:rPr xmlns:a="http://schemas.openxmlformats.org/drawingml/2006/main" sz="1550" i="1">
                        <a:solidFill>
                          <a:srgbClr val="414040"/>
                        </a:solidFill>
                        <a:latin typeface="Cambria Math" panose="02040503050406030204" pitchFamily="18" charset="0"/>
                      </a:rPr>
                    </m:ctrlPr>
                  </m:dPr>
                  <m:e>
                    <m:sSup>
                      <m:e>
                        <m:r>
                          <a:rPr xmlns:a="http://schemas.openxmlformats.org/drawingml/2006/main" sz="1550" i="1">
                            <a:solidFill>
                              <a:srgbClr val="414040"/>
                            </a:solidFill>
                            <a:latin typeface="Cambria Math" panose="02040503050406030204" pitchFamily="18" charset="0"/>
                          </a:rPr>
                          <m:t>F</m:t>
                        </m:r>
                      </m:e>
                      <m:sup>
                        <m:r>
                          <a:rPr xmlns:a="http://schemas.openxmlformats.org/drawingml/2006/main" sz="1550" i="1">
                            <a:solidFill>
                              <a:srgbClr val="414040"/>
                            </a:solidFill>
                            <a:latin typeface="Cambria Math" panose="02040503050406030204" pitchFamily="18" charset="0"/>
                          </a:rPr>
                          <m:t>2</m:t>
                        </m:r>
                      </m:sup>
                    </m:s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a</m:t>
                        </m:r>
                      </m:den>
                    </m:f>
                    <m:r>
                      <a:rPr xmlns:a="http://schemas.openxmlformats.org/drawingml/2006/main" sz="1550" i="1">
                        <a:solidFill>
                          <a:srgbClr val="414040"/>
                        </a:solidFill>
                        <a:latin typeface="Cambria Math" panose="02040503050406030204" pitchFamily="18" charset="0"/>
                      </a:rPr>
                      <m:t>F</m:t>
                    </m:r>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b</m:t>
                        </m:r>
                      </m:num>
                      <m:den>
                        <m:r>
                          <a:rPr xmlns:a="http://schemas.openxmlformats.org/drawingml/2006/main" sz="1550" i="1">
                            <a:solidFill>
                              <a:srgbClr val="414040"/>
                            </a:solidFill>
                            <a:latin typeface="Cambria Math" panose="02040503050406030204" pitchFamily="18" charset="0"/>
                          </a:rPr>
                          <m:t>a</m:t>
                        </m:r>
                      </m:den>
                    </m:f>
                  </m:e>
                </m:d>
              </m:oMath>
            </a14:m>
          </a:p>
          <a:p>
            <a:pPr defTabSz="233679">
              <a:spcBef>
                <a:spcPts val="900"/>
              </a:spcBef>
              <a:defRPr sz="1440"/>
            </a:pPr>
            <a:r>
              <a:t>we know that, </a:t>
            </a:r>
            <a14:m>
              <m:oMath>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μ</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oMath>
            </a14:m>
            <a:r>
              <a:t>, </a:t>
            </a:r>
            <a14:m>
              <m:oMath>
                <m:r>
                  <a:rPr xmlns:a="http://schemas.openxmlformats.org/drawingml/2006/main" sz="1600" i="1">
                    <a:solidFill>
                      <a:srgbClr val="414040"/>
                    </a:solidFill>
                    <a:latin typeface="Cambria Math" panose="02040503050406030204" pitchFamily="18" charset="0"/>
                  </a:rPr>
                  <m:t>λ</m:t>
                </m:r>
                <m:r>
                  <a:rPr xmlns:a="http://schemas.openxmlformats.org/drawingml/2006/main" sz="1600" i="1">
                    <a:solidFill>
                      <a:srgbClr val="414040"/>
                    </a:solidFill>
                    <a:latin typeface="Cambria Math" panose="02040503050406030204" pitchFamily="18" charset="0"/>
                  </a:rPr>
                  <m:t>μ</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b</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a</m:t>
                </m:r>
              </m:oMath>
            </a14:m>
            <a:r>
              <a:t>. It is simple to show that one root is smaller than unity and the other is higher than unity.</a:t>
            </a:r>
            <a:endParaRPr sz="3600"/>
          </a:p>
        </p:txBody>
      </p:sp>
      <p:sp>
        <p:nvSpPr>
          <p:cNvPr id="23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Characterizing the Size of the Roots"/>
          <p:cNvSpPr txBox="1"/>
          <p:nvPr>
            <p:ph type="title"/>
          </p:nvPr>
        </p:nvSpPr>
        <p:spPr>
          <a:prstGeom prst="rect">
            <a:avLst/>
          </a:prstGeom>
        </p:spPr>
        <p:txBody>
          <a:bodyPr/>
          <a:lstStyle>
            <a:lvl1pPr defTabSz="578358">
              <a:spcBef>
                <a:spcPts val="1500"/>
              </a:spcBef>
              <a:defRPr sz="6930"/>
            </a:lvl1pPr>
          </a:lstStyle>
          <a:p>
            <a:pPr/>
            <a:r>
              <a:t>Characterizing the Size of the Roots</a:t>
            </a:r>
          </a:p>
        </p:txBody>
      </p:sp>
      <p:sp>
        <p:nvSpPr>
          <p:cNvPr id="236" name="The characteristic polynomial of the model is given by,…"/>
          <p:cNvSpPr txBox="1"/>
          <p:nvPr>
            <p:ph type="body" idx="1"/>
          </p:nvPr>
        </p:nvSpPr>
        <p:spPr>
          <a:prstGeom prst="rect">
            <a:avLst/>
          </a:prstGeom>
        </p:spPr>
        <p:txBody>
          <a:bodyPr/>
          <a:lstStyle/>
          <a:p>
            <a:pPr defTabSz="297941">
              <a:spcBef>
                <a:spcPts val="1200"/>
              </a:spcBef>
              <a:defRPr sz="1836"/>
            </a:pPr>
            <a:r>
              <a:t>The characteristic polynomial of the model is given by,</a:t>
            </a:r>
          </a:p>
          <a:p>
            <a:pPr defTabSz="297941">
              <a:spcBef>
                <a:spcPts val="1200"/>
              </a:spcBef>
              <a:defRPr sz="1836"/>
            </a:pPr>
            <a:r>
              <a:t>                                                                                    </a:t>
            </a:r>
            <a14:m>
              <m:oMath>
                <m:r>
                  <m:rPr>
                    <m:sty m:val="p"/>
                  </m:rPr>
                  <a:rPr xmlns:a="http://schemas.openxmlformats.org/drawingml/2006/main" sz="2000" i="1">
                    <a:solidFill>
                      <a:srgbClr val="414040"/>
                    </a:solidFill>
                    <a:latin typeface="Cambria Math" panose="02040503050406030204" pitchFamily="18" charset="0"/>
                  </a:rPr>
                  <m:t>Φ</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ϕ</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d>
                  <m:dPr>
                    <m:ctrlPr>
                      <a:rPr xmlns:a="http://schemas.openxmlformats.org/drawingml/2006/main" sz="2000" i="1">
                        <a:solidFill>
                          <a:srgbClr val="414040"/>
                        </a:solidFill>
                        <a:latin typeface="Cambria Math" panose="02040503050406030204" pitchFamily="18" charset="0"/>
                      </a:rPr>
                    </m:ctrlPr>
                  </m:dPr>
                  <m:e>
                    <m:sSup>
                      <m:e>
                        <m:r>
                          <a:rPr xmlns:a="http://schemas.openxmlformats.org/drawingml/2006/main" sz="2000" i="1">
                            <a:solidFill>
                              <a:srgbClr val="414040"/>
                            </a:solidFill>
                            <a:latin typeface="Cambria Math" panose="02040503050406030204" pitchFamily="18" charset="0"/>
                          </a:rPr>
                          <m:t>ϕ</m:t>
                        </m:r>
                      </m:e>
                      <m:sup>
                        <m:r>
                          <a:rPr xmlns:a="http://schemas.openxmlformats.org/drawingml/2006/main" sz="2000" i="1">
                            <a:solidFill>
                              <a:srgbClr val="414040"/>
                            </a:solidFill>
                            <a:latin typeface="Cambria Math" panose="02040503050406030204" pitchFamily="18" charset="0"/>
                          </a:rPr>
                          <m:t>2</m:t>
                        </m:r>
                      </m:sup>
                    </m:sSup>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1</m:t>
                        </m:r>
                      </m:num>
                      <m:den>
                        <m:r>
                          <a:rPr xmlns:a="http://schemas.openxmlformats.org/drawingml/2006/main" sz="2000" i="1">
                            <a:solidFill>
                              <a:srgbClr val="414040"/>
                            </a:solidFill>
                            <a:latin typeface="Cambria Math" panose="02040503050406030204" pitchFamily="18" charset="0"/>
                          </a:rPr>
                          <m:t>a</m:t>
                        </m:r>
                      </m:den>
                    </m:f>
                    <m:r>
                      <a:rPr xmlns:a="http://schemas.openxmlformats.org/drawingml/2006/main" sz="2000" i="1">
                        <a:solidFill>
                          <a:srgbClr val="414040"/>
                        </a:solidFill>
                        <a:latin typeface="Cambria Math" panose="02040503050406030204" pitchFamily="18" charset="0"/>
                      </a:rPr>
                      <m:t>ϕ</m:t>
                    </m:r>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b</m:t>
                        </m:r>
                      </m:num>
                      <m:den>
                        <m:r>
                          <a:rPr xmlns:a="http://schemas.openxmlformats.org/drawingml/2006/main" sz="2000" i="1">
                            <a:solidFill>
                              <a:srgbClr val="414040"/>
                            </a:solidFill>
                            <a:latin typeface="Cambria Math" panose="02040503050406030204" pitchFamily="18" charset="0"/>
                          </a:rPr>
                          <m:t>a</m:t>
                        </m:r>
                      </m:den>
                    </m:f>
                  </m:e>
                </m:d>
              </m:oMath>
            </a14:m>
          </a:p>
          <a:p>
            <a:pPr defTabSz="297941">
              <a:spcBef>
                <a:spcPts val="1200"/>
              </a:spcBef>
              <a:defRPr sz="1836"/>
            </a:pPr>
            <a:r>
              <a:t>In order to show that one root is smaller than unity, we shall calculate the characteristic polynomial for </a:t>
            </a:r>
            <a14:m>
              <m:oMath>
                <m:r>
                  <a:rPr xmlns:a="http://schemas.openxmlformats.org/drawingml/2006/main" sz="2050" i="1">
                    <a:solidFill>
                      <a:srgbClr val="414040"/>
                    </a:solidFill>
                    <a:latin typeface="Cambria Math" panose="02040503050406030204" pitchFamily="18" charset="0"/>
                  </a:rPr>
                  <m:t>ϕ</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0</m:t>
                </m:r>
              </m:oMath>
            </a14:m>
            <a:r>
              <a:t> and </a:t>
            </a:r>
            <a14:m>
              <m:oMath>
                <m:r>
                  <a:rPr xmlns:a="http://schemas.openxmlformats.org/drawingml/2006/main" sz="2150" i="1">
                    <a:solidFill>
                      <a:srgbClr val="414040"/>
                    </a:solidFill>
                    <a:latin typeface="Cambria Math" panose="02040503050406030204" pitchFamily="18" charset="0"/>
                  </a:rPr>
                  <m:t>ϕ</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oMath>
            </a14:m>
            <a:r>
              <a:t>. We get,</a:t>
            </a:r>
          </a:p>
          <a:p>
            <a:pPr defTabSz="297941">
              <a:spcBef>
                <a:spcPts val="1200"/>
              </a:spcBef>
              <a:defRPr sz="1836"/>
            </a:pPr>
            <a:r>
              <a:t>                                                                         </a:t>
            </a:r>
            <a14:m>
              <m:oMath>
                <m:r>
                  <m:rPr>
                    <m:sty m:val="p"/>
                  </m:rPr>
                  <a:rPr xmlns:a="http://schemas.openxmlformats.org/drawingml/2006/main" sz="2000" i="1">
                    <a:solidFill>
                      <a:srgbClr val="414040"/>
                    </a:solidFill>
                    <a:latin typeface="Cambria Math" panose="02040503050406030204" pitchFamily="18" charset="0"/>
                  </a:rPr>
                  <m:t>Φ</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0</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b</m:t>
                    </m:r>
                  </m:num>
                  <m:den>
                    <m:r>
                      <a:rPr xmlns:a="http://schemas.openxmlformats.org/drawingml/2006/main" sz="2000" i="1">
                        <a:solidFill>
                          <a:srgbClr val="414040"/>
                        </a:solidFill>
                        <a:latin typeface="Cambria Math" panose="02040503050406030204" pitchFamily="18" charset="0"/>
                      </a:rPr>
                      <m:t>a</m:t>
                    </m:r>
                  </m:den>
                </m:f>
                <m:r>
                  <a:rPr xmlns:a="http://schemas.openxmlformats.org/drawingml/2006/main" sz="2000" i="1">
                    <a:solidFill>
                      <a:srgbClr val="414040"/>
                    </a:solidFill>
                    <a:latin typeface="Cambria Math" panose="02040503050406030204" pitchFamily="18" charset="0"/>
                  </a:rPr>
                  <m:t>&gt;</m:t>
                </m:r>
                <m:r>
                  <a:rPr xmlns:a="http://schemas.openxmlformats.org/drawingml/2006/main" sz="2000" i="1">
                    <a:solidFill>
                      <a:srgbClr val="414040"/>
                    </a:solidFill>
                    <a:latin typeface="Cambria Math" panose="02040503050406030204" pitchFamily="18" charset="0"/>
                  </a:rPr>
                  <m:t>0,</m:t>
                </m:r>
                <m:r>
                  <m:rPr>
                    <m:sty m:val="p"/>
                  </m:rPr>
                  <a:rPr xmlns:a="http://schemas.openxmlformats.org/drawingml/2006/main" sz="2000" i="1">
                    <a:solidFill>
                      <a:srgbClr val="414040"/>
                    </a:solidFill>
                    <a:latin typeface="Cambria Math" panose="02040503050406030204" pitchFamily="18" charset="0"/>
                  </a:rPr>
                  <m:t>Φ</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a</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b</m:t>
                    </m:r>
                  </m:num>
                  <m:den>
                    <m:r>
                      <a:rPr xmlns:a="http://schemas.openxmlformats.org/drawingml/2006/main" sz="2000" i="1">
                        <a:solidFill>
                          <a:srgbClr val="414040"/>
                        </a:solidFill>
                        <a:latin typeface="Cambria Math" panose="02040503050406030204" pitchFamily="18" charset="0"/>
                      </a:rPr>
                      <m:t>a</m:t>
                    </m:r>
                  </m:den>
                </m:f>
                <m:r>
                  <a:rPr xmlns:a="http://schemas.openxmlformats.org/drawingml/2006/main" sz="2000" i="1">
                    <a:solidFill>
                      <a:srgbClr val="414040"/>
                    </a:solidFill>
                    <a:latin typeface="Cambria Math" panose="02040503050406030204" pitchFamily="18" charset="0"/>
                  </a:rPr>
                  <m:t>&lt;</m:t>
                </m:r>
                <m:r>
                  <a:rPr xmlns:a="http://schemas.openxmlformats.org/drawingml/2006/main" sz="2000" i="1">
                    <a:solidFill>
                      <a:srgbClr val="414040"/>
                    </a:solidFill>
                    <a:latin typeface="Cambria Math" panose="02040503050406030204" pitchFamily="18" charset="0"/>
                  </a:rPr>
                  <m:t>0</m:t>
                </m:r>
              </m:oMath>
            </a14:m>
          </a:p>
          <a:p>
            <a:pPr defTabSz="297941">
              <a:spcBef>
                <a:spcPts val="1200"/>
              </a:spcBef>
              <a:defRPr sz="1836"/>
            </a:pPr>
            <a:r>
              <a:t>Hence, there is one root, let us assume it is </a:t>
            </a:r>
            <a14:m>
              <m:oMath>
                <m:r>
                  <a:rPr xmlns:a="http://schemas.openxmlformats.org/drawingml/2006/main" sz="2050" i="1">
                    <a:solidFill>
                      <a:srgbClr val="414040"/>
                    </a:solidFill>
                    <a:latin typeface="Cambria Math" panose="02040503050406030204" pitchFamily="18" charset="0"/>
                  </a:rPr>
                  <m:t>λ</m:t>
                </m:r>
              </m:oMath>
            </a14:m>
            <a:r>
              <a:t>, which lies between zero and one, and for which </a:t>
            </a:r>
            <a14:m>
              <m:oMath>
                <m:r>
                  <m:rPr>
                    <m:sty m:val="p"/>
                  </m:rPr>
                  <a:rPr xmlns:a="http://schemas.openxmlformats.org/drawingml/2006/main" sz="2050" i="1">
                    <a:solidFill>
                      <a:srgbClr val="414040"/>
                    </a:solidFill>
                    <a:latin typeface="Cambria Math" panose="02040503050406030204" pitchFamily="18" charset="0"/>
                  </a:rPr>
                  <m:t>Φ</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λ</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0</m:t>
                </m:r>
              </m:oMath>
            </a14:m>
            <a:r>
              <a:t>.</a:t>
            </a:r>
          </a:p>
          <a:p>
            <a:pPr defTabSz="297941">
              <a:spcBef>
                <a:spcPts val="1200"/>
              </a:spcBef>
              <a:defRPr sz="1836"/>
            </a:pPr>
            <a:r>
              <a:t>The second root </a:t>
            </a:r>
            <a14:m>
              <m:oMath>
                <m:r>
                  <a:rPr xmlns:a="http://schemas.openxmlformats.org/drawingml/2006/main" sz="2050" i="1">
                    <a:solidFill>
                      <a:srgbClr val="414040"/>
                    </a:solidFill>
                    <a:latin typeface="Cambria Math" panose="02040503050406030204" pitchFamily="18" charset="0"/>
                  </a:rPr>
                  <m:t>μ</m:t>
                </m:r>
              </m:oMath>
            </a14:m>
            <a:r>
              <a:t> is determined by,</a:t>
            </a:r>
          </a:p>
          <a:p>
            <a:pPr defTabSz="297941">
              <a:spcBef>
                <a:spcPts val="1200"/>
              </a:spcBef>
              <a:defRPr sz="1836"/>
            </a:pPr>
            <a:r>
              <a:t>                                                                                                   </a:t>
            </a:r>
            <a14:m>
              <m:oMath>
                <m:r>
                  <a:rPr xmlns:a="http://schemas.openxmlformats.org/drawingml/2006/main" sz="2000" i="1">
                    <a:solidFill>
                      <a:srgbClr val="414040"/>
                    </a:solidFill>
                    <a:latin typeface="Cambria Math" panose="02040503050406030204" pitchFamily="18" charset="0"/>
                  </a:rPr>
                  <m:t>μ</m:t>
                </m:r>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b</m:t>
                    </m:r>
                  </m:num>
                  <m:den>
                    <m:r>
                      <a:rPr xmlns:a="http://schemas.openxmlformats.org/drawingml/2006/main" sz="2000" i="1">
                        <a:solidFill>
                          <a:srgbClr val="414040"/>
                        </a:solidFill>
                        <a:latin typeface="Cambria Math" panose="02040503050406030204" pitchFamily="18" charset="0"/>
                      </a:rPr>
                      <m:t>a</m:t>
                    </m:r>
                    <m:r>
                      <a:rPr xmlns:a="http://schemas.openxmlformats.org/drawingml/2006/main" sz="2000" i="1">
                        <a:solidFill>
                          <a:srgbClr val="414040"/>
                        </a:solidFill>
                        <a:latin typeface="Cambria Math" panose="02040503050406030204" pitchFamily="18" charset="0"/>
                      </a:rPr>
                      <m:t>λ</m:t>
                    </m:r>
                  </m:den>
                </m:f>
              </m:oMath>
            </a14:m>
          </a:p>
          <a:p>
            <a:pPr defTabSz="297941">
              <a:spcBef>
                <a:spcPts val="1200"/>
              </a:spcBef>
              <a:defRPr sz="1836"/>
            </a:pPr>
            <a:r>
              <a:t>We shall have </a:t>
            </a:r>
            <a14:m>
              <m:oMath>
                <m:r>
                  <a:rPr xmlns:a="http://schemas.openxmlformats.org/drawingml/2006/main" sz="2050" i="1">
                    <a:solidFill>
                      <a:srgbClr val="414040"/>
                    </a:solidFill>
                    <a:latin typeface="Cambria Math" panose="02040503050406030204" pitchFamily="18" charset="0"/>
                  </a:rPr>
                  <m:t>μ</m:t>
                </m:r>
                <m:r>
                  <a:rPr xmlns:a="http://schemas.openxmlformats.org/drawingml/2006/main" sz="2050" i="1">
                    <a:solidFill>
                      <a:srgbClr val="414040"/>
                    </a:solidFill>
                    <a:latin typeface="Cambria Math" panose="02040503050406030204" pitchFamily="18" charset="0"/>
                  </a:rPr>
                  <m:t>&gt;</m:t>
                </m:r>
                <m:r>
                  <a:rPr xmlns:a="http://schemas.openxmlformats.org/drawingml/2006/main" sz="2050" i="1">
                    <a:solidFill>
                      <a:srgbClr val="414040"/>
                    </a:solidFill>
                    <a:latin typeface="Cambria Math" panose="02040503050406030204" pitchFamily="18" charset="0"/>
                  </a:rPr>
                  <m:t>1</m:t>
                </m:r>
              </m:oMath>
            </a14:m>
            <a:r>
              <a:t>, if </a:t>
            </a:r>
            <a14:m>
              <m:oMath>
                <m:r>
                  <a:rPr xmlns:a="http://schemas.openxmlformats.org/drawingml/2006/main" sz="2000" i="1">
                    <a:solidFill>
                      <a:srgbClr val="414040"/>
                    </a:solidFill>
                    <a:latin typeface="Cambria Math" panose="02040503050406030204" pitchFamily="18" charset="0"/>
                  </a:rPr>
                  <m:t>λ</m:t>
                </m:r>
                <m:r>
                  <a:rPr xmlns:a="http://schemas.openxmlformats.org/drawingml/2006/main" sz="2000" i="1">
                    <a:solidFill>
                      <a:srgbClr val="414040"/>
                    </a:solidFill>
                    <a:latin typeface="Cambria Math" panose="02040503050406030204" pitchFamily="18" charset="0"/>
                  </a:rPr>
                  <m:t>&lt;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b</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a</m:t>
                </m:r>
                <m:r>
                  <a:rPr xmlns:a="http://schemas.openxmlformats.org/drawingml/2006/main" sz="2000" i="1">
                    <a:solidFill>
                      <a:srgbClr val="414040"/>
                    </a:solidFill>
                    <a:latin typeface="Cambria Math" panose="02040503050406030204" pitchFamily="18" charset="0"/>
                  </a:rPr>
                  <m:t>)</m:t>
                </m:r>
              </m:oMath>
            </a14:m>
            <a:r>
              <a:t>. This is actually true, since,</a:t>
            </a:r>
          </a:p>
          <a:p>
            <a:pPr defTabSz="297941">
              <a:spcBef>
                <a:spcPts val="1200"/>
              </a:spcBef>
              <a:defRPr sz="1836"/>
            </a:pPr>
            <a:r>
              <a:t>                                                                              </a:t>
            </a:r>
            <a14:m>
              <m:oMath>
                <m:r>
                  <m:rPr>
                    <m:sty m:val="p"/>
                  </m:rPr>
                  <a:rPr xmlns:a="http://schemas.openxmlformats.org/drawingml/2006/main" sz="2000" i="1">
                    <a:solidFill>
                      <a:srgbClr val="414040"/>
                    </a:solidFill>
                    <a:latin typeface="Cambria Math" panose="02040503050406030204" pitchFamily="18" charset="0"/>
                  </a:rPr>
                  <m:t>Φ</m:t>
                </m:r>
                <m:d>
                  <m:dPr>
                    <m:ctrlPr>
                      <a:rPr xmlns:a="http://schemas.openxmlformats.org/drawingml/2006/main" sz="2000" i="1">
                        <a:solidFill>
                          <a:srgbClr val="414040"/>
                        </a:solidFill>
                        <a:latin typeface="Cambria Math" panose="02040503050406030204" pitchFamily="18" charset="0"/>
                      </a:rPr>
                    </m:ctrlPr>
                  </m:dPr>
                  <m:e>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b</m:t>
                        </m:r>
                      </m:num>
                      <m:den>
                        <m:r>
                          <a:rPr xmlns:a="http://schemas.openxmlformats.org/drawingml/2006/main" sz="2000" i="1">
                            <a:solidFill>
                              <a:srgbClr val="414040"/>
                            </a:solidFill>
                            <a:latin typeface="Cambria Math" panose="02040503050406030204" pitchFamily="18" charset="0"/>
                          </a:rPr>
                          <m:t>a</m:t>
                        </m:r>
                      </m:den>
                    </m:f>
                  </m:e>
                </m:d>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b</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a</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b</m:t>
                    </m:r>
                    <m:r>
                      <a:rPr xmlns:a="http://schemas.openxmlformats.org/drawingml/2006/main" sz="2000" i="1">
                        <a:solidFill>
                          <a:srgbClr val="414040"/>
                        </a:solidFill>
                        <a:latin typeface="Cambria Math" panose="02040503050406030204" pitchFamily="18" charset="0"/>
                      </a:rPr>
                      <m:t>)</m:t>
                    </m:r>
                  </m:num>
                  <m:den>
                    <m:sSup>
                      <m:e>
                        <m:r>
                          <a:rPr xmlns:a="http://schemas.openxmlformats.org/drawingml/2006/main" sz="2000" i="1">
                            <a:solidFill>
                              <a:srgbClr val="414040"/>
                            </a:solidFill>
                            <a:latin typeface="Cambria Math" panose="02040503050406030204" pitchFamily="18" charset="0"/>
                          </a:rPr>
                          <m:t>a</m:t>
                        </m:r>
                      </m:e>
                      <m:sup>
                        <m:r>
                          <a:rPr xmlns:a="http://schemas.openxmlformats.org/drawingml/2006/main" sz="2000" i="1">
                            <a:solidFill>
                              <a:srgbClr val="414040"/>
                            </a:solidFill>
                            <a:latin typeface="Cambria Math" panose="02040503050406030204" pitchFamily="18" charset="0"/>
                          </a:rPr>
                          <m:t>2</m:t>
                        </m:r>
                      </m:sup>
                    </m:sSup>
                  </m:den>
                </m:f>
                <m:r>
                  <a:rPr xmlns:a="http://schemas.openxmlformats.org/drawingml/2006/main" sz="2000" i="1">
                    <a:solidFill>
                      <a:srgbClr val="414040"/>
                    </a:solidFill>
                    <a:latin typeface="Cambria Math" panose="02040503050406030204" pitchFamily="18" charset="0"/>
                  </a:rPr>
                  <m:t>&lt;</m:t>
                </m:r>
                <m:r>
                  <a:rPr xmlns:a="http://schemas.openxmlformats.org/drawingml/2006/main" sz="2000" i="1">
                    <a:solidFill>
                      <a:srgbClr val="414040"/>
                    </a:solidFill>
                    <a:latin typeface="Cambria Math" panose="02040503050406030204" pitchFamily="18" charset="0"/>
                  </a:rPr>
                  <m:t>0</m:t>
                </m:r>
              </m:oMath>
            </a14:m>
          </a:p>
          <a:p>
            <a:pPr defTabSz="297941">
              <a:spcBef>
                <a:spcPts val="1200"/>
              </a:spcBef>
              <a:defRPr sz="1836"/>
            </a:pPr>
            <a:r>
              <a:t>Therefore we shall have that </a:t>
            </a:r>
            <a14:m>
              <m:oMath>
                <m:r>
                  <a:rPr xmlns:a="http://schemas.openxmlformats.org/drawingml/2006/main" sz="2050" i="1">
                    <a:solidFill>
                      <a:srgbClr val="414040"/>
                    </a:solidFill>
                    <a:latin typeface="Cambria Math" panose="02040503050406030204" pitchFamily="18" charset="0"/>
                  </a:rPr>
                  <m:t>λ</m:t>
                </m:r>
                <m:r>
                  <a:rPr xmlns:a="http://schemas.openxmlformats.org/drawingml/2006/main" sz="2050" i="1">
                    <a:solidFill>
                      <a:srgbClr val="414040"/>
                    </a:solidFill>
                    <a:latin typeface="Cambria Math" panose="02040503050406030204" pitchFamily="18" charset="0"/>
                  </a:rPr>
                  <m:t>&lt;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b</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a</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&lt;</m:t>
                </m:r>
                <m:r>
                  <a:rPr xmlns:a="http://schemas.openxmlformats.org/drawingml/2006/main" sz="2050" i="1">
                    <a:solidFill>
                      <a:srgbClr val="414040"/>
                    </a:solidFill>
                    <a:latin typeface="Cambria Math" panose="02040503050406030204" pitchFamily="18" charset="0"/>
                  </a:rPr>
                  <m:t>1</m:t>
                </m:r>
              </m:oMath>
            </a14:m>
            <a:r>
              <a:t> and </a:t>
            </a:r>
            <a14:m>
              <m:oMath>
                <m:r>
                  <a:rPr xmlns:a="http://schemas.openxmlformats.org/drawingml/2006/main" sz="2050" i="1">
                    <a:solidFill>
                      <a:srgbClr val="414040"/>
                    </a:solidFill>
                    <a:latin typeface="Cambria Math" panose="02040503050406030204" pitchFamily="18" charset="0"/>
                  </a:rPr>
                  <m:t>μ</m:t>
                </m:r>
                <m:r>
                  <a:rPr xmlns:a="http://schemas.openxmlformats.org/drawingml/2006/main" sz="2050" i="1">
                    <a:solidFill>
                      <a:srgbClr val="414040"/>
                    </a:solidFill>
                    <a:latin typeface="Cambria Math" panose="02040503050406030204" pitchFamily="18" charset="0"/>
                  </a:rPr>
                  <m:t>&gt;</m:t>
                </m:r>
                <m:r>
                  <a:rPr xmlns:a="http://schemas.openxmlformats.org/drawingml/2006/main" sz="2050" i="1">
                    <a:solidFill>
                      <a:srgbClr val="414040"/>
                    </a:solidFill>
                    <a:latin typeface="Cambria Math" panose="02040503050406030204" pitchFamily="18" charset="0"/>
                  </a:rPr>
                  <m:t>1</m:t>
                </m:r>
              </m:oMath>
            </a14:m>
            <a:r>
              <a:t>.</a:t>
            </a:r>
            <a:endParaRPr sz="3600"/>
          </a:p>
        </p:txBody>
      </p:sp>
      <p:sp>
        <p:nvSpPr>
          <p:cNvPr id="2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Solution of the Second-Order Linear Expectational Model"/>
          <p:cNvSpPr txBox="1"/>
          <p:nvPr>
            <p:ph type="title"/>
          </p:nvPr>
        </p:nvSpPr>
        <p:spPr>
          <a:prstGeom prst="rect">
            <a:avLst/>
          </a:prstGeom>
        </p:spPr>
        <p:txBody>
          <a:bodyPr/>
          <a:lstStyle>
            <a:lvl1pPr defTabSz="356362">
              <a:spcBef>
                <a:spcPts val="900"/>
              </a:spcBef>
              <a:defRPr sz="4270"/>
            </a:lvl1pPr>
          </a:lstStyle>
          <a:p>
            <a:pPr/>
            <a:r>
              <a:t>Solution of the Second-Order Linear Expectational Model</a:t>
            </a:r>
          </a:p>
        </p:txBody>
      </p:sp>
      <p:sp>
        <p:nvSpPr>
          <p:cNvPr id="240" name="We have shown that the second-order linear expectational model can be factorized as,…"/>
          <p:cNvSpPr txBox="1"/>
          <p:nvPr>
            <p:ph type="body" idx="1"/>
          </p:nvPr>
        </p:nvSpPr>
        <p:spPr>
          <a:prstGeom prst="rect">
            <a:avLst/>
          </a:prstGeom>
        </p:spPr>
        <p:txBody>
          <a:bodyPr/>
          <a:lstStyle/>
          <a:p>
            <a:pPr defTabSz="303783">
              <a:spcBef>
                <a:spcPts val="1200"/>
              </a:spcBef>
              <a:defRPr sz="1871"/>
            </a:pPr>
            <a:r>
              <a:t>We have shown that the second-order linear expectational model can be factorized as,</a:t>
            </a:r>
          </a:p>
          <a:p>
            <a:pPr defTabSz="303783">
              <a:spcBef>
                <a:spcPts val="1200"/>
              </a:spcBef>
              <a:defRPr sz="1871"/>
            </a:pPr>
            <a:r>
              <a:t>                                                                          </a:t>
            </a:r>
            <a14:m>
              <m:oMath>
                <m:sSub>
                  <m:e>
                    <m:r>
                      <a:rPr xmlns:a="http://schemas.openxmlformats.org/drawingml/2006/main" sz="2050" i="1">
                        <a:solidFill>
                          <a:srgbClr val="414040"/>
                        </a:solidFill>
                        <a:latin typeface="Cambria Math" panose="02040503050406030204" pitchFamily="18" charset="0"/>
                      </a:rPr>
                      <m:t>y</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F</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λ</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F</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μ</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c</m:t>
                    </m:r>
                  </m:num>
                  <m:den>
                    <m:r>
                      <a:rPr xmlns:a="http://schemas.openxmlformats.org/drawingml/2006/main" sz="2050" i="1">
                        <a:solidFill>
                          <a:srgbClr val="414040"/>
                        </a:solidFill>
                        <a:latin typeface="Cambria Math" panose="02040503050406030204" pitchFamily="18" charset="0"/>
                      </a:rPr>
                      <m:t>a</m:t>
                    </m:r>
                  </m:den>
                </m:f>
                <m:r>
                  <a:rPr xmlns:a="http://schemas.openxmlformats.org/drawingml/2006/main" sz="2050" i="1">
                    <a:solidFill>
                      <a:srgbClr val="414040"/>
                    </a:solidFill>
                    <a:latin typeface="Cambria Math" panose="02040503050406030204" pitchFamily="18" charset="0"/>
                  </a:rPr>
                  <m:t>F</m:t>
                </m:r>
                <m:sSub>
                  <m:e>
                    <m:r>
                      <a:rPr xmlns:a="http://schemas.openxmlformats.org/drawingml/2006/main" sz="2050" i="1">
                        <a:solidFill>
                          <a:srgbClr val="414040"/>
                        </a:solidFill>
                        <a:latin typeface="Cambria Math" panose="02040503050406030204" pitchFamily="18" charset="0"/>
                      </a:rPr>
                      <m:t>x</m:t>
                    </m:r>
                  </m:e>
                  <m:sub>
                    <m:r>
                      <a:rPr xmlns:a="http://schemas.openxmlformats.org/drawingml/2006/main" sz="2050" i="1">
                        <a:solidFill>
                          <a:srgbClr val="414040"/>
                        </a:solidFill>
                        <a:latin typeface="Cambria Math" panose="02040503050406030204" pitchFamily="18" charset="0"/>
                      </a:rPr>
                      <m:t>t</m:t>
                    </m:r>
                  </m:sub>
                </m:sSub>
              </m:oMath>
            </a14:m>
          </a:p>
          <a:p>
            <a:pPr defTabSz="303783">
              <a:spcBef>
                <a:spcPts val="1200"/>
              </a:spcBef>
              <a:defRPr sz="1871"/>
            </a:pPr>
            <a:r>
              <a:t>where </a:t>
            </a:r>
            <a14:m>
              <m:oMath>
                <m:r>
                  <a:rPr xmlns:a="http://schemas.openxmlformats.org/drawingml/2006/main" sz="2050" i="1">
                    <a:solidFill>
                      <a:srgbClr val="414040"/>
                    </a:solidFill>
                    <a:latin typeface="Cambria Math" panose="02040503050406030204" pitchFamily="18" charset="0"/>
                  </a:rPr>
                  <m:t>λ</m:t>
                </m:r>
                <m:r>
                  <a:rPr xmlns:a="http://schemas.openxmlformats.org/drawingml/2006/main" sz="2050" i="1">
                    <a:solidFill>
                      <a:srgbClr val="414040"/>
                    </a:solidFill>
                    <a:latin typeface="Cambria Math" panose="02040503050406030204" pitchFamily="18" charset="0"/>
                  </a:rPr>
                  <m:t>&lt;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b</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a</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&lt;</m:t>
                </m:r>
                <m:r>
                  <a:rPr xmlns:a="http://schemas.openxmlformats.org/drawingml/2006/main" sz="2050" i="1">
                    <a:solidFill>
                      <a:srgbClr val="414040"/>
                    </a:solidFill>
                    <a:latin typeface="Cambria Math" panose="02040503050406030204" pitchFamily="18" charset="0"/>
                  </a:rPr>
                  <m:t>1</m:t>
                </m:r>
              </m:oMath>
            </a14:m>
            <a:r>
              <a:t> and </a:t>
            </a:r>
            <a14:m>
              <m:oMath>
                <m:r>
                  <a:rPr xmlns:a="http://schemas.openxmlformats.org/drawingml/2006/main" sz="2100" i="1">
                    <a:solidFill>
                      <a:srgbClr val="414040"/>
                    </a:solidFill>
                    <a:latin typeface="Cambria Math" panose="02040503050406030204" pitchFamily="18" charset="0"/>
                  </a:rPr>
                  <m:t>μ</m:t>
                </m:r>
                <m:r>
                  <a:rPr xmlns:a="http://schemas.openxmlformats.org/drawingml/2006/main" sz="2100" i="1">
                    <a:solidFill>
                      <a:srgbClr val="414040"/>
                    </a:solidFill>
                    <a:latin typeface="Cambria Math" panose="02040503050406030204" pitchFamily="18" charset="0"/>
                  </a:rPr>
                  <m:t>&gt;</m:t>
                </m:r>
                <m:r>
                  <a:rPr xmlns:a="http://schemas.openxmlformats.org/drawingml/2006/main" sz="2100" i="1">
                    <a:solidFill>
                      <a:srgbClr val="414040"/>
                    </a:solidFill>
                    <a:latin typeface="Cambria Math" panose="02040503050406030204" pitchFamily="18" charset="0"/>
                  </a:rPr>
                  <m:t>1</m:t>
                </m:r>
              </m:oMath>
            </a14:m>
            <a:r>
              <a:t> are the two roots of the characteristic equation of the model.</a:t>
            </a:r>
          </a:p>
          <a:p>
            <a:pPr defTabSz="303783">
              <a:spcBef>
                <a:spcPts val="1200"/>
              </a:spcBef>
              <a:defRPr sz="1871"/>
            </a:pPr>
            <a:r>
              <a:t>The model is saddlepath stable, as it has one predetermined variable, </a:t>
            </a:r>
            <a14:m>
              <m:oMath>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Sub>
              </m:oMath>
            </a14:m>
            <a:r>
              <a:t> and one non-predetermined variable, the rational expectation </a:t>
            </a:r>
            <a14:m>
              <m:oMath>
                <m:sSub>
                  <m:e>
                    <m:r>
                      <a:rPr xmlns:a="http://schemas.openxmlformats.org/drawingml/2006/main" sz="2100" i="1">
                        <a:solidFill>
                          <a:srgbClr val="414040"/>
                        </a:solidFill>
                        <a:latin typeface="Cambria Math" panose="02040503050406030204" pitchFamily="18" charset="0"/>
                      </a:rPr>
                      <m:t>E</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Sub>
                <m:r>
                  <a:rPr xmlns:a="http://schemas.openxmlformats.org/drawingml/2006/main" sz="2100" i="1">
                    <a:solidFill>
                      <a:srgbClr val="414040"/>
                    </a:solidFill>
                    <a:latin typeface="Cambria Math" panose="02040503050406030204" pitchFamily="18" charset="0"/>
                  </a:rPr>
                  <m:t>)</m:t>
                </m:r>
              </m:oMath>
            </a14:m>
            <a:r>
              <a:t>. Dividing both sides by </a:t>
            </a:r>
            <a14:m>
              <m:oMath>
                <m:r>
                  <a:rPr xmlns:a="http://schemas.openxmlformats.org/drawingml/2006/main" sz="2100" i="1">
                    <a:solidFill>
                      <a:srgbClr val="414040"/>
                    </a:solidFill>
                    <a:latin typeface="Cambria Math" panose="02040503050406030204" pitchFamily="18" charset="0"/>
                  </a:rPr>
                  <m:t>F</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μ</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F</m:t>
                </m:r>
                <m:r>
                  <a:rPr xmlns:a="http://schemas.openxmlformats.org/drawingml/2006/main" sz="2100" i="1">
                    <a:solidFill>
                      <a:srgbClr val="414040"/>
                    </a:solidFill>
                    <a:latin typeface="Cambria Math" panose="02040503050406030204" pitchFamily="18" charset="0"/>
                  </a:rPr>
                  <m:t>)</m:t>
                </m:r>
              </m:oMath>
            </a14:m>
            <a:r>
              <a:t>, we get,</a:t>
            </a:r>
          </a:p>
          <a:p>
            <a:pPr defTabSz="303783">
              <a:spcBef>
                <a:spcPts val="1200"/>
              </a:spcBef>
              <a:defRPr sz="1871"/>
            </a:pPr>
            <a:r>
              <a:t>                                         </a:t>
            </a:r>
            <a14:m>
              <m:oMath>
                <m:sSub>
                  <m:e>
                    <m:r>
                      <a:rPr xmlns:a="http://schemas.openxmlformats.org/drawingml/2006/main" sz="2050" i="1">
                        <a:solidFill>
                          <a:srgbClr val="414040"/>
                        </a:solidFill>
                        <a:latin typeface="Cambria Math" panose="02040503050406030204" pitchFamily="18" charset="0"/>
                      </a:rPr>
                      <m:t>y</m:t>
                    </m:r>
                  </m:e>
                  <m:sub>
                    <m:r>
                      <a:rPr xmlns:a="http://schemas.openxmlformats.org/drawingml/2006/main" sz="2050" i="1">
                        <a:solidFill>
                          <a:srgbClr val="414040"/>
                        </a:solidFill>
                        <a:latin typeface="Cambria Math" panose="02040503050406030204" pitchFamily="18" charset="0"/>
                      </a:rPr>
                      <m:t>t</m:t>
                    </m:r>
                  </m:sub>
                </m:sSub>
                <m:d>
                  <m:dPr>
                    <m:ctrlPr>
                      <a:rPr xmlns:a="http://schemas.openxmlformats.org/drawingml/2006/main" sz="2050" i="1">
                        <a:solidFill>
                          <a:srgbClr val="414040"/>
                        </a:solidFill>
                        <a:latin typeface="Cambria Math" panose="02040503050406030204" pitchFamily="18" charset="0"/>
                      </a:rPr>
                    </m:ctrlPr>
                  </m:dPr>
                  <m:e>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λ</m:t>
                    </m:r>
                    <m:sSup>
                      <m:e>
                        <m:r>
                          <a:rPr xmlns:a="http://schemas.openxmlformats.org/drawingml/2006/main" sz="2050" i="1">
                            <a:solidFill>
                              <a:srgbClr val="414040"/>
                            </a:solidFill>
                            <a:latin typeface="Cambria Math" panose="02040503050406030204" pitchFamily="18" charset="0"/>
                          </a:rPr>
                          <m:t>F</m:t>
                        </m:r>
                      </m:e>
                      <m: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p>
                    </m:sSup>
                  </m:e>
                </m:d>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c</m:t>
                    </m:r>
                  </m:num>
                  <m:den>
                    <m:r>
                      <a:rPr xmlns:a="http://schemas.openxmlformats.org/drawingml/2006/main" sz="2050" i="1">
                        <a:solidFill>
                          <a:srgbClr val="414040"/>
                        </a:solidFill>
                        <a:latin typeface="Cambria Math" panose="02040503050406030204" pitchFamily="18" charset="0"/>
                      </a:rPr>
                      <m:t>a</m:t>
                    </m:r>
                  </m:den>
                </m:f>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μ</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F</m:t>
                    </m:r>
                  </m:den>
                </m:f>
                <m:sSub>
                  <m:e>
                    <m:r>
                      <a:rPr xmlns:a="http://schemas.openxmlformats.org/drawingml/2006/main" sz="2050" i="1">
                        <a:solidFill>
                          <a:srgbClr val="414040"/>
                        </a:solidFill>
                        <a:latin typeface="Cambria Math" panose="02040503050406030204" pitchFamily="18" charset="0"/>
                      </a:rPr>
                      <m:t>x</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c</m:t>
                    </m:r>
                  </m:num>
                  <m:den>
                    <m:r>
                      <a:rPr xmlns:a="http://schemas.openxmlformats.org/drawingml/2006/main" sz="2050" i="1">
                        <a:solidFill>
                          <a:srgbClr val="414040"/>
                        </a:solidFill>
                        <a:latin typeface="Cambria Math" panose="02040503050406030204" pitchFamily="18" charset="0"/>
                      </a:rPr>
                      <m:t>a</m:t>
                    </m:r>
                    <m:r>
                      <a:rPr xmlns:a="http://schemas.openxmlformats.org/drawingml/2006/main" sz="2050" i="1">
                        <a:solidFill>
                          <a:srgbClr val="414040"/>
                        </a:solidFill>
                        <a:latin typeface="Cambria Math" panose="02040503050406030204" pitchFamily="18" charset="0"/>
                      </a:rPr>
                      <m:t>μ</m:t>
                    </m:r>
                  </m:den>
                </m:f>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sSup>
                      <m:e>
                        <m:r>
                          <a:rPr xmlns:a="http://schemas.openxmlformats.org/drawingml/2006/main" sz="2050" i="1">
                            <a:solidFill>
                              <a:srgbClr val="414040"/>
                            </a:solidFill>
                            <a:latin typeface="Cambria Math" panose="02040503050406030204" pitchFamily="18" charset="0"/>
                          </a:rPr>
                          <m:t>μ</m:t>
                        </m:r>
                      </m:e>
                      <m: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p>
                    </m:sSup>
                    <m:r>
                      <a:rPr xmlns:a="http://schemas.openxmlformats.org/drawingml/2006/main" sz="2050" i="1">
                        <a:solidFill>
                          <a:srgbClr val="414040"/>
                        </a:solidFill>
                        <a:latin typeface="Cambria Math" panose="02040503050406030204" pitchFamily="18" charset="0"/>
                      </a:rPr>
                      <m:t>F</m:t>
                    </m:r>
                  </m:den>
                </m:f>
                <m:sSub>
                  <m:e>
                    <m:r>
                      <a:rPr xmlns:a="http://schemas.openxmlformats.org/drawingml/2006/main" sz="2050" i="1">
                        <a:solidFill>
                          <a:srgbClr val="414040"/>
                        </a:solidFill>
                        <a:latin typeface="Cambria Math" panose="02040503050406030204" pitchFamily="18" charset="0"/>
                      </a:rPr>
                      <m:t>x</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λ</m:t>
                    </m:r>
                    <m:r>
                      <a:rPr xmlns:a="http://schemas.openxmlformats.org/drawingml/2006/main" sz="2050" i="1">
                        <a:solidFill>
                          <a:srgbClr val="414040"/>
                        </a:solidFill>
                        <a:latin typeface="Cambria Math" panose="02040503050406030204" pitchFamily="18" charset="0"/>
                      </a:rPr>
                      <m:t>c</m:t>
                    </m:r>
                  </m:num>
                  <m:den>
                    <m:r>
                      <a:rPr xmlns:a="http://schemas.openxmlformats.org/drawingml/2006/main" sz="2050" i="1">
                        <a:solidFill>
                          <a:srgbClr val="414040"/>
                        </a:solidFill>
                        <a:latin typeface="Cambria Math" panose="02040503050406030204" pitchFamily="18" charset="0"/>
                      </a:rPr>
                      <m:t>b</m:t>
                    </m:r>
                  </m:den>
                </m:f>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sSup>
                      <m:e>
                        <m:r>
                          <a:rPr xmlns:a="http://schemas.openxmlformats.org/drawingml/2006/main" sz="2050" i="1">
                            <a:solidFill>
                              <a:srgbClr val="414040"/>
                            </a:solidFill>
                            <a:latin typeface="Cambria Math" panose="02040503050406030204" pitchFamily="18" charset="0"/>
                          </a:rPr>
                          <m:t>μ</m:t>
                        </m:r>
                      </m:e>
                      <m: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p>
                    </m:sSup>
                    <m:r>
                      <a:rPr xmlns:a="http://schemas.openxmlformats.org/drawingml/2006/main" sz="2050" i="1">
                        <a:solidFill>
                          <a:srgbClr val="414040"/>
                        </a:solidFill>
                        <a:latin typeface="Cambria Math" panose="02040503050406030204" pitchFamily="18" charset="0"/>
                      </a:rPr>
                      <m:t>F</m:t>
                    </m:r>
                  </m:den>
                </m:f>
                <m:sSub>
                  <m:e>
                    <m:r>
                      <a:rPr xmlns:a="http://schemas.openxmlformats.org/drawingml/2006/main" sz="2050" i="1">
                        <a:solidFill>
                          <a:srgbClr val="414040"/>
                        </a:solidFill>
                        <a:latin typeface="Cambria Math" panose="02040503050406030204" pitchFamily="18" charset="0"/>
                      </a:rPr>
                      <m:t>x</m:t>
                    </m:r>
                  </m:e>
                  <m:sub>
                    <m:r>
                      <a:rPr xmlns:a="http://schemas.openxmlformats.org/drawingml/2006/main" sz="2050" i="1">
                        <a:solidFill>
                          <a:srgbClr val="414040"/>
                        </a:solidFill>
                        <a:latin typeface="Cambria Math" panose="02040503050406030204" pitchFamily="18" charset="0"/>
                      </a:rPr>
                      <m:t>t</m:t>
                    </m:r>
                  </m:sub>
                </m:sSub>
              </m:oMath>
            </a14:m>
          </a:p>
          <a:p>
            <a:pPr defTabSz="303783">
              <a:spcBef>
                <a:spcPts val="1200"/>
              </a:spcBef>
              <a:defRPr sz="1871"/>
            </a:pPr>
            <a:r>
              <a:t>In the final expression on the RHS we have made use of the property that </a:t>
            </a:r>
            <a14:m>
              <m:oMath>
                <m:r>
                  <a:rPr xmlns:a="http://schemas.openxmlformats.org/drawingml/2006/main" sz="2100" i="1">
                    <a:solidFill>
                      <a:srgbClr val="414040"/>
                    </a:solidFill>
                    <a:latin typeface="Cambria Math" panose="02040503050406030204" pitchFamily="18" charset="0"/>
                  </a:rPr>
                  <m:t>a</m:t>
                </m:r>
                <m:r>
                  <a:rPr xmlns:a="http://schemas.openxmlformats.org/drawingml/2006/main" sz="2100" i="1">
                    <a:solidFill>
                      <a:srgbClr val="414040"/>
                    </a:solidFill>
                    <a:latin typeface="Cambria Math" panose="02040503050406030204" pitchFamily="18" charset="0"/>
                  </a:rPr>
                  <m:t>μ</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b</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λ</m:t>
                </m:r>
              </m:oMath>
            </a14:m>
            <a:r>
              <a:t>.</a:t>
            </a:r>
          </a:p>
          <a:p>
            <a:pPr defTabSz="303783">
              <a:spcBef>
                <a:spcPts val="1200"/>
              </a:spcBef>
              <a:defRPr sz="1871"/>
            </a:pPr>
            <a:r>
              <a:t>It thus follows that,</a:t>
            </a:r>
          </a:p>
          <a:p>
            <a:pPr defTabSz="303783">
              <a:spcBef>
                <a:spcPts val="1200"/>
              </a:spcBef>
              <a:defRPr sz="1871"/>
            </a:pPr>
            <a:r>
              <a:t>                                            </a:t>
            </a:r>
            <a14:m>
              <m:oMath>
                <m:sSub>
                  <m:e>
                    <m:r>
                      <a:rPr xmlns:a="http://schemas.openxmlformats.org/drawingml/2006/main" sz="2050" i="1">
                        <a:solidFill>
                          <a:srgbClr val="414040"/>
                        </a:solidFill>
                        <a:latin typeface="Cambria Math" panose="02040503050406030204" pitchFamily="18" charset="0"/>
                      </a:rPr>
                      <m:t>y</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λ</m:t>
                </m:r>
                <m:sSub>
                  <m:e>
                    <m:r>
                      <a:rPr xmlns:a="http://schemas.openxmlformats.org/drawingml/2006/main" sz="2050" i="1">
                        <a:solidFill>
                          <a:srgbClr val="414040"/>
                        </a:solidFill>
                        <a:latin typeface="Cambria Math" panose="02040503050406030204" pitchFamily="18" charset="0"/>
                      </a:rPr>
                      <m:t>y</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λ</m:t>
                    </m:r>
                    <m:r>
                      <a:rPr xmlns:a="http://schemas.openxmlformats.org/drawingml/2006/main" sz="2050" i="1">
                        <a:solidFill>
                          <a:srgbClr val="414040"/>
                        </a:solidFill>
                        <a:latin typeface="Cambria Math" panose="02040503050406030204" pitchFamily="18" charset="0"/>
                      </a:rPr>
                      <m:t>c</m:t>
                    </m:r>
                  </m:num>
                  <m:den>
                    <m:r>
                      <a:rPr xmlns:a="http://schemas.openxmlformats.org/drawingml/2006/main" sz="2050" i="1">
                        <a:solidFill>
                          <a:srgbClr val="414040"/>
                        </a:solidFill>
                        <a:latin typeface="Cambria Math" panose="02040503050406030204" pitchFamily="18" charset="0"/>
                      </a:rPr>
                      <m:t>b</m:t>
                    </m:r>
                  </m:den>
                </m:f>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sSup>
                      <m:e>
                        <m:r>
                          <a:rPr xmlns:a="http://schemas.openxmlformats.org/drawingml/2006/main" sz="2050" i="1">
                            <a:solidFill>
                              <a:srgbClr val="414040"/>
                            </a:solidFill>
                            <a:latin typeface="Cambria Math" panose="02040503050406030204" pitchFamily="18" charset="0"/>
                          </a:rPr>
                          <m:t>μ</m:t>
                        </m:r>
                      </m:e>
                      <m: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p>
                    </m:sSup>
                    <m:r>
                      <a:rPr xmlns:a="http://schemas.openxmlformats.org/drawingml/2006/main" sz="2050" i="1">
                        <a:solidFill>
                          <a:srgbClr val="414040"/>
                        </a:solidFill>
                        <a:latin typeface="Cambria Math" panose="02040503050406030204" pitchFamily="18" charset="0"/>
                      </a:rPr>
                      <m:t>F</m:t>
                    </m:r>
                  </m:den>
                </m:f>
                <m:sSub>
                  <m:e>
                    <m:r>
                      <a:rPr xmlns:a="http://schemas.openxmlformats.org/drawingml/2006/main" sz="2050" i="1">
                        <a:solidFill>
                          <a:srgbClr val="414040"/>
                        </a:solidFill>
                        <a:latin typeface="Cambria Math" panose="02040503050406030204" pitchFamily="18" charset="0"/>
                      </a:rPr>
                      <m:t>x</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λ</m:t>
                </m:r>
                <m:sSub>
                  <m:e>
                    <m:r>
                      <a:rPr xmlns:a="http://schemas.openxmlformats.org/drawingml/2006/main" sz="2050" i="1">
                        <a:solidFill>
                          <a:srgbClr val="414040"/>
                        </a:solidFill>
                        <a:latin typeface="Cambria Math" panose="02040503050406030204" pitchFamily="18" charset="0"/>
                      </a:rPr>
                      <m:t>y</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λ</m:t>
                    </m:r>
                    <m:r>
                      <a:rPr xmlns:a="http://schemas.openxmlformats.org/drawingml/2006/main" sz="2050" i="1">
                        <a:solidFill>
                          <a:srgbClr val="414040"/>
                        </a:solidFill>
                        <a:latin typeface="Cambria Math" panose="02040503050406030204" pitchFamily="18" charset="0"/>
                      </a:rPr>
                      <m:t>c</m:t>
                    </m:r>
                  </m:num>
                  <m:den>
                    <m:r>
                      <a:rPr xmlns:a="http://schemas.openxmlformats.org/drawingml/2006/main" sz="2050" i="1">
                        <a:solidFill>
                          <a:srgbClr val="414040"/>
                        </a:solidFill>
                        <a:latin typeface="Cambria Math" panose="02040503050406030204" pitchFamily="18" charset="0"/>
                      </a:rPr>
                      <m:t>b</m:t>
                    </m:r>
                  </m:den>
                </m:f>
                <m:sSubSup>
                  <m:e>
                    <m:r>
                      <a:rPr xmlns:a="http://schemas.openxmlformats.org/drawingml/2006/main" sz="2050" i="1">
                        <a:solidFill>
                          <a:srgbClr val="414040"/>
                        </a:solidFill>
                        <a:latin typeface="Cambria Math" panose="02040503050406030204" pitchFamily="18" charset="0"/>
                      </a:rPr>
                      <m:t>∑</m:t>
                    </m:r>
                  </m:e>
                  <m:sub>
                    <m:r>
                      <a:rPr xmlns:a="http://schemas.openxmlformats.org/drawingml/2006/main" sz="2050" i="1">
                        <a:solidFill>
                          <a:srgbClr val="414040"/>
                        </a:solidFill>
                        <a:latin typeface="Cambria Math" panose="02040503050406030204" pitchFamily="18" charset="0"/>
                      </a:rPr>
                      <m:t>s</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0</m:t>
                    </m:r>
                  </m:sub>
                  <m:sup>
                    <m:r>
                      <m:rPr>
                        <m:sty m:val="p"/>
                      </m:rPr>
                      <a:rPr xmlns:a="http://schemas.openxmlformats.org/drawingml/2006/main" sz="2050" i="1">
                        <a:solidFill>
                          <a:srgbClr val="414040"/>
                        </a:solidFill>
                        <a:latin typeface="Cambria Math" panose="02040503050406030204" pitchFamily="18" charset="0"/>
                      </a:rPr>
                      <m:t>∞</m:t>
                    </m:r>
                  </m:sup>
                </m:sSubSup>
                <m:sSup>
                  <m:e>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μ</m:t>
                            </m:r>
                          </m:den>
                        </m:f>
                      </m:e>
                    </m:d>
                  </m:e>
                  <m:sup>
                    <m:r>
                      <a:rPr xmlns:a="http://schemas.openxmlformats.org/drawingml/2006/main" sz="2050" i="1">
                        <a:solidFill>
                          <a:srgbClr val="414040"/>
                        </a:solidFill>
                        <a:latin typeface="Cambria Math" panose="02040503050406030204" pitchFamily="18" charset="0"/>
                      </a:rPr>
                      <m:t>s</m:t>
                    </m:r>
                  </m:sup>
                </m:sSup>
                <m:sSub>
                  <m:e>
                    <m:r>
                      <a:rPr xmlns:a="http://schemas.openxmlformats.org/drawingml/2006/main" sz="2050" i="1">
                        <a:solidFill>
                          <a:srgbClr val="414040"/>
                        </a:solidFill>
                        <a:latin typeface="Cambria Math" panose="02040503050406030204" pitchFamily="18" charset="0"/>
                      </a:rPr>
                      <m:t>E</m:t>
                    </m:r>
                  </m:e>
                  <m:sub>
                    <m:r>
                      <a:rPr xmlns:a="http://schemas.openxmlformats.org/drawingml/2006/main" sz="2050" i="1">
                        <a:solidFill>
                          <a:srgbClr val="414040"/>
                        </a:solidFill>
                        <a:latin typeface="Cambria Math" panose="02040503050406030204" pitchFamily="18" charset="0"/>
                      </a:rPr>
                      <m:t>t</m:t>
                    </m:r>
                  </m:sub>
                </m:sSub>
                <m:sSub>
                  <m:e>
                    <m:r>
                      <a:rPr xmlns:a="http://schemas.openxmlformats.org/drawingml/2006/main" sz="2050" i="1">
                        <a:solidFill>
                          <a:srgbClr val="414040"/>
                        </a:solidFill>
                        <a:latin typeface="Cambria Math" panose="02040503050406030204" pitchFamily="18" charset="0"/>
                      </a:rPr>
                      <m:t>x</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s</m:t>
                    </m:r>
                  </m:sub>
                </m:sSub>
              </m:oMath>
            </a14:m>
          </a:p>
          <a:p>
            <a:pPr defTabSz="303783">
              <a:spcBef>
                <a:spcPts val="1200"/>
              </a:spcBef>
              <a:defRPr sz="1871"/>
            </a:pPr>
            <a:r>
              <a:t>This is the fundamental solution of the second-order linear expectational model. The current value of the endogenous variable </a:t>
            </a:r>
            <a14:m>
              <m:oMath>
                <m:r>
                  <a:rPr xmlns:a="http://schemas.openxmlformats.org/drawingml/2006/main" sz="2000" i="1">
                    <a:solidFill>
                      <a:srgbClr val="414040"/>
                    </a:solidFill>
                    <a:latin typeface="Cambria Math" panose="02040503050406030204" pitchFamily="18" charset="0"/>
                  </a:rPr>
                  <m:t>y</m:t>
                </m:r>
              </m:oMath>
            </a14:m>
            <a:r>
              <a:t> depends on the discounted sum of the expected future values of the exogenous variable </a:t>
            </a:r>
            <a14:m>
              <m:oMath>
                <m:r>
                  <a:rPr xmlns:a="http://schemas.openxmlformats.org/drawingml/2006/main" sz="1900" i="1">
                    <a:solidFill>
                      <a:srgbClr val="414040"/>
                    </a:solidFill>
                    <a:latin typeface="Cambria Math" panose="02040503050406030204" pitchFamily="18" charset="0"/>
                  </a:rPr>
                  <m:t>x</m:t>
                </m:r>
              </m:oMath>
            </a14:m>
            <a:r>
              <a:t>, with a discount factor equal to </a:t>
            </a:r>
            <a14:m>
              <m:oMath>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μ</m:t>
                </m:r>
                <m:r>
                  <a:rPr xmlns:a="http://schemas.openxmlformats.org/drawingml/2006/main" sz="2200" i="1">
                    <a:solidFill>
                      <a:srgbClr val="414040"/>
                    </a:solidFill>
                    <a:latin typeface="Cambria Math" panose="02040503050406030204" pitchFamily="18" charset="0"/>
                  </a:rPr>
                  <m:t>&lt;</m:t>
                </m:r>
                <m:r>
                  <a:rPr xmlns:a="http://schemas.openxmlformats.org/drawingml/2006/main" sz="2200" i="1">
                    <a:solidFill>
                      <a:srgbClr val="414040"/>
                    </a:solidFill>
                    <a:latin typeface="Cambria Math" panose="02040503050406030204" pitchFamily="18" charset="0"/>
                  </a:rPr>
                  <m:t>1</m:t>
                </m:r>
              </m:oMath>
            </a14:m>
            <a:r>
              <a:t>. It also depends on its own lagged value, with a coefficient equal to </a:t>
            </a:r>
            <a14:m>
              <m:oMath>
                <m:r>
                  <a:rPr xmlns:a="http://schemas.openxmlformats.org/drawingml/2006/main" sz="2150" i="1">
                    <a:solidFill>
                      <a:srgbClr val="414040"/>
                    </a:solidFill>
                    <a:latin typeface="Cambria Math" panose="02040503050406030204" pitchFamily="18" charset="0"/>
                  </a:rPr>
                  <m:t>λ</m:t>
                </m:r>
                <m:r>
                  <a:rPr xmlns:a="http://schemas.openxmlformats.org/drawingml/2006/main" sz="2150" i="1">
                    <a:solidFill>
                      <a:srgbClr val="414040"/>
                    </a:solidFill>
                    <a:latin typeface="Cambria Math" panose="02040503050406030204" pitchFamily="18" charset="0"/>
                  </a:rPr>
                  <m:t>&lt;</m:t>
                </m:r>
                <m:r>
                  <a:rPr xmlns:a="http://schemas.openxmlformats.org/drawingml/2006/main" sz="2150" i="1">
                    <a:solidFill>
                      <a:srgbClr val="414040"/>
                    </a:solidFill>
                    <a:latin typeface="Cambria Math" panose="02040503050406030204" pitchFamily="18" charset="0"/>
                  </a:rPr>
                  <m:t>1</m:t>
                </m:r>
              </m:oMath>
            </a14:m>
            <a:r>
              <a:t>. </a:t>
            </a:r>
            <a:endParaRPr sz="3600"/>
          </a:p>
        </p:txBody>
      </p:sp>
      <p:sp>
        <p:nvSpPr>
          <p:cNvPr id="2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The Method of Undetermined Coefficients"/>
          <p:cNvSpPr txBox="1"/>
          <p:nvPr>
            <p:ph type="title"/>
          </p:nvPr>
        </p:nvSpPr>
        <p:spPr>
          <a:prstGeom prst="rect">
            <a:avLst/>
          </a:prstGeom>
        </p:spPr>
        <p:txBody>
          <a:bodyPr/>
          <a:lstStyle>
            <a:lvl1pPr defTabSz="490727">
              <a:spcBef>
                <a:spcPts val="1300"/>
              </a:spcBef>
              <a:defRPr sz="5880"/>
            </a:lvl1pPr>
          </a:lstStyle>
          <a:p>
            <a:pPr/>
            <a:r>
              <a:t>The Method of Undetermined Coefficients</a:t>
            </a:r>
          </a:p>
        </p:txBody>
      </p:sp>
      <p:sp>
        <p:nvSpPr>
          <p:cNvPr id="244" name="In order to apply the method of undetermined coefficients, as in the case of the first order model, we presume that the solution of the model takes the form,…"/>
          <p:cNvSpPr txBox="1"/>
          <p:nvPr>
            <p:ph type="body" idx="1"/>
          </p:nvPr>
        </p:nvSpPr>
        <p:spPr>
          <a:prstGeom prst="rect">
            <a:avLst/>
          </a:prstGeom>
        </p:spPr>
        <p:txBody>
          <a:bodyPr/>
          <a:lstStyle/>
          <a:p>
            <a:pPr defTabSz="251206">
              <a:spcBef>
                <a:spcPts val="1000"/>
              </a:spcBef>
              <a:defRPr sz="1548"/>
            </a:pPr>
            <a:r>
              <a:t>In order to apply the method of undetermined coefficients, as in the case of the first order model, we presume that the solution of the model takes the form,</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ϕ</m:t>
                </m:r>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ψ</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ω</m:t>
                    </m:r>
                  </m:e>
                  <m:sup>
                    <m:r>
                      <a:rPr xmlns:a="http://schemas.openxmlformats.org/drawingml/2006/main" sz="1700" i="1">
                        <a:solidFill>
                          <a:srgbClr val="414040"/>
                        </a:solidFill>
                        <a:latin typeface="Cambria Math" panose="02040503050406030204" pitchFamily="18" charset="0"/>
                      </a:rPr>
                      <m:t>s</m:t>
                    </m:r>
                  </m:sup>
                </m:sSup>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x</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sub>
                </m:sSub>
              </m:oMath>
            </a14:m>
          </a:p>
          <a:p>
            <a:pPr defTabSz="251206">
              <a:spcBef>
                <a:spcPts val="1000"/>
              </a:spcBef>
              <a:defRPr sz="1548"/>
            </a:pPr>
            <a:r>
              <a:t>with undetermined coefficients </a:t>
            </a:r>
            <a14:m>
              <m:oMath>
                <m:r>
                  <a:rPr xmlns:a="http://schemas.openxmlformats.org/drawingml/2006/main" sz="1850" i="1">
                    <a:solidFill>
                      <a:srgbClr val="414040"/>
                    </a:solidFill>
                    <a:latin typeface="Cambria Math" panose="02040503050406030204" pitchFamily="18" charset="0"/>
                  </a:rPr>
                  <m:t>ϕ</m:t>
                </m:r>
              </m:oMath>
            </a14:m>
            <a:r>
              <a:t>, </a:t>
            </a:r>
            <a14:m>
              <m:oMath>
                <m:r>
                  <a:rPr xmlns:a="http://schemas.openxmlformats.org/drawingml/2006/main" sz="1500" i="1">
                    <a:solidFill>
                      <a:srgbClr val="414040"/>
                    </a:solidFill>
                    <a:latin typeface="Cambria Math" panose="02040503050406030204" pitchFamily="18" charset="0"/>
                  </a:rPr>
                  <m:t>ψ</m:t>
                </m:r>
              </m:oMath>
            </a14:m>
            <a:r>
              <a:t>, </a:t>
            </a:r>
            <a14:m>
              <m:oMath>
                <m:r>
                  <a:rPr xmlns:a="http://schemas.openxmlformats.org/drawingml/2006/main" sz="1850" i="1">
                    <a:solidFill>
                      <a:srgbClr val="414040"/>
                    </a:solidFill>
                    <a:latin typeface="Cambria Math" panose="02040503050406030204" pitchFamily="18" charset="0"/>
                  </a:rPr>
                  <m:t>ω</m:t>
                </m:r>
              </m:oMath>
            </a14:m>
            <a:r>
              <a:t>. The rational expectation of the future </a:t>
            </a:r>
            <a14:m>
              <m:oMath>
                <m:r>
                  <a:rPr xmlns:a="http://schemas.openxmlformats.org/drawingml/2006/main" sz="1650" i="1">
                    <a:solidFill>
                      <a:srgbClr val="414040"/>
                    </a:solidFill>
                    <a:latin typeface="Cambria Math" panose="02040503050406030204" pitchFamily="18" charset="0"/>
                  </a:rPr>
                  <m:t>y</m:t>
                </m:r>
              </m:oMath>
            </a14:m>
            <a:r>
              <a:t> is given by,</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ϕ</m:t>
                </m:r>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ψ</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ω</m:t>
                    </m:r>
                  </m:e>
                  <m:sup>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p>
                </m:sSup>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x</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sub>
                </m:sSub>
              </m:oMath>
            </a14:m>
          </a:p>
          <a:p>
            <a:pPr defTabSz="251206">
              <a:spcBef>
                <a:spcPts val="1000"/>
              </a:spcBef>
              <a:defRPr sz="1548"/>
            </a:pPr>
            <a:r>
              <a:t>Substituting this in the original model we get,</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b</m:t>
                    </m:r>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ϕ</m:t>
                    </m:r>
                  </m:den>
                </m:f>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c</m:t>
                    </m:r>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ϕ</m:t>
                    </m:r>
                  </m:den>
                </m:f>
                <m:sSub>
                  <m:e>
                    <m:r>
                      <a:rPr xmlns:a="http://schemas.openxmlformats.org/drawingml/2006/main" sz="1700" i="1">
                        <a:solidFill>
                          <a:srgbClr val="414040"/>
                        </a:solidFill>
                        <a:latin typeface="Cambria Math" panose="02040503050406030204" pitchFamily="18" charset="0"/>
                      </a:rPr>
                      <m:t>x</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ψ</m:t>
                    </m:r>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ϕ</m:t>
                    </m:r>
                  </m:den>
                </m:f>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ω</m:t>
                    </m:r>
                  </m:e>
                  <m:sup>
                    <m:r>
                      <a:rPr xmlns:a="http://schemas.openxmlformats.org/drawingml/2006/main" sz="1700" i="1">
                        <a:solidFill>
                          <a:srgbClr val="414040"/>
                        </a:solidFill>
                        <a:latin typeface="Cambria Math" panose="02040503050406030204" pitchFamily="18" charset="0"/>
                      </a:rPr>
                      <m:t>s</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p>
                </m:sSup>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sub>
                </m:sSub>
                <m:sSub>
                  <m:e>
                    <m:r>
                      <a:rPr xmlns:a="http://schemas.openxmlformats.org/drawingml/2006/main" sz="1700" i="1">
                        <a:solidFill>
                          <a:srgbClr val="414040"/>
                        </a:solidFill>
                        <a:latin typeface="Cambria Math" panose="02040503050406030204" pitchFamily="18" charset="0"/>
                      </a:rPr>
                      <m:t>x</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sub>
                </m:sSub>
              </m:oMath>
            </a14:m>
          </a:p>
          <a:p>
            <a:pPr defTabSz="251206">
              <a:spcBef>
                <a:spcPts val="1000"/>
              </a:spcBef>
              <a:defRPr sz="1548"/>
            </a:pPr>
            <a:r>
              <a:t>Comparing coefficients between the equation above and the presumed solution we can solve for the undetermined coefficients, as,</a:t>
            </a:r>
          </a:p>
          <a:p>
            <a:pPr defTabSz="251206">
              <a:spcBef>
                <a:spcPts val="1000"/>
              </a:spcBef>
              <a:defRPr sz="1548"/>
            </a:pPr>
            <a:r>
              <a:t>                                                                                          </a:t>
            </a:r>
            <a14:m>
              <m:oMath>
                <m:r>
                  <a:rPr xmlns:a="http://schemas.openxmlformats.org/drawingml/2006/main" sz="1700" i="1">
                    <a:solidFill>
                      <a:srgbClr val="414040"/>
                    </a:solidFill>
                    <a:latin typeface="Cambria Math" panose="02040503050406030204" pitchFamily="18" charset="0"/>
                  </a:rPr>
                  <m:t>ϕ</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b</m:t>
                    </m:r>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ϕ</m:t>
                    </m:r>
                  </m:den>
                </m:f>
              </m:oMath>
            </a14:m>
            <a:r>
              <a:t>,   </a:t>
            </a:r>
            <a14:m>
              <m:oMath>
                <m:r>
                  <a:rPr xmlns:a="http://schemas.openxmlformats.org/drawingml/2006/main" sz="1700" i="1">
                    <a:solidFill>
                      <a:srgbClr val="414040"/>
                    </a:solidFill>
                    <a:latin typeface="Cambria Math" panose="02040503050406030204" pitchFamily="18" charset="0"/>
                  </a:rPr>
                  <m:t>ψ</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c</m:t>
                    </m:r>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ϕ</m:t>
                    </m:r>
                  </m:den>
                </m:f>
              </m:oMath>
            </a14:m>
            <a:r>
              <a:t>,   </a:t>
            </a:r>
            <a14:m>
              <m:oMath>
                <m:r>
                  <a:rPr xmlns:a="http://schemas.openxmlformats.org/drawingml/2006/main" sz="1700" i="1">
                    <a:solidFill>
                      <a:srgbClr val="414040"/>
                    </a:solidFill>
                    <a:latin typeface="Cambria Math" panose="02040503050406030204" pitchFamily="18" charset="0"/>
                  </a:rPr>
                  <m:t>ω</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a</m:t>
                    </m:r>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ϕ</m:t>
                    </m:r>
                  </m:den>
                </m:f>
              </m:oMath>
            </a14:m>
          </a:p>
          <a:p>
            <a:pPr defTabSz="251206">
              <a:spcBef>
                <a:spcPts val="1000"/>
              </a:spcBef>
              <a:defRPr sz="1548"/>
            </a:pPr>
            <a:r>
              <a:t>From the first equation above, </a:t>
            </a:r>
            <a14:m>
              <m:oMath>
                <m:r>
                  <a:rPr xmlns:a="http://schemas.openxmlformats.org/drawingml/2006/main" sz="1850" i="1">
                    <a:solidFill>
                      <a:srgbClr val="414040"/>
                    </a:solidFill>
                    <a:latin typeface="Cambria Math" panose="02040503050406030204" pitchFamily="18" charset="0"/>
                  </a:rPr>
                  <m:t>ϕ</m:t>
                </m:r>
              </m:oMath>
            </a14:m>
            <a:r>
              <a:t> will be the smaller root of the polynomial,</a:t>
            </a:r>
          </a:p>
          <a:p>
            <a:pPr defTabSz="251206">
              <a:spcBef>
                <a:spcPts val="1000"/>
              </a:spcBef>
              <a:defRPr sz="1548"/>
            </a:pPr>
            <a:r>
              <a:t>                                                                                                           </a:t>
            </a:r>
            <a14:m>
              <m:oMath>
                <m:r>
                  <m:rPr>
                    <m:sty m:val="p"/>
                  </m:rPr>
                  <a:rPr xmlns:a="http://schemas.openxmlformats.org/drawingml/2006/main" sz="1700" i="1">
                    <a:solidFill>
                      <a:srgbClr val="414040"/>
                    </a:solidFill>
                    <a:latin typeface="Cambria Math" panose="02040503050406030204" pitchFamily="18" charset="0"/>
                  </a:rPr>
                  <m:t>Φ</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ϕ</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p>
                  <m:e>
                    <m:r>
                      <a:rPr xmlns:a="http://schemas.openxmlformats.org/drawingml/2006/main" sz="1700" i="1">
                        <a:solidFill>
                          <a:srgbClr val="414040"/>
                        </a:solidFill>
                        <a:latin typeface="Cambria Math" panose="02040503050406030204" pitchFamily="18" charset="0"/>
                      </a:rPr>
                      <m:t>ϕ</m:t>
                    </m:r>
                  </m:e>
                  <m:sup>
                    <m:r>
                      <a:rPr xmlns:a="http://schemas.openxmlformats.org/drawingml/2006/main" sz="1700" i="1">
                        <a:solidFill>
                          <a:srgbClr val="414040"/>
                        </a:solidFill>
                        <a:latin typeface="Cambria Math" panose="02040503050406030204" pitchFamily="18" charset="0"/>
                      </a:rPr>
                      <m:t>2</m:t>
                    </m:r>
                  </m:sup>
                </m:sSup>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1</m:t>
                    </m:r>
                  </m:num>
                  <m:den>
                    <m:r>
                      <a:rPr xmlns:a="http://schemas.openxmlformats.org/drawingml/2006/main" sz="1700" i="1">
                        <a:solidFill>
                          <a:srgbClr val="414040"/>
                        </a:solidFill>
                        <a:latin typeface="Cambria Math" panose="02040503050406030204" pitchFamily="18" charset="0"/>
                      </a:rPr>
                      <m:t>a</m:t>
                    </m:r>
                  </m:den>
                </m:f>
                <m:r>
                  <a:rPr xmlns:a="http://schemas.openxmlformats.org/drawingml/2006/main" sz="1700" i="1">
                    <a:solidFill>
                      <a:srgbClr val="414040"/>
                    </a:solidFill>
                    <a:latin typeface="Cambria Math" panose="02040503050406030204" pitchFamily="18" charset="0"/>
                  </a:rPr>
                  <m:t>ϕ</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b</m:t>
                    </m:r>
                  </m:num>
                  <m:den>
                    <m:r>
                      <a:rPr xmlns:a="http://schemas.openxmlformats.org/drawingml/2006/main" sz="1700" i="1">
                        <a:solidFill>
                          <a:srgbClr val="414040"/>
                        </a:solidFill>
                        <a:latin typeface="Cambria Math" panose="02040503050406030204" pitchFamily="18" charset="0"/>
                      </a:rPr>
                      <m:t>a</m:t>
                    </m:r>
                  </m:den>
                </m:f>
              </m:oMath>
            </a14:m>
          </a:p>
          <a:p>
            <a:pPr defTabSz="251206">
              <a:spcBef>
                <a:spcPts val="1000"/>
              </a:spcBef>
              <a:defRPr sz="1548"/>
            </a:pPr>
            <a:r>
              <a:t>This is none other than the characteristic polynomial analyzed in the factorization method. There will be two roots, </a:t>
            </a:r>
            <a14:m>
              <m:oMath>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λ</m:t>
                </m:r>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1</m:t>
                </m:r>
              </m:oMath>
            </a14:m>
            <a:r>
              <a:t> and </a:t>
            </a:r>
            <a14:m>
              <m:oMath>
                <m:r>
                  <a:rPr xmlns:a="http://schemas.openxmlformats.org/drawingml/2006/main" sz="1750" i="1">
                    <a:solidFill>
                      <a:srgbClr val="414040"/>
                    </a:solidFill>
                    <a:latin typeface="Cambria Math" panose="02040503050406030204" pitchFamily="18" charset="0"/>
                  </a:rPr>
                  <m:t>μ</m:t>
                </m:r>
                <m:r>
                  <a:rPr xmlns:a="http://schemas.openxmlformats.org/drawingml/2006/main" sz="1750" i="1">
                    <a:solidFill>
                      <a:srgbClr val="414040"/>
                    </a:solidFill>
                    <a:latin typeface="Cambria Math" panose="02040503050406030204" pitchFamily="18" charset="0"/>
                  </a:rPr>
                  <m:t>&gt;</m:t>
                </m:r>
                <m:r>
                  <a:rPr xmlns:a="http://schemas.openxmlformats.org/drawingml/2006/main" sz="1750" i="1">
                    <a:solidFill>
                      <a:srgbClr val="414040"/>
                    </a:solidFill>
                    <a:latin typeface="Cambria Math" panose="02040503050406030204" pitchFamily="18" charset="0"/>
                  </a:rPr>
                  <m:t>1</m:t>
                </m:r>
              </m:oMath>
            </a14:m>
            <a:r>
              <a:t>. </a:t>
            </a:r>
          </a:p>
          <a:p>
            <a:pPr defTabSz="251206">
              <a:spcBef>
                <a:spcPts val="1000"/>
              </a:spcBef>
              <a:defRPr sz="1548"/>
            </a:pPr>
            <a:r>
              <a:t>The roots will satisfy, </a:t>
            </a:r>
            <a14:m>
              <m:oMath>
                <m:r>
                  <a:rPr xmlns:a="http://schemas.openxmlformats.org/drawingml/2006/main" sz="1700" i="1">
                    <a:solidFill>
                      <a:srgbClr val="414040"/>
                    </a:solidFill>
                    <a:latin typeface="Cambria Math" panose="02040503050406030204" pitchFamily="18" charset="0"/>
                  </a:rPr>
                  <m:t>λ</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μ</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1</m:t>
                    </m:r>
                  </m:num>
                  <m:den>
                    <m:r>
                      <a:rPr xmlns:a="http://schemas.openxmlformats.org/drawingml/2006/main" sz="1700" i="1">
                        <a:solidFill>
                          <a:srgbClr val="414040"/>
                        </a:solidFill>
                        <a:latin typeface="Cambria Math" panose="02040503050406030204" pitchFamily="18" charset="0"/>
                      </a:rPr>
                      <m:t>a</m:t>
                    </m:r>
                  </m:den>
                </m:f>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λ</m:t>
                </m:r>
                <m:r>
                  <a:rPr xmlns:a="http://schemas.openxmlformats.org/drawingml/2006/main" sz="1700" i="1">
                    <a:solidFill>
                      <a:srgbClr val="414040"/>
                    </a:solidFill>
                    <a:latin typeface="Cambria Math" panose="02040503050406030204" pitchFamily="18" charset="0"/>
                  </a:rPr>
                  <m:t>μ</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b</m:t>
                    </m:r>
                  </m:num>
                  <m:den>
                    <m:r>
                      <a:rPr xmlns:a="http://schemas.openxmlformats.org/drawingml/2006/main" sz="1700" i="1">
                        <a:solidFill>
                          <a:srgbClr val="414040"/>
                        </a:solidFill>
                        <a:latin typeface="Cambria Math" panose="02040503050406030204" pitchFamily="18" charset="0"/>
                      </a:rPr>
                      <m:t>a</m:t>
                    </m:r>
                  </m:den>
                </m:f>
              </m:oMath>
            </a14:m>
            <a:r>
              <a:t> and the undetermined coefficients will be defined as </a:t>
            </a:r>
            <a14:m>
              <m:oMath>
                <m:r>
                  <a:rPr xmlns:a="http://schemas.openxmlformats.org/drawingml/2006/main" sz="1750" i="1">
                    <a:solidFill>
                      <a:srgbClr val="414040"/>
                    </a:solidFill>
                    <a:latin typeface="Cambria Math" panose="02040503050406030204" pitchFamily="18" charset="0"/>
                  </a:rPr>
                  <m:t>ϕ</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λ</m:t>
                </m:r>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1</m:t>
                </m:r>
              </m:oMath>
            </a14:m>
            <a:r>
              <a:t>, </a:t>
            </a:r>
            <a14:m>
              <m:oMath>
                <m:r>
                  <a:rPr xmlns:a="http://schemas.openxmlformats.org/drawingml/2006/main" sz="1700" i="1">
                    <a:solidFill>
                      <a:srgbClr val="414040"/>
                    </a:solidFill>
                    <a:latin typeface="Cambria Math" panose="02040503050406030204" pitchFamily="18" charset="0"/>
                  </a:rPr>
                  <m:t>ψ</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λ</m:t>
                    </m:r>
                    <m:r>
                      <a:rPr xmlns:a="http://schemas.openxmlformats.org/drawingml/2006/main" sz="1700" i="1">
                        <a:solidFill>
                          <a:srgbClr val="414040"/>
                        </a:solidFill>
                        <a:latin typeface="Cambria Math" panose="02040503050406030204" pitchFamily="18" charset="0"/>
                      </a:rPr>
                      <m:t>c</m:t>
                    </m:r>
                  </m:num>
                  <m:den>
                    <m:r>
                      <a:rPr xmlns:a="http://schemas.openxmlformats.org/drawingml/2006/main" sz="1700" i="1">
                        <a:solidFill>
                          <a:srgbClr val="414040"/>
                        </a:solidFill>
                        <a:latin typeface="Cambria Math" panose="02040503050406030204" pitchFamily="18" charset="0"/>
                      </a:rPr>
                      <m:t>b</m:t>
                    </m:r>
                  </m:den>
                </m:f>
              </m:oMath>
            </a14:m>
            <a:r>
              <a:t> and </a:t>
            </a:r>
            <a14:m>
              <m:oMath>
                <m:r>
                  <a:rPr xmlns:a="http://schemas.openxmlformats.org/drawingml/2006/main" sz="1700" i="1">
                    <a:solidFill>
                      <a:srgbClr val="414040"/>
                    </a:solidFill>
                    <a:latin typeface="Cambria Math" panose="02040503050406030204" pitchFamily="18" charset="0"/>
                  </a:rPr>
                  <m:t>ω</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1</m:t>
                    </m:r>
                  </m:num>
                  <m:den>
                    <m:r>
                      <a:rPr xmlns:a="http://schemas.openxmlformats.org/drawingml/2006/main" sz="1700" i="1">
                        <a:solidFill>
                          <a:srgbClr val="414040"/>
                        </a:solidFill>
                        <a:latin typeface="Cambria Math" panose="02040503050406030204" pitchFamily="18" charset="0"/>
                      </a:rPr>
                      <m:t>μ</m:t>
                    </m:r>
                  </m:den>
                </m:f>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1</m:t>
                </m:r>
              </m:oMath>
            </a14:m>
            <a:r>
              <a:t>.</a:t>
            </a:r>
            <a:endParaRPr sz="3600"/>
          </a:p>
        </p:txBody>
      </p:sp>
      <p:sp>
        <p:nvSpPr>
          <p:cNvPr id="2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A Second-Order Model of the Capital Market"/>
          <p:cNvSpPr txBox="1"/>
          <p:nvPr>
            <p:ph type="title"/>
          </p:nvPr>
        </p:nvSpPr>
        <p:spPr>
          <a:prstGeom prst="rect">
            <a:avLst/>
          </a:prstGeom>
        </p:spPr>
        <p:txBody>
          <a:bodyPr/>
          <a:lstStyle>
            <a:lvl1pPr defTabSz="461518">
              <a:spcBef>
                <a:spcPts val="1200"/>
              </a:spcBef>
              <a:defRPr sz="5530"/>
            </a:lvl1pPr>
          </a:lstStyle>
          <a:p>
            <a:pPr/>
            <a:r>
              <a:t>A Second-Order Model of the Capital Market</a:t>
            </a:r>
          </a:p>
        </p:txBody>
      </p:sp>
      <p:sp>
        <p:nvSpPr>
          <p:cNvPr id="248" name="Assume an efficient capital market in which risk-neutral investors choose between a common stock and a safe asset with a rate of return  . In equilibrium, arbitrage will ensure that the expected rate of return of the stock will be equal to the rate of re"/>
          <p:cNvSpPr txBox="1"/>
          <p:nvPr>
            <p:ph type="body" idx="1"/>
          </p:nvPr>
        </p:nvSpPr>
        <p:spPr>
          <a:prstGeom prst="rect">
            <a:avLst/>
          </a:prstGeom>
        </p:spPr>
        <p:txBody>
          <a:bodyPr/>
          <a:lstStyle/>
          <a:p>
            <a:pPr defTabSz="262889">
              <a:spcBef>
                <a:spcPts val="1000"/>
              </a:spcBef>
              <a:defRPr sz="1619"/>
            </a:pPr>
            <a:r>
              <a:t>Assume an efficient capital market in which risk-neutral investors choose between a common stock and a safe asset with a rate of return </a:t>
            </a:r>
            <a14:m>
              <m:oMath>
                <m:r>
                  <a:rPr xmlns:a="http://schemas.openxmlformats.org/drawingml/2006/main" sz="1850" i="1">
                    <a:solidFill>
                      <a:srgbClr val="414040"/>
                    </a:solidFill>
                    <a:latin typeface="Cambria Math" panose="02040503050406030204" pitchFamily="18" charset="0"/>
                  </a:rPr>
                  <m:t>r</m:t>
                </m:r>
              </m:oMath>
            </a14:m>
            <a:r>
              <a:t>. In equilibrium, arbitrage will ensure that the expected rate of return of the stock will be equal to the rate of return of the safe asset.</a:t>
            </a:r>
          </a:p>
          <a:p>
            <a:pPr defTabSz="262889">
              <a:spcBef>
                <a:spcPts val="1000"/>
              </a:spcBef>
              <a:defRPr sz="1619"/>
            </a:pPr>
            <a:r>
              <a:t>                                                                                                  </a:t>
            </a:r>
            <a14:m>
              <m:oMath>
                <m:f>
                  <m:fPr>
                    <m:ctrlPr>
                      <a:rPr xmlns:a="http://schemas.openxmlformats.org/drawingml/2006/main" sz="1750" i="1">
                        <a:solidFill>
                          <a:srgbClr val="414040"/>
                        </a:solidFill>
                        <a:latin typeface="Cambria Math" panose="02040503050406030204" pitchFamily="18" charset="0"/>
                      </a:rPr>
                    </m:ctrlPr>
                    <m:type m:val="bar"/>
                  </m:fPr>
                  <m:num>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sub>
                    </m:sSub>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sub>
                    </m:sSub>
                  </m:num>
                  <m:den>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sub>
                    </m:sSub>
                  </m:den>
                </m:f>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sSub>
                      <m:e>
                        <m:r>
                          <a:rPr xmlns:a="http://schemas.openxmlformats.org/drawingml/2006/main" sz="1750" i="1">
                            <a:solidFill>
                              <a:srgbClr val="414040"/>
                            </a:solidFill>
                            <a:latin typeface="Cambria Math" panose="02040503050406030204" pitchFamily="18" charset="0"/>
                          </a:rPr>
                          <m:t>d</m:t>
                        </m:r>
                      </m:e>
                      <m:sub>
                        <m:r>
                          <a:rPr xmlns:a="http://schemas.openxmlformats.org/drawingml/2006/main" sz="1750" i="1">
                            <a:solidFill>
                              <a:srgbClr val="414040"/>
                            </a:solidFill>
                            <a:latin typeface="Cambria Math" panose="02040503050406030204" pitchFamily="18" charset="0"/>
                          </a:rPr>
                          <m:t>t</m:t>
                        </m:r>
                      </m:sub>
                    </m:sSub>
                  </m:num>
                  <m:den>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sub>
                    </m:sSub>
                  </m:den>
                </m:f>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oMath>
            </a14:m>
            <a:r>
              <a:t>,</a:t>
            </a:r>
          </a:p>
          <a:p>
            <a:pPr defTabSz="262889">
              <a:spcBef>
                <a:spcPts val="1000"/>
              </a:spcBef>
              <a:defRPr sz="1619"/>
            </a:pPr>
            <a:r>
              <a:t>where </a:t>
            </a:r>
            <a14:m>
              <m:oMath>
                <m:r>
                  <a:rPr xmlns:a="http://schemas.openxmlformats.org/drawingml/2006/main" sz="1600" i="1">
                    <a:solidFill>
                      <a:srgbClr val="414040"/>
                    </a:solidFill>
                    <a:latin typeface="Cambria Math" panose="02040503050406030204" pitchFamily="18" charset="0"/>
                  </a:rPr>
                  <m:t>p</m:t>
                </m:r>
              </m:oMath>
            </a14:m>
            <a:r>
              <a:t> is the price of the stock, and </a:t>
            </a:r>
            <a14:m>
              <m:oMath>
                <m:r>
                  <a:rPr xmlns:a="http://schemas.openxmlformats.org/drawingml/2006/main" sz="1700" i="1">
                    <a:solidFill>
                      <a:srgbClr val="414040"/>
                    </a:solidFill>
                    <a:latin typeface="Cambria Math" panose="02040503050406030204" pitchFamily="18" charset="0"/>
                  </a:rPr>
                  <m:t>d</m:t>
                </m:r>
              </m:oMath>
            </a14:m>
            <a:r>
              <a:t> is the dividend. The expected rate of return of the stock is equal to the expected capital gain, plus the dividend as a proportion of the stock price.</a:t>
            </a:r>
          </a:p>
          <a:p>
            <a:pPr defTabSz="262889">
              <a:spcBef>
                <a:spcPts val="1000"/>
              </a:spcBef>
              <a:defRPr sz="1619"/>
            </a:pPr>
            <a:r>
              <a:t>The firm has a known dividend policy of the form,</a:t>
            </a:r>
          </a:p>
          <a:p>
            <a:pPr defTabSz="262889">
              <a:spcBef>
                <a:spcPts val="1000"/>
              </a:spcBef>
              <a:defRPr sz="1619"/>
            </a:pPr>
            <a:r>
              <a:t>                                                                                                        </a:t>
            </a:r>
            <a14:m>
              <m:oMath>
                <m:sSub>
                  <m:e>
                    <m:r>
                      <a:rPr xmlns:a="http://schemas.openxmlformats.org/drawingml/2006/main" sz="1800" i="1">
                        <a:solidFill>
                          <a:srgbClr val="414040"/>
                        </a:solidFill>
                        <a:latin typeface="Cambria Math" panose="02040503050406030204" pitchFamily="18" charset="0"/>
                      </a:rPr>
                      <m:t>d</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d</m:t>
                    </m:r>
                  </m:e>
                  <m:sub>
                    <m:r>
                      <a:rPr xmlns:a="http://schemas.openxmlformats.org/drawingml/2006/main" sz="1800" i="1">
                        <a:solidFill>
                          <a:srgbClr val="414040"/>
                        </a:solidFill>
                        <a:latin typeface="Cambria Math" panose="02040503050406030204" pitchFamily="18" charset="0"/>
                      </a:rPr>
                      <m:t>0</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δ</m:t>
                </m:r>
                <m:sSub>
                  <m:e>
                    <m:r>
                      <a:rPr xmlns:a="http://schemas.openxmlformats.org/drawingml/2006/main" sz="1800" i="1">
                        <a:solidFill>
                          <a:srgbClr val="414040"/>
                        </a:solidFill>
                        <a:latin typeface="Cambria Math" panose="02040503050406030204" pitchFamily="18" charset="0"/>
                      </a:rPr>
                      <m:t>p</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oMath>
            </a14:m>
          </a:p>
          <a:p>
            <a:pPr defTabSz="262889">
              <a:spcBef>
                <a:spcPts val="1000"/>
              </a:spcBef>
              <a:defRPr sz="1619"/>
            </a:pPr>
            <a:r>
              <a:t>where </a:t>
            </a:r>
            <a14:m>
              <m:oMath>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r</m:t>
                </m:r>
              </m:oMath>
            </a14:m>
            <a:r>
              <a:t>. Dividends per share are a constant </a:t>
            </a:r>
            <a14:m>
              <m:oMath>
                <m:sSub>
                  <m:e>
                    <m:r>
                      <a:rPr xmlns:a="http://schemas.openxmlformats.org/drawingml/2006/main" sz="1900" i="1">
                        <a:solidFill>
                          <a:srgbClr val="414040"/>
                        </a:solidFill>
                        <a:latin typeface="Cambria Math" panose="02040503050406030204" pitchFamily="18" charset="0"/>
                      </a:rPr>
                      <m:t>d</m:t>
                    </m:r>
                  </m:e>
                  <m:sub>
                    <m:r>
                      <a:rPr xmlns:a="http://schemas.openxmlformats.org/drawingml/2006/main" sz="1900" i="1">
                        <a:solidFill>
                          <a:srgbClr val="414040"/>
                        </a:solidFill>
                        <a:latin typeface="Cambria Math" panose="02040503050406030204" pitchFamily="18" charset="0"/>
                      </a:rPr>
                      <m:t>0</m:t>
                    </m:r>
                  </m:sub>
                </m:sSub>
              </m:oMath>
            </a14:m>
            <a:r>
              <a:t> plus a percentage of the price of the share in the previous period. Presumably this is a policy adopted by the firm with the intention to boost the price of the stock.</a:t>
            </a:r>
          </a:p>
          <a:p>
            <a:pPr defTabSz="262889">
              <a:spcBef>
                <a:spcPts val="1000"/>
              </a:spcBef>
              <a:defRPr sz="1619"/>
            </a:pPr>
            <a:r>
              <a:t>Substituting the dividend policy into the arbitrage equation and solving for the price, we get,</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den>
                </m:f>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sub>
                    </m:sSub>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d</m:t>
                        </m:r>
                      </m:e>
                      <m:sub>
                        <m:r>
                          <a:rPr xmlns:a="http://schemas.openxmlformats.org/drawingml/2006/main" sz="1750" i="1">
                            <a:solidFill>
                              <a:srgbClr val="414040"/>
                            </a:solidFill>
                            <a:latin typeface="Cambria Math" panose="02040503050406030204" pitchFamily="18" charset="0"/>
                          </a:rPr>
                          <m:t>0</m:t>
                        </m:r>
                      </m:sub>
                    </m:sSub>
                  </m:e>
                </m:d>
              </m:oMath>
            </a14:m>
          </a:p>
          <a:p>
            <a:pPr defTabSz="262889">
              <a:spcBef>
                <a:spcPts val="1000"/>
              </a:spcBef>
              <a:defRPr sz="1619"/>
            </a:pPr>
            <a:r>
              <a:t>Because of the dependence of current dividends on the stock price of the previous period, this is a second-order equation, of the form of the second-order expectational model, with </a:t>
            </a:r>
            <a14:m>
              <m:oMath>
                <m:r>
                  <a:rPr xmlns:a="http://schemas.openxmlformats.org/drawingml/2006/main" sz="1800" i="1">
                    <a:solidFill>
                      <a:srgbClr val="414040"/>
                    </a:solidFill>
                    <a:latin typeface="Cambria Math" panose="02040503050406030204" pitchFamily="18" charset="0"/>
                  </a:rPr>
                  <m:t>0</m:t>
                </m:r>
                <m:r>
                  <a:rPr xmlns:a="http://schemas.openxmlformats.org/drawingml/2006/main" sz="1800" i="1">
                    <a:solidFill>
                      <a:srgbClr val="414040"/>
                    </a:solidFill>
                    <a:latin typeface="Cambria Math" panose="02040503050406030204" pitchFamily="18" charset="0"/>
                  </a:rPr>
                  <m:t>&lt;</m:t>
                </m:r>
                <m:r>
                  <a:rPr xmlns:a="http://schemas.openxmlformats.org/drawingml/2006/main" sz="1800" i="1">
                    <a:solidFill>
                      <a:srgbClr val="414040"/>
                    </a:solidFill>
                    <a:latin typeface="Cambria Math" panose="02040503050406030204" pitchFamily="18" charset="0"/>
                  </a:rPr>
                  <m:t>a</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c</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r</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&lt;</m:t>
                </m:r>
                <m:r>
                  <a:rPr xmlns:a="http://schemas.openxmlformats.org/drawingml/2006/main" sz="1800" i="1">
                    <a:solidFill>
                      <a:srgbClr val="414040"/>
                    </a:solidFill>
                    <a:latin typeface="Cambria Math" panose="02040503050406030204" pitchFamily="18" charset="0"/>
                  </a:rPr>
                  <m:t>1</m:t>
                </m:r>
              </m:oMath>
            </a14:m>
            <a:r>
              <a:t>, </a:t>
            </a:r>
            <a14:m>
              <m:oMath>
                <m:r>
                  <a:rPr xmlns:a="http://schemas.openxmlformats.org/drawingml/2006/main" sz="1800" i="1">
                    <a:solidFill>
                      <a:srgbClr val="414040"/>
                    </a:solidFill>
                    <a:latin typeface="Cambria Math" panose="02040503050406030204" pitchFamily="18" charset="0"/>
                  </a:rPr>
                  <m:t>0</m:t>
                </m:r>
                <m:r>
                  <a:rPr xmlns:a="http://schemas.openxmlformats.org/drawingml/2006/main" sz="1800" i="1">
                    <a:solidFill>
                      <a:srgbClr val="414040"/>
                    </a:solidFill>
                    <a:latin typeface="Cambria Math" panose="02040503050406030204" pitchFamily="18" charset="0"/>
                  </a:rPr>
                  <m:t>&lt;</m:t>
                </m:r>
                <m:r>
                  <a:rPr xmlns:a="http://schemas.openxmlformats.org/drawingml/2006/main" sz="1800" i="1">
                    <a:solidFill>
                      <a:srgbClr val="414040"/>
                    </a:solidFill>
                    <a:latin typeface="Cambria Math" panose="02040503050406030204" pitchFamily="18" charset="0"/>
                  </a:rPr>
                  <m:t>b</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δ</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r</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&lt;</m:t>
                </m:r>
                <m:r>
                  <a:rPr xmlns:a="http://schemas.openxmlformats.org/drawingml/2006/main" sz="1800" i="1">
                    <a:solidFill>
                      <a:srgbClr val="414040"/>
                    </a:solidFill>
                    <a:latin typeface="Cambria Math" panose="02040503050406030204" pitchFamily="18" charset="0"/>
                  </a:rPr>
                  <m:t>1</m:t>
                </m:r>
              </m:oMath>
            </a14:m>
            <a:r>
              <a:t>and</a:t>
            </a:r>
            <a14:m>
              <m:oMath>
                <m:r>
                  <a:rPr xmlns:a="http://schemas.openxmlformats.org/drawingml/2006/main" sz="1850" i="1">
                    <a:solidFill>
                      <a:srgbClr val="414040"/>
                    </a:solidFill>
                    <a:latin typeface="Cambria Math" panose="02040503050406030204" pitchFamily="18" charset="0"/>
                  </a:rPr>
                  <m:t>a</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b</m:t>
                </m:r>
                <m:r>
                  <a:rPr xmlns:a="http://schemas.openxmlformats.org/drawingml/2006/main" sz="1850" i="1">
                    <a:solidFill>
                      <a:srgbClr val="414040"/>
                    </a:solidFill>
                    <a:latin typeface="Cambria Math" panose="02040503050406030204" pitchFamily="18" charset="0"/>
                  </a:rPr>
                  <m:t>&lt;</m:t>
                </m:r>
                <m:r>
                  <a:rPr xmlns:a="http://schemas.openxmlformats.org/drawingml/2006/main" sz="1850" i="1">
                    <a:solidFill>
                      <a:srgbClr val="414040"/>
                    </a:solidFill>
                    <a:latin typeface="Cambria Math" panose="02040503050406030204" pitchFamily="18" charset="0"/>
                  </a:rPr>
                  <m:t>1</m:t>
                </m:r>
              </m:oMath>
            </a14:m>
            <a:r>
              <a:t>. </a:t>
            </a:r>
            <a14:m>
              <m:oMath>
                <m:sSub>
                  <m:e>
                    <m:r>
                      <a:rPr xmlns:a="http://schemas.openxmlformats.org/drawingml/2006/main" sz="1700" i="1">
                        <a:solidFill>
                          <a:srgbClr val="414040"/>
                        </a:solidFill>
                        <a:latin typeface="Cambria Math" panose="02040503050406030204" pitchFamily="18" charset="0"/>
                      </a:rPr>
                      <m:t>x</m:t>
                    </m:r>
                  </m:e>
                  <m:sub>
                    <m:r>
                      <a:rPr xmlns:a="http://schemas.openxmlformats.org/drawingml/2006/main" sz="1700" i="1">
                        <a:solidFill>
                          <a:srgbClr val="414040"/>
                        </a:solidFill>
                        <a:latin typeface="Cambria Math" panose="02040503050406030204" pitchFamily="18" charset="0"/>
                      </a:rPr>
                      <m:t>t</m:t>
                    </m:r>
                  </m:sub>
                </m:sSub>
              </m:oMath>
            </a14:m>
            <a:r>
              <a:t> is a constant equal to </a:t>
            </a:r>
            <a14:m>
              <m:oMath>
                <m:sSub>
                  <m:e>
                    <m:r>
                      <a:rPr xmlns:a="http://schemas.openxmlformats.org/drawingml/2006/main" sz="1900" i="1">
                        <a:solidFill>
                          <a:srgbClr val="414040"/>
                        </a:solidFill>
                        <a:latin typeface="Cambria Math" panose="02040503050406030204" pitchFamily="18" charset="0"/>
                      </a:rPr>
                      <m:t>d</m:t>
                    </m:r>
                  </m:e>
                  <m:sub>
                    <m:r>
                      <a:rPr xmlns:a="http://schemas.openxmlformats.org/drawingml/2006/main" sz="1900" i="1">
                        <a:solidFill>
                          <a:srgbClr val="414040"/>
                        </a:solidFill>
                        <a:latin typeface="Cambria Math" panose="02040503050406030204" pitchFamily="18" charset="0"/>
                      </a:rPr>
                      <m:t>0</m:t>
                    </m:r>
                  </m:sub>
                </m:sSub>
              </m:oMath>
            </a14:m>
            <a:r>
              <a:t>.</a:t>
            </a:r>
            <a:endParaRPr sz="3600"/>
          </a:p>
        </p:txBody>
      </p:sp>
      <p:sp>
        <p:nvSpPr>
          <p:cNvPr id="24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The Fundamental Solution of the Second -Order Capital Market Model"/>
          <p:cNvSpPr txBox="1"/>
          <p:nvPr>
            <p:ph type="title"/>
          </p:nvPr>
        </p:nvSpPr>
        <p:spPr>
          <a:prstGeom prst="rect">
            <a:avLst/>
          </a:prstGeom>
        </p:spPr>
        <p:txBody>
          <a:bodyPr/>
          <a:lstStyle>
            <a:lvl1pPr defTabSz="321310">
              <a:spcBef>
                <a:spcPts val="800"/>
              </a:spcBef>
              <a:defRPr sz="3850"/>
            </a:lvl1pPr>
          </a:lstStyle>
          <a:p>
            <a:pPr/>
            <a:r>
              <a:t>The Fundamental Solution of the Second -Order Capital Market Model</a:t>
            </a:r>
          </a:p>
        </p:txBody>
      </p:sp>
      <p:sp>
        <p:nvSpPr>
          <p:cNvPr id="252" name="The fundamental solution of model, using either the factorization method or the method of undetermined coefficients, gives us the stock price as a function of the past stock price and the constant part of dividends  . This takes the form,…"/>
          <p:cNvSpPr txBox="1"/>
          <p:nvPr>
            <p:ph type="body" idx="1"/>
          </p:nvPr>
        </p:nvSpPr>
        <p:spPr>
          <a:prstGeom prst="rect">
            <a:avLst/>
          </a:prstGeom>
        </p:spPr>
        <p:txBody>
          <a:bodyPr/>
          <a:lstStyle/>
          <a:p>
            <a:pPr defTabSz="297941">
              <a:spcBef>
                <a:spcPts val="1200"/>
              </a:spcBef>
              <a:defRPr sz="1836"/>
            </a:pPr>
            <a:r>
              <a:t>The fundamental solution of model, using either the factorization method or the method of undetermined coefficients, gives us the stock price as a function of the past stock price and the constant part of dividends </a:t>
            </a:r>
            <a14:m>
              <m:oMath>
                <m:sSub>
                  <m:e>
                    <m:r>
                      <a:rPr xmlns:a="http://schemas.openxmlformats.org/drawingml/2006/main" sz="2150" i="1">
                        <a:solidFill>
                          <a:srgbClr val="414040"/>
                        </a:solidFill>
                        <a:latin typeface="Cambria Math" panose="02040503050406030204" pitchFamily="18" charset="0"/>
                      </a:rPr>
                      <m:t>d</m:t>
                    </m:r>
                  </m:e>
                  <m:sub>
                    <m:r>
                      <a:rPr xmlns:a="http://schemas.openxmlformats.org/drawingml/2006/main" sz="2150" i="1">
                        <a:solidFill>
                          <a:srgbClr val="414040"/>
                        </a:solidFill>
                        <a:latin typeface="Cambria Math" panose="02040503050406030204" pitchFamily="18" charset="0"/>
                      </a:rPr>
                      <m:t>0</m:t>
                    </m:r>
                  </m:sub>
                </m:sSub>
              </m:oMath>
            </a14:m>
            <a:r>
              <a:t>. This takes the form,</a:t>
            </a:r>
          </a:p>
          <a:p>
            <a:pPr defTabSz="297941">
              <a:spcBef>
                <a:spcPts val="1200"/>
              </a:spcBef>
              <a:defRPr sz="1836"/>
            </a:pPr>
            <a:r>
              <a:t>                                                        </a:t>
            </a:r>
            <a14:m>
              <m:oMath>
                <m:sSub>
                  <m:e>
                    <m:r>
                      <a:rPr xmlns:a="http://schemas.openxmlformats.org/drawingml/2006/main" sz="2000" i="1">
                        <a:solidFill>
                          <a:srgbClr val="414040"/>
                        </a:solidFill>
                        <a:latin typeface="Cambria Math" panose="02040503050406030204" pitchFamily="18" charset="0"/>
                      </a:rPr>
                      <m:t>p</m:t>
                    </m:r>
                  </m:e>
                  <m:sub>
                    <m:r>
                      <a:rPr xmlns:a="http://schemas.openxmlformats.org/drawingml/2006/main" sz="2000" i="1">
                        <a:solidFill>
                          <a:srgbClr val="414040"/>
                        </a:solidFill>
                        <a:latin typeface="Cambria Math" panose="02040503050406030204" pitchFamily="18" charset="0"/>
                      </a:rPr>
                      <m:t>t</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λ</m:t>
                </m:r>
                <m:sSub>
                  <m:e>
                    <m:r>
                      <a:rPr xmlns:a="http://schemas.openxmlformats.org/drawingml/2006/main" sz="2000" i="1">
                        <a:solidFill>
                          <a:srgbClr val="414040"/>
                        </a:solidFill>
                        <a:latin typeface="Cambria Math" panose="02040503050406030204" pitchFamily="18" charset="0"/>
                      </a:rPr>
                      <m:t>p</m:t>
                    </m:r>
                  </m:e>
                  <m:sub>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λ</m:t>
                    </m:r>
                  </m:num>
                  <m:den>
                    <m:r>
                      <a:rPr xmlns:a="http://schemas.openxmlformats.org/drawingml/2006/main" sz="2000" i="1">
                        <a:solidFill>
                          <a:srgbClr val="414040"/>
                        </a:solidFill>
                        <a:latin typeface="Cambria Math" panose="02040503050406030204" pitchFamily="18" charset="0"/>
                      </a:rPr>
                      <m:t>δ</m:t>
                    </m:r>
                  </m:den>
                </m:f>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1</m:t>
                    </m:r>
                  </m:num>
                  <m:den>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sSup>
                      <m:e>
                        <m:r>
                          <a:rPr xmlns:a="http://schemas.openxmlformats.org/drawingml/2006/main" sz="2000" i="1">
                            <a:solidFill>
                              <a:srgbClr val="414040"/>
                            </a:solidFill>
                            <a:latin typeface="Cambria Math" panose="02040503050406030204" pitchFamily="18" charset="0"/>
                          </a:rPr>
                          <m:t>μ</m:t>
                        </m:r>
                      </m:e>
                      <m:sup>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sup>
                    </m:sSup>
                    <m:r>
                      <a:rPr xmlns:a="http://schemas.openxmlformats.org/drawingml/2006/main" sz="2000" i="1">
                        <a:solidFill>
                          <a:srgbClr val="414040"/>
                        </a:solidFill>
                        <a:latin typeface="Cambria Math" panose="02040503050406030204" pitchFamily="18" charset="0"/>
                      </a:rPr>
                      <m:t>F</m:t>
                    </m:r>
                  </m:den>
                </m:f>
                <m:sSub>
                  <m:e>
                    <m:r>
                      <a:rPr xmlns:a="http://schemas.openxmlformats.org/drawingml/2006/main" sz="2000" i="1">
                        <a:solidFill>
                          <a:srgbClr val="414040"/>
                        </a:solidFill>
                        <a:latin typeface="Cambria Math" panose="02040503050406030204" pitchFamily="18" charset="0"/>
                      </a:rPr>
                      <m:t>d</m:t>
                    </m:r>
                  </m:e>
                  <m:sub>
                    <m:r>
                      <a:rPr xmlns:a="http://schemas.openxmlformats.org/drawingml/2006/main" sz="2000" i="1">
                        <a:solidFill>
                          <a:srgbClr val="414040"/>
                        </a:solidFill>
                        <a:latin typeface="Cambria Math" panose="02040503050406030204" pitchFamily="18" charset="0"/>
                      </a:rPr>
                      <m:t>0</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λ</m:t>
                </m:r>
                <m:sSub>
                  <m:e>
                    <m:r>
                      <a:rPr xmlns:a="http://schemas.openxmlformats.org/drawingml/2006/main" sz="2000" i="1">
                        <a:solidFill>
                          <a:srgbClr val="414040"/>
                        </a:solidFill>
                        <a:latin typeface="Cambria Math" panose="02040503050406030204" pitchFamily="18" charset="0"/>
                      </a:rPr>
                      <m:t>p</m:t>
                    </m:r>
                  </m:e>
                  <m:sub>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λ</m:t>
                    </m:r>
                  </m:num>
                  <m:den>
                    <m:r>
                      <a:rPr xmlns:a="http://schemas.openxmlformats.org/drawingml/2006/main" sz="2000" i="1">
                        <a:solidFill>
                          <a:srgbClr val="414040"/>
                        </a:solidFill>
                        <a:latin typeface="Cambria Math" panose="02040503050406030204" pitchFamily="18" charset="0"/>
                      </a:rPr>
                      <m:t>δ</m:t>
                    </m:r>
                  </m:den>
                </m:f>
                <m:sSubSup>
                  <m:e>
                    <m:r>
                      <a:rPr xmlns:a="http://schemas.openxmlformats.org/drawingml/2006/main" sz="2000" i="1">
                        <a:solidFill>
                          <a:srgbClr val="414040"/>
                        </a:solidFill>
                        <a:latin typeface="Cambria Math" panose="02040503050406030204" pitchFamily="18" charset="0"/>
                      </a:rPr>
                      <m:t>∑</m:t>
                    </m:r>
                  </m:e>
                  <m:sub>
                    <m:r>
                      <a:rPr xmlns:a="http://schemas.openxmlformats.org/drawingml/2006/main" sz="2000" i="1">
                        <a:solidFill>
                          <a:srgbClr val="414040"/>
                        </a:solidFill>
                        <a:latin typeface="Cambria Math" panose="02040503050406030204" pitchFamily="18" charset="0"/>
                      </a:rPr>
                      <m:t>s</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0</m:t>
                    </m:r>
                  </m:sub>
                  <m:sup>
                    <m:r>
                      <m:rPr>
                        <m:sty m:val="p"/>
                      </m:rPr>
                      <a:rPr xmlns:a="http://schemas.openxmlformats.org/drawingml/2006/main" sz="2000" i="1">
                        <a:solidFill>
                          <a:srgbClr val="414040"/>
                        </a:solidFill>
                        <a:latin typeface="Cambria Math" panose="02040503050406030204" pitchFamily="18" charset="0"/>
                      </a:rPr>
                      <m:t>∞</m:t>
                    </m:r>
                  </m:sup>
                </m:sSubSup>
                <m:sSup>
                  <m:e>
                    <m:d>
                      <m:dPr>
                        <m:ctrlPr>
                          <a:rPr xmlns:a="http://schemas.openxmlformats.org/drawingml/2006/main" sz="2000" i="1">
                            <a:solidFill>
                              <a:srgbClr val="414040"/>
                            </a:solidFill>
                            <a:latin typeface="Cambria Math" panose="02040503050406030204" pitchFamily="18" charset="0"/>
                          </a:rPr>
                        </m:ctrlPr>
                      </m:dPr>
                      <m:e>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1</m:t>
                            </m:r>
                          </m:num>
                          <m:den>
                            <m:r>
                              <a:rPr xmlns:a="http://schemas.openxmlformats.org/drawingml/2006/main" sz="2000" i="1">
                                <a:solidFill>
                                  <a:srgbClr val="414040"/>
                                </a:solidFill>
                                <a:latin typeface="Cambria Math" panose="02040503050406030204" pitchFamily="18" charset="0"/>
                              </a:rPr>
                              <m:t>μ</m:t>
                            </m:r>
                          </m:den>
                        </m:f>
                      </m:e>
                    </m:d>
                  </m:e>
                  <m:sup>
                    <m:r>
                      <a:rPr xmlns:a="http://schemas.openxmlformats.org/drawingml/2006/main" sz="2000" i="1">
                        <a:solidFill>
                          <a:srgbClr val="414040"/>
                        </a:solidFill>
                        <a:latin typeface="Cambria Math" panose="02040503050406030204" pitchFamily="18" charset="0"/>
                      </a:rPr>
                      <m:t>s</m:t>
                    </m:r>
                  </m:sup>
                </m:sSup>
                <m:sSub>
                  <m:e>
                    <m:r>
                      <a:rPr xmlns:a="http://schemas.openxmlformats.org/drawingml/2006/main" sz="2000" i="1">
                        <a:solidFill>
                          <a:srgbClr val="414040"/>
                        </a:solidFill>
                        <a:latin typeface="Cambria Math" panose="02040503050406030204" pitchFamily="18" charset="0"/>
                      </a:rPr>
                      <m:t>d</m:t>
                    </m:r>
                  </m:e>
                  <m:sub>
                    <m:r>
                      <a:rPr xmlns:a="http://schemas.openxmlformats.org/drawingml/2006/main" sz="2000" i="1">
                        <a:solidFill>
                          <a:srgbClr val="414040"/>
                        </a:solidFill>
                        <a:latin typeface="Cambria Math" panose="02040503050406030204" pitchFamily="18" charset="0"/>
                      </a:rPr>
                      <m:t>0</m:t>
                    </m:r>
                  </m:sub>
                </m:sSub>
              </m:oMath>
            </a14:m>
          </a:p>
          <a:p>
            <a:pPr defTabSz="297941">
              <a:spcBef>
                <a:spcPts val="1200"/>
              </a:spcBef>
              <a:defRPr sz="1836"/>
            </a:pPr>
            <a:r>
              <a:t>The two roots </a:t>
            </a:r>
            <a14:m>
              <m:oMath>
                <m:r>
                  <a:rPr xmlns:a="http://schemas.openxmlformats.org/drawingml/2006/main" sz="2050" i="1">
                    <a:solidFill>
                      <a:srgbClr val="414040"/>
                    </a:solidFill>
                    <a:latin typeface="Cambria Math" panose="02040503050406030204" pitchFamily="18" charset="0"/>
                  </a:rPr>
                  <m:t>λ</m:t>
                </m:r>
              </m:oMath>
            </a14:m>
            <a:r>
              <a:t> and </a:t>
            </a:r>
            <a14:m>
              <m:oMath>
                <m:r>
                  <a:rPr xmlns:a="http://schemas.openxmlformats.org/drawingml/2006/main" sz="2050" i="1">
                    <a:solidFill>
                      <a:srgbClr val="414040"/>
                    </a:solidFill>
                    <a:latin typeface="Cambria Math" panose="02040503050406030204" pitchFamily="18" charset="0"/>
                  </a:rPr>
                  <m:t>μ</m:t>
                </m:r>
              </m:oMath>
            </a14:m>
            <a:r>
              <a:t> lie on either side of unity, and satisfy </a:t>
            </a:r>
            <a14:m>
              <m:oMath>
                <m:r>
                  <a:rPr xmlns:a="http://schemas.openxmlformats.org/drawingml/2006/main" sz="2000" i="1">
                    <a:solidFill>
                      <a:srgbClr val="414040"/>
                    </a:solidFill>
                    <a:latin typeface="Cambria Math" panose="02040503050406030204" pitchFamily="18" charset="0"/>
                  </a:rPr>
                  <m:t>λ</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μ</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r</m:t>
                </m:r>
              </m:oMath>
            </a14:m>
            <a:r>
              <a:t> and </a:t>
            </a:r>
            <a14:m>
              <m:oMath>
                <m:r>
                  <a:rPr xmlns:a="http://schemas.openxmlformats.org/drawingml/2006/main" sz="2000" i="1">
                    <a:solidFill>
                      <a:srgbClr val="414040"/>
                    </a:solidFill>
                    <a:latin typeface="Cambria Math" panose="02040503050406030204" pitchFamily="18" charset="0"/>
                  </a:rPr>
                  <m:t>λ</m:t>
                </m:r>
                <m:r>
                  <a:rPr xmlns:a="http://schemas.openxmlformats.org/drawingml/2006/main" sz="2000" i="1">
                    <a:solidFill>
                      <a:srgbClr val="414040"/>
                    </a:solidFill>
                    <a:latin typeface="Cambria Math" panose="02040503050406030204" pitchFamily="18" charset="0"/>
                  </a:rPr>
                  <m:t>μ</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δ</m:t>
                </m:r>
              </m:oMath>
            </a14:m>
            <a:r>
              <a:t>. </a:t>
            </a:r>
            <a14:m>
              <m:oMath>
                <m:r>
                  <a:rPr xmlns:a="http://schemas.openxmlformats.org/drawingml/2006/main" sz="2050" i="1">
                    <a:solidFill>
                      <a:srgbClr val="414040"/>
                    </a:solidFill>
                    <a:latin typeface="Cambria Math" panose="02040503050406030204" pitchFamily="18" charset="0"/>
                  </a:rPr>
                  <m:t>λ</m:t>
                </m:r>
              </m:oMath>
            </a14:m>
            <a:r>
              <a:t> is assumed to be the smaller root. Note that in the case where </a:t>
            </a:r>
            <a14:m>
              <m:oMath>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0</m:t>
                </m:r>
              </m:oMath>
            </a14:m>
            <a:r>
              <a:t>, </a:t>
            </a:r>
            <a14:m>
              <m:oMath>
                <m:r>
                  <a:rPr xmlns:a="http://schemas.openxmlformats.org/drawingml/2006/main" sz="2050" i="1">
                    <a:solidFill>
                      <a:srgbClr val="414040"/>
                    </a:solidFill>
                    <a:latin typeface="Cambria Math" panose="02040503050406030204" pitchFamily="18" charset="0"/>
                  </a:rPr>
                  <m:t>λ</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0</m:t>
                </m:r>
              </m:oMath>
            </a14:m>
            <a:r>
              <a:t> and </a:t>
            </a:r>
            <a14:m>
              <m:oMath>
                <m:r>
                  <a:rPr xmlns:a="http://schemas.openxmlformats.org/drawingml/2006/main" sz="1950" i="1">
                    <a:solidFill>
                      <a:srgbClr val="414040"/>
                    </a:solidFill>
                    <a:latin typeface="Cambria Math" panose="02040503050406030204" pitchFamily="18" charset="0"/>
                  </a:rPr>
                  <m:t>μ</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1</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r</m:t>
                </m:r>
              </m:oMath>
            </a14:m>
            <a:r>
              <a:t>. With </a:t>
            </a:r>
            <a14:m>
              <m:oMath>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0</m:t>
                </m:r>
              </m:oMath>
            </a14:m>
            <a:r>
              <a:t> we are back to the first order case.</a:t>
            </a:r>
          </a:p>
          <a:p>
            <a:pPr defTabSz="297941">
              <a:spcBef>
                <a:spcPts val="1200"/>
              </a:spcBef>
              <a:defRPr sz="1836"/>
            </a:pPr>
            <a:r>
              <a:t>One can show that, since </a:t>
            </a:r>
            <a14:m>
              <m:oMath>
                <m:sSub>
                  <m:e>
                    <m:r>
                      <a:rPr xmlns:a="http://schemas.openxmlformats.org/drawingml/2006/main" sz="2150" i="1">
                        <a:solidFill>
                          <a:srgbClr val="414040"/>
                        </a:solidFill>
                        <a:latin typeface="Cambria Math" panose="02040503050406030204" pitchFamily="18" charset="0"/>
                      </a:rPr>
                      <m:t>d</m:t>
                    </m:r>
                  </m:e>
                  <m:sub>
                    <m:r>
                      <a:rPr xmlns:a="http://schemas.openxmlformats.org/drawingml/2006/main" sz="2150" i="1">
                        <a:solidFill>
                          <a:srgbClr val="414040"/>
                        </a:solidFill>
                        <a:latin typeface="Cambria Math" panose="02040503050406030204" pitchFamily="18" charset="0"/>
                      </a:rPr>
                      <m:t>0</m:t>
                    </m:r>
                  </m:sub>
                </m:sSub>
              </m:oMath>
            </a14:m>
            <a:r>
              <a:t> is constant, the stock price evolves according to,</a:t>
            </a:r>
          </a:p>
          <a:p>
            <a:pPr defTabSz="297941">
              <a:spcBef>
                <a:spcPts val="1200"/>
              </a:spcBef>
              <a:defRPr sz="1836"/>
            </a:pPr>
            <a:r>
              <a:t>                                                                                 </a:t>
            </a:r>
            <a14:m>
              <m:oMath>
                <m:sSub>
                  <m:e>
                    <m:r>
                      <a:rPr xmlns:a="http://schemas.openxmlformats.org/drawingml/2006/main" sz="2000" i="1">
                        <a:solidFill>
                          <a:srgbClr val="414040"/>
                        </a:solidFill>
                        <a:latin typeface="Cambria Math" panose="02040503050406030204" pitchFamily="18" charset="0"/>
                      </a:rPr>
                      <m:t>p</m:t>
                    </m:r>
                  </m:e>
                  <m:sub>
                    <m:r>
                      <a:rPr xmlns:a="http://schemas.openxmlformats.org/drawingml/2006/main" sz="2000" i="1">
                        <a:solidFill>
                          <a:srgbClr val="414040"/>
                        </a:solidFill>
                        <a:latin typeface="Cambria Math" panose="02040503050406030204" pitchFamily="18" charset="0"/>
                      </a:rPr>
                      <m:t>t</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λ</m:t>
                </m:r>
                <m:sSub>
                  <m:e>
                    <m:r>
                      <a:rPr xmlns:a="http://schemas.openxmlformats.org/drawingml/2006/main" sz="2000" i="1">
                        <a:solidFill>
                          <a:srgbClr val="414040"/>
                        </a:solidFill>
                        <a:latin typeface="Cambria Math" panose="02040503050406030204" pitchFamily="18" charset="0"/>
                      </a:rPr>
                      <m:t>p</m:t>
                    </m:r>
                  </m:e>
                  <m:sub>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λ</m:t>
                </m:r>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sSub>
                      <m:e>
                        <m:r>
                          <a:rPr xmlns:a="http://schemas.openxmlformats.org/drawingml/2006/main" sz="2000" i="1">
                            <a:solidFill>
                              <a:srgbClr val="414040"/>
                            </a:solidFill>
                            <a:latin typeface="Cambria Math" panose="02040503050406030204" pitchFamily="18" charset="0"/>
                          </a:rPr>
                          <m:t>d</m:t>
                        </m:r>
                      </m:e>
                      <m:sub>
                        <m:r>
                          <a:rPr xmlns:a="http://schemas.openxmlformats.org/drawingml/2006/main" sz="2000" i="1">
                            <a:solidFill>
                              <a:srgbClr val="414040"/>
                            </a:solidFill>
                            <a:latin typeface="Cambria Math" panose="02040503050406030204" pitchFamily="18" charset="0"/>
                          </a:rPr>
                          <m:t>0</m:t>
                        </m:r>
                      </m:sub>
                    </m:sSub>
                  </m:num>
                  <m:den>
                    <m:r>
                      <a:rPr xmlns:a="http://schemas.openxmlformats.org/drawingml/2006/main" sz="2000" i="1">
                        <a:solidFill>
                          <a:srgbClr val="414040"/>
                        </a:solidFill>
                        <a:latin typeface="Cambria Math" panose="02040503050406030204" pitchFamily="18" charset="0"/>
                      </a:rPr>
                      <m:t>r</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δ</m:t>
                    </m:r>
                  </m:den>
                </m:f>
              </m:oMath>
            </a14:m>
          </a:p>
          <a:p>
            <a:pPr defTabSz="297941">
              <a:spcBef>
                <a:spcPts val="1200"/>
              </a:spcBef>
              <a:defRPr sz="1836"/>
            </a:pPr>
            <a:r>
              <a:t>The stock price converges to a steady state stock price, which is defined by,</a:t>
            </a:r>
          </a:p>
          <a:p>
            <a:pPr defTabSz="297941">
              <a:spcBef>
                <a:spcPts val="1200"/>
              </a:spcBef>
              <a:defRPr sz="1836"/>
            </a:pPr>
            <a:r>
              <a:t>                                                                                              </a:t>
            </a:r>
            <a14:m>
              <m:oMath>
                <m:bar>
                  <m:barPr>
                    <m:ctrlPr>
                      <a:rPr xmlns:a="http://schemas.openxmlformats.org/drawingml/2006/main" sz="2000" i="1">
                        <a:solidFill>
                          <a:srgbClr val="414040"/>
                        </a:solidFill>
                        <a:latin typeface="Cambria Math" panose="02040503050406030204" pitchFamily="18" charset="0"/>
                      </a:rPr>
                    </m:ctrlPr>
                    <m:pos m:val="top"/>
                  </m:barPr>
                  <m:e>
                    <m:r>
                      <a:rPr xmlns:a="http://schemas.openxmlformats.org/drawingml/2006/main" sz="2000" i="1">
                        <a:solidFill>
                          <a:srgbClr val="414040"/>
                        </a:solidFill>
                        <a:latin typeface="Cambria Math" panose="02040503050406030204" pitchFamily="18" charset="0"/>
                      </a:rPr>
                      <m:t>p</m:t>
                    </m:r>
                  </m:e>
                </m:bar>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sSub>
                      <m:e>
                        <m:r>
                          <a:rPr xmlns:a="http://schemas.openxmlformats.org/drawingml/2006/main" sz="2000" i="1">
                            <a:solidFill>
                              <a:srgbClr val="414040"/>
                            </a:solidFill>
                            <a:latin typeface="Cambria Math" panose="02040503050406030204" pitchFamily="18" charset="0"/>
                          </a:rPr>
                          <m:t>d</m:t>
                        </m:r>
                      </m:e>
                      <m:sub>
                        <m:r>
                          <a:rPr xmlns:a="http://schemas.openxmlformats.org/drawingml/2006/main" sz="2000" i="1">
                            <a:solidFill>
                              <a:srgbClr val="414040"/>
                            </a:solidFill>
                            <a:latin typeface="Cambria Math" panose="02040503050406030204" pitchFamily="18" charset="0"/>
                          </a:rPr>
                          <m:t>0</m:t>
                        </m:r>
                      </m:sub>
                    </m:sSub>
                  </m:num>
                  <m:den>
                    <m:r>
                      <a:rPr xmlns:a="http://schemas.openxmlformats.org/drawingml/2006/main" sz="2000" i="1">
                        <a:solidFill>
                          <a:srgbClr val="414040"/>
                        </a:solidFill>
                        <a:latin typeface="Cambria Math" panose="02040503050406030204" pitchFamily="18" charset="0"/>
                      </a:rPr>
                      <m:t>r</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δ</m:t>
                    </m:r>
                  </m:den>
                </m:f>
              </m:oMath>
            </a14:m>
          </a:p>
          <a:p>
            <a:pPr defTabSz="297941">
              <a:spcBef>
                <a:spcPts val="1200"/>
              </a:spcBef>
              <a:defRPr sz="1836"/>
            </a:pPr>
            <a:r>
              <a:t>The steady state stock price is indeed higher than in the case where </a:t>
            </a:r>
            <a14:m>
              <m:oMath>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0</m:t>
                </m:r>
              </m:oMath>
            </a14:m>
            <a:r>
              <a:t>, and the dividend policy of a positive </a:t>
            </a:r>
            <a14:m>
              <m:oMath>
                <m:r>
                  <a:rPr xmlns:a="http://schemas.openxmlformats.org/drawingml/2006/main" sz="2100" i="1">
                    <a:solidFill>
                      <a:srgbClr val="414040"/>
                    </a:solidFill>
                    <a:latin typeface="Cambria Math" panose="02040503050406030204" pitchFamily="18" charset="0"/>
                  </a:rPr>
                  <m:t>δ</m:t>
                </m:r>
              </m:oMath>
            </a14:m>
            <a:r>
              <a:t> does indeed boost the price of the stock.</a:t>
            </a:r>
            <a:endParaRPr sz="3600"/>
          </a:p>
        </p:txBody>
      </p:sp>
      <p:sp>
        <p:nvSpPr>
          <p:cNvPr id="25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