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2.jpeg" ContentType="image/jpeg"/>
  <Override PartName="/ppt/media/image3.jpeg" ContentType="image/jpeg"/>
  <Override PartName="/ppt/media/image4.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1pPr>
    <a:lvl2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2pPr>
    <a:lvl3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3pPr>
    <a:lvl4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4pPr>
    <a:lvl5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5pPr>
    <a:lvl6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6pPr>
    <a:lvl7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7pPr>
    <a:lvl8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8pPr>
    <a:lvl9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5">
              <a:hueOff val="-375889"/>
              <a:satOff val="-9195"/>
              <a:lumOff val="-14901"/>
            </a:schemeClr>
          </a:solidFill>
        </a:fill>
      </a:tcStyle>
    </a:firstRow>
  </a:tblStyle>
  <a:tblStyle styleId="{C7B018BB-80A7-4F77-B60F-C8B233D01FF8}" styleName="">
    <a:tblBg/>
    <a:wholeTbl>
      <a:tcTxStyle b="off" i="off">
        <a:font>
          <a:latin typeface="Palatino"/>
          <a:ea typeface="Palatino"/>
          <a:cs typeface="Palatino"/>
        </a:font>
        <a:srgbClr val="414141"/>
      </a:tcTxStyle>
      <a:tcStyle>
        <a:tcBdr>
          <a:left>
            <a:ln w="25400" cap="rnd">
              <a:solidFill>
                <a:srgbClr val="C9C3BA"/>
              </a:solidFill>
              <a:custDash>
                <a:ds d="100000" sp="200000"/>
              </a:custDash>
              <a:miter lim="400000"/>
            </a:ln>
          </a:left>
          <a:right>
            <a:ln w="25400" cap="rnd">
              <a:solidFill>
                <a:srgbClr val="C9C3BA"/>
              </a:solidFill>
              <a:custDash>
                <a:ds d="100000" sp="200000"/>
              </a:custDash>
              <a:miter lim="400000"/>
            </a:ln>
          </a:right>
          <a:top>
            <a:ln w="25400" cap="rnd">
              <a:solidFill>
                <a:srgbClr val="C9C3BA"/>
              </a:solidFill>
              <a:custDash>
                <a:ds d="100000" sp="200000"/>
              </a:custDash>
              <a:miter lim="400000"/>
            </a:ln>
          </a:top>
          <a:bottom>
            <a:ln w="25400" cap="rnd">
              <a:solidFill>
                <a:srgbClr val="C9C3BA"/>
              </a:solidFill>
              <a:custDash>
                <a:ds d="100000" sp="200000"/>
              </a:custDash>
              <a:miter lim="400000"/>
            </a:ln>
          </a:bottom>
          <a:insideH>
            <a:ln w="25400" cap="rnd">
              <a:solidFill>
                <a:srgbClr val="C9C3BA"/>
              </a:solidFill>
              <a:custDash>
                <a:ds d="100000" sp="200000"/>
              </a:custDash>
              <a:miter lim="400000"/>
            </a:ln>
          </a:insideH>
          <a:insideV>
            <a:ln w="25400" cap="rnd">
              <a:solidFill>
                <a:srgbClr val="C9C3BA"/>
              </a:solidFill>
              <a:custDash>
                <a:ds d="100000" sp="200000"/>
              </a:custDash>
              <a:miter lim="400000"/>
            </a:ln>
          </a:insideV>
        </a:tcBdr>
        <a:fill>
          <a:noFill/>
        </a:fill>
      </a:tcStyle>
    </a:wholeTbl>
    <a:band2H>
      <a:tcTxStyle b="def" i="def"/>
      <a:tcStyle>
        <a:tcBdr/>
        <a:fill>
          <a:solidFill>
            <a:srgbClr val="C9C3BA">
              <a:alpha val="75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FFFFFF">
                  <a:alpha val="50000"/>
                </a:srgbClr>
              </a:solidFill>
              <a:prstDash val="solid"/>
              <a:miter lim="400000"/>
            </a:ln>
          </a:insideV>
        </a:tcBdr>
        <a:fill>
          <a:no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FFFFF">
                  <a:alpha val="50000"/>
                </a:srgbClr>
              </a:solidFill>
              <a:prstDash val="solid"/>
              <a:miter lim="400000"/>
            </a:ln>
          </a:insideH>
          <a:insideV>
            <a:ln w="12700" cap="flat">
              <a:noFill/>
              <a:miter lim="400000"/>
            </a:ln>
          </a:insideV>
        </a:tcBdr>
        <a:fill>
          <a:noFill/>
        </a:fill>
      </a:tcStyle>
    </a:firstRow>
  </a:tblStyle>
  <a:tblStyle styleId="{EEE7283C-3CF3-47DC-8721-378D4A62B228}"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noFill/>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39D60"/>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3">
              <a:hueOff val="708446"/>
              <a:satOff val="-4821"/>
              <a:lumOff val="-14251"/>
            </a:schemeClr>
          </a:solidFill>
        </a:fill>
      </a:tcStyle>
    </a:firstRow>
  </a:tblStyle>
  <a:tblStyle styleId="{CF821DB8-F4EB-4A41-A1BA-3FCAFE7338EE}" styleName="">
    <a:tblBg/>
    <a:wholeTbl>
      <a:tcTxStyle b="off" i="off">
        <a:font>
          <a:latin typeface="Palatino"/>
          <a:ea typeface="Palatino"/>
          <a:cs typeface="Palatino"/>
        </a:font>
        <a:srgbClr val="414141"/>
      </a:tcTxStyle>
      <a:tcStyle>
        <a:tcBdr>
          <a:left>
            <a:ln w="12700" cap="flat">
              <a:solidFill>
                <a:schemeClr val="accent1">
                  <a:hueOff val="-113918"/>
                  <a:satOff val="19024"/>
                  <a:lumOff val="19749"/>
                </a:schemeClr>
              </a:solidFill>
              <a:prstDash val="solid"/>
              <a:miter lim="400000"/>
            </a:ln>
          </a:left>
          <a:right>
            <a:ln w="12700" cap="flat">
              <a:solidFill>
                <a:schemeClr val="accent1">
                  <a:hueOff val="-113918"/>
                  <a:satOff val="19024"/>
                  <a:lumOff val="19749"/>
                </a:schemeClr>
              </a:solidFill>
              <a:prstDash val="solid"/>
              <a:miter lim="400000"/>
            </a:ln>
          </a:right>
          <a:top>
            <a:ln w="12700" cap="flat">
              <a:solidFill>
                <a:schemeClr val="accent1">
                  <a:hueOff val="-113918"/>
                  <a:satOff val="19024"/>
                  <a:lumOff val="19749"/>
                </a:schemeClr>
              </a:solidFill>
              <a:prstDash val="solid"/>
              <a:miter lim="400000"/>
            </a:ln>
          </a:top>
          <a:bottom>
            <a:ln w="12700" cap="flat">
              <a:solidFill>
                <a:schemeClr val="accent1">
                  <a:hueOff val="-113918"/>
                  <a:satOff val="19024"/>
                  <a:lumOff val="19749"/>
                </a:schemeClr>
              </a:solidFill>
              <a:prstDash val="solid"/>
              <a:miter lim="400000"/>
            </a:ln>
          </a:bottom>
          <a:insideH>
            <a:ln w="12700" cap="flat">
              <a:solidFill>
                <a:schemeClr val="accent1">
                  <a:hueOff val="-113918"/>
                  <a:satOff val="19024"/>
                  <a:lumOff val="19749"/>
                </a:schemeClr>
              </a:solidFill>
              <a:prstDash val="solid"/>
              <a:miter lim="400000"/>
            </a:ln>
          </a:insideH>
          <a:insideV>
            <a:ln w="12700" cap="flat">
              <a:solidFill>
                <a:schemeClr val="accent1">
                  <a:hueOff val="-113918"/>
                  <a:satOff val="19024"/>
                  <a:lumOff val="19749"/>
                </a:schemeClr>
              </a:solidFill>
              <a:prstDash val="solid"/>
              <a:miter lim="400000"/>
            </a:ln>
          </a:insideV>
        </a:tcBdr>
        <a:fill>
          <a:noFill/>
        </a:fill>
      </a:tcStyle>
    </a:wholeTbl>
    <a:band2H>
      <a:tcTxStyle b="def" i="def"/>
      <a:tcStyle>
        <a:tcBdr/>
        <a:fill>
          <a:solidFill>
            <a:schemeClr val="accent1">
              <a:hueOff val="-113918"/>
              <a:satOff val="19024"/>
              <a:lumOff val="19749"/>
              <a:alpha val="35000"/>
            </a:scheme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38AAF"/>
          </a:solid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6"/>
              <a:satOff val="13972"/>
              <a:lumOff val="-24493"/>
            </a:schemeClr>
          </a:solid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4"/>
              <a:satOff val="6343"/>
              <a:lumOff val="-13963"/>
            </a:schemeClr>
          </a:solidFill>
        </a:fill>
      </a:tcStyle>
    </a:firstRow>
  </a:tblStyle>
  <a:tblStyle styleId="{33BA23B1-9221-436E-865A-0063620EA4FD}"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6635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rgbClr val="89847F"/>
          </a:solidFill>
        </a:fill>
      </a:tcStyle>
    </a:firstRow>
  </a:tblStyle>
  <a:tblStyle styleId="{2708684C-4D16-4618-839F-0558EEFCDFE6}"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wholeTbl>
    <a:band2H>
      <a:tcTxStyle b="def" i="def"/>
      <a:tcStyle>
        <a:tcBdr/>
        <a:fill>
          <a:solidFill>
            <a:srgbClr val="C9C3BA">
              <a:alpha val="35000"/>
            </a:srgbClr>
          </a:solidFill>
        </a:fill>
      </a:tcStyle>
    </a:band2H>
    <a:firstCol>
      <a:tcTxStyle b="off" i="off">
        <a:font>
          <a:latin typeface="Palatino"/>
          <a:ea typeface="Palatino"/>
          <a:cs typeface="Palatino"/>
        </a:font>
        <a:srgbClr val="414141"/>
      </a:tcTxStyle>
      <a:tcStyle>
        <a:tcBdr>
          <a:left>
            <a:ln w="12700" cap="flat">
              <a:noFill/>
              <a:miter lim="400000"/>
            </a:ln>
          </a:left>
          <a:right>
            <a:ln w="25400" cap="flat">
              <a:solidFill>
                <a:srgbClr val="000000"/>
              </a:solidFill>
              <a:prstDash val="solid"/>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noFill/>
              <a:miter lim="400000"/>
            </a:ln>
          </a:bottom>
          <a:insideH>
            <a:ln w="12700" cap="flat">
              <a:solidFill>
                <a:srgbClr val="89847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25400" cap="flat">
              <a:solidFill>
                <a:srgbClr val="000000"/>
              </a:solidFill>
              <a:prstDash val="solid"/>
              <a:miter lim="400000"/>
            </a:ln>
          </a:bottom>
          <a:insideH>
            <a:ln w="12700" cap="flat">
              <a:solidFill>
                <a:srgbClr val="89847F"/>
              </a:solidFill>
              <a:prstDash val="solid"/>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31" name="Shape 131"/>
          <p:cNvSpPr/>
          <p:nvPr>
            <p:ph type="sldImg"/>
          </p:nvPr>
        </p:nvSpPr>
        <p:spPr>
          <a:xfrm>
            <a:off x="1143000" y="685800"/>
            <a:ext cx="4572000" cy="3429000"/>
          </a:xfrm>
          <a:prstGeom prst="rect">
            <a:avLst/>
          </a:prstGeom>
        </p:spPr>
        <p:txBody>
          <a:bodyPr/>
          <a:lstStyle/>
          <a:p>
            <a:pPr/>
          </a:p>
        </p:txBody>
      </p:sp>
      <p:sp>
        <p:nvSpPr>
          <p:cNvPr id="132" name="Shape 13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508000" y="6591300"/>
            <a:ext cx="11999453"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4" name="Line"/>
          <p:cNvSpPr/>
          <p:nvPr/>
        </p:nvSpPr>
        <p:spPr>
          <a:xfrm>
            <a:off x="508000" y="4089400"/>
            <a:ext cx="12000019"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5" name="Line"/>
          <p:cNvSpPr/>
          <p:nvPr/>
        </p:nvSpPr>
        <p:spPr>
          <a:xfrm flipV="1">
            <a:off x="7994302" y="45262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6" name="Lorem Ipsum Dolor"/>
          <p:cNvSpPr txBox="1"/>
          <p:nvPr>
            <p:ph type="body" sz="quarter" idx="13"/>
          </p:nvPr>
        </p:nvSpPr>
        <p:spPr>
          <a:xfrm>
            <a:off x="508000" y="3505200"/>
            <a:ext cx="7200900" cy="508000"/>
          </a:xfrm>
          <a:prstGeom prst="rect">
            <a:avLst/>
          </a:prstGeom>
        </p:spPr>
        <p:txBody>
          <a:bodyPr>
            <a:spAutoFit/>
          </a:bodyPr>
          <a:lstStyle>
            <a:lvl1pPr marL="0" indent="0">
              <a:lnSpc>
                <a:spcPct val="110000"/>
              </a:lnSpc>
              <a:spcBef>
                <a:spcPts val="0"/>
              </a:spcBef>
              <a:buClrTx/>
              <a:buSzTx/>
              <a:buFontTx/>
              <a:buNone/>
              <a:defRPr i="1" sz="2400"/>
            </a:lvl1pPr>
          </a:lstStyle>
          <a:p>
            <a:pPr/>
            <a:r>
              <a:t>Lorem Ipsum Dolor</a:t>
            </a:r>
          </a:p>
        </p:txBody>
      </p:sp>
      <p:sp>
        <p:nvSpPr>
          <p:cNvPr id="17" name="Title Text"/>
          <p:cNvSpPr txBox="1"/>
          <p:nvPr>
            <p:ph type="title"/>
          </p:nvPr>
        </p:nvSpPr>
        <p:spPr>
          <a:xfrm>
            <a:off x="508000" y="4140200"/>
            <a:ext cx="7200900" cy="2413000"/>
          </a:xfrm>
          <a:prstGeom prst="rect">
            <a:avLst/>
          </a:prstGeom>
        </p:spPr>
        <p:txBody>
          <a:bodyPr/>
          <a:lstStyle>
            <a:lvl1pPr algn="l"/>
          </a:lstStyle>
          <a:p>
            <a:pPr/>
            <a:r>
              <a:t>Title Text</a:t>
            </a:r>
          </a:p>
        </p:txBody>
      </p:sp>
      <p:sp>
        <p:nvSpPr>
          <p:cNvPr id="18" name="Body Level One…"/>
          <p:cNvSpPr txBox="1"/>
          <p:nvPr>
            <p:ph type="body" sz="quarter" idx="1"/>
          </p:nvPr>
        </p:nvSpPr>
        <p:spPr>
          <a:xfrm>
            <a:off x="8280400" y="4140200"/>
            <a:ext cx="4241800" cy="2413000"/>
          </a:xfrm>
          <a:prstGeom prst="rect">
            <a:avLst/>
          </a:prstGeom>
        </p:spPr>
        <p:txBody>
          <a:bodyPr/>
          <a:lstStyle>
            <a:lvl1pPr marL="0" indent="0">
              <a:spcBef>
                <a:spcPts val="0"/>
              </a:spcBef>
              <a:buClrTx/>
              <a:buSzTx/>
              <a:buFontTx/>
              <a:buNone/>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Horizontal">
    <p:spTree>
      <p:nvGrpSpPr>
        <p:cNvPr id="1" name=""/>
        <p:cNvGrpSpPr/>
        <p:nvPr/>
      </p:nvGrpSpPr>
      <p:grpSpPr>
        <a:xfrm>
          <a:off x="0" y="0"/>
          <a:ext cx="0" cy="0"/>
          <a:chOff x="0" y="0"/>
          <a:chExt cx="0" cy="0"/>
        </a:xfrm>
      </p:grpSpPr>
      <p:sp>
        <p:nvSpPr>
          <p:cNvPr id="26" name="Line"/>
          <p:cNvSpPr/>
          <p:nvPr/>
        </p:nvSpPr>
        <p:spPr>
          <a:xfrm flipV="1">
            <a:off x="7994302" y="70535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27" name="Line"/>
          <p:cNvSpPr/>
          <p:nvPr/>
        </p:nvSpPr>
        <p:spPr>
          <a:xfrm>
            <a:off x="508000" y="9131300"/>
            <a:ext cx="11999453"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28" name="Line"/>
          <p:cNvSpPr/>
          <p:nvPr/>
        </p:nvSpPr>
        <p:spPr>
          <a:xfrm>
            <a:off x="508000" y="6629400"/>
            <a:ext cx="12000019"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29" name="Line"/>
          <p:cNvSpPr/>
          <p:nvPr/>
        </p:nvSpPr>
        <p:spPr>
          <a:xfrm flipV="1">
            <a:off x="7994302" y="70535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30" name="Lorem Ipsum Dolor"/>
          <p:cNvSpPr txBox="1"/>
          <p:nvPr>
            <p:ph type="body" sz="quarter" idx="13"/>
          </p:nvPr>
        </p:nvSpPr>
        <p:spPr>
          <a:xfrm>
            <a:off x="508000" y="6096000"/>
            <a:ext cx="7200900" cy="508000"/>
          </a:xfrm>
          <a:prstGeom prst="rect">
            <a:avLst/>
          </a:prstGeom>
        </p:spPr>
        <p:txBody>
          <a:bodyPr>
            <a:spAutoFit/>
          </a:bodyPr>
          <a:lstStyle>
            <a:lvl1pPr marL="0" indent="0">
              <a:lnSpc>
                <a:spcPct val="110000"/>
              </a:lnSpc>
              <a:spcBef>
                <a:spcPts val="0"/>
              </a:spcBef>
              <a:buClrTx/>
              <a:buSzTx/>
              <a:buFontTx/>
              <a:buNone/>
              <a:defRPr i="1" sz="2400"/>
            </a:lvl1pPr>
          </a:lstStyle>
          <a:p>
            <a:pPr/>
            <a:r>
              <a:t>Lorem Ipsum Dolor</a:t>
            </a:r>
          </a:p>
        </p:txBody>
      </p:sp>
      <p:sp>
        <p:nvSpPr>
          <p:cNvPr id="31" name="Image"/>
          <p:cNvSpPr/>
          <p:nvPr>
            <p:ph type="pic" idx="14"/>
          </p:nvPr>
        </p:nvSpPr>
        <p:spPr>
          <a:xfrm>
            <a:off x="584200" y="558800"/>
            <a:ext cx="11823700" cy="7086600"/>
          </a:xfrm>
          <a:prstGeom prst="rect">
            <a:avLst/>
          </a:prstGeom>
          <a:ln w="9525">
            <a:round/>
          </a:ln>
        </p:spPr>
        <p:txBody>
          <a:bodyPr lIns="91439" tIns="45719" rIns="91439" bIns="45719" anchor="t">
            <a:noAutofit/>
          </a:bodyPr>
          <a:lstStyle/>
          <a:p>
            <a:pPr/>
          </a:p>
        </p:txBody>
      </p:sp>
      <p:sp>
        <p:nvSpPr>
          <p:cNvPr id="32" name="Title Text"/>
          <p:cNvSpPr txBox="1"/>
          <p:nvPr>
            <p:ph type="title"/>
          </p:nvPr>
        </p:nvSpPr>
        <p:spPr>
          <a:xfrm>
            <a:off x="508000" y="6680200"/>
            <a:ext cx="7200900" cy="2413000"/>
          </a:xfrm>
          <a:prstGeom prst="rect">
            <a:avLst/>
          </a:prstGeom>
        </p:spPr>
        <p:txBody>
          <a:bodyPr/>
          <a:lstStyle>
            <a:lvl1pPr algn="l"/>
          </a:lstStyle>
          <a:p>
            <a:pPr/>
            <a:r>
              <a:t>Title Text</a:t>
            </a:r>
          </a:p>
        </p:txBody>
      </p:sp>
      <p:sp>
        <p:nvSpPr>
          <p:cNvPr id="33" name="Body Level One…"/>
          <p:cNvSpPr txBox="1"/>
          <p:nvPr>
            <p:ph type="body" sz="quarter" idx="1"/>
          </p:nvPr>
        </p:nvSpPr>
        <p:spPr>
          <a:xfrm>
            <a:off x="8280400" y="6680200"/>
            <a:ext cx="4241800" cy="2413000"/>
          </a:xfrm>
          <a:prstGeom prst="rect">
            <a:avLst/>
          </a:prstGeom>
        </p:spPr>
        <p:txBody>
          <a:bodyPr/>
          <a:lstStyle>
            <a:lvl1pPr marL="0" indent="0">
              <a:spcBef>
                <a:spcPts val="0"/>
              </a:spcBef>
              <a:buClrTx/>
              <a:buSzTx/>
              <a:buFontTx/>
              <a:buNone/>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3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Centre">
    <p:spTree>
      <p:nvGrpSpPr>
        <p:cNvPr id="1" name=""/>
        <p:cNvGrpSpPr/>
        <p:nvPr/>
      </p:nvGrpSpPr>
      <p:grpSpPr>
        <a:xfrm>
          <a:off x="0" y="0"/>
          <a:ext cx="0" cy="0"/>
          <a:chOff x="0" y="0"/>
          <a:chExt cx="0" cy="0"/>
        </a:xfrm>
      </p:grpSpPr>
      <p:sp>
        <p:nvSpPr>
          <p:cNvPr id="41" name="Title Text"/>
          <p:cNvSpPr txBox="1"/>
          <p:nvPr>
            <p:ph type="title"/>
          </p:nvPr>
        </p:nvSpPr>
        <p:spPr>
          <a:xfrm>
            <a:off x="508000" y="3670300"/>
            <a:ext cx="11988800" cy="2413000"/>
          </a:xfrm>
          <a:prstGeom prst="rect">
            <a:avLst/>
          </a:prstGeom>
        </p:spPr>
        <p:txBody>
          <a:bodyPr/>
          <a:lstStyle/>
          <a:p>
            <a:pPr/>
            <a:r>
              <a:t>Title Text</a:t>
            </a:r>
          </a:p>
        </p:txBody>
      </p:sp>
      <p:sp>
        <p:nvSpPr>
          <p:cNvPr id="4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Vertical">
    <p:spTree>
      <p:nvGrpSpPr>
        <p:cNvPr id="1" name=""/>
        <p:cNvGrpSpPr/>
        <p:nvPr/>
      </p:nvGrpSpPr>
      <p:grpSpPr>
        <a:xfrm>
          <a:off x="0" y="0"/>
          <a:ext cx="0" cy="0"/>
          <a:chOff x="0" y="0"/>
          <a:chExt cx="0" cy="0"/>
        </a:xfrm>
      </p:grpSpPr>
      <p:sp>
        <p:nvSpPr>
          <p:cNvPr id="49" name="Line"/>
          <p:cNvSpPr/>
          <p:nvPr/>
        </p:nvSpPr>
        <p:spPr>
          <a:xfrm>
            <a:off x="508000" y="4876800"/>
            <a:ext cx="5676374"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50" name="Line"/>
          <p:cNvSpPr/>
          <p:nvPr/>
        </p:nvSpPr>
        <p:spPr>
          <a:xfrm>
            <a:off x="508000" y="2768600"/>
            <a:ext cx="5676316"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51" name="Lorem Ipsum Dolor"/>
          <p:cNvSpPr txBox="1"/>
          <p:nvPr>
            <p:ph type="body" sz="quarter" idx="13"/>
          </p:nvPr>
        </p:nvSpPr>
        <p:spPr>
          <a:xfrm>
            <a:off x="508000" y="2171700"/>
            <a:ext cx="5676900" cy="508000"/>
          </a:xfrm>
          <a:prstGeom prst="rect">
            <a:avLst/>
          </a:prstGeom>
        </p:spPr>
        <p:txBody>
          <a:bodyPr anchor="b">
            <a:spAutoFit/>
          </a:bodyPr>
          <a:lstStyle>
            <a:lvl1pPr marL="0" indent="0">
              <a:lnSpc>
                <a:spcPct val="110000"/>
              </a:lnSpc>
              <a:spcBef>
                <a:spcPts val="0"/>
              </a:spcBef>
              <a:buClrTx/>
              <a:buSzTx/>
              <a:buFontTx/>
              <a:buNone/>
              <a:defRPr i="1" sz="2400"/>
            </a:lvl1pPr>
          </a:lstStyle>
          <a:p>
            <a:pPr/>
            <a:r>
              <a:t>Lorem Ipsum Dolor</a:t>
            </a:r>
          </a:p>
        </p:txBody>
      </p:sp>
      <p:sp>
        <p:nvSpPr>
          <p:cNvPr id="52" name="Image"/>
          <p:cNvSpPr/>
          <p:nvPr>
            <p:ph type="pic" sz="half" idx="14"/>
          </p:nvPr>
        </p:nvSpPr>
        <p:spPr>
          <a:xfrm>
            <a:off x="6704698" y="590550"/>
            <a:ext cx="5806884" cy="8509000"/>
          </a:xfrm>
          <a:prstGeom prst="rect">
            <a:avLst/>
          </a:prstGeom>
          <a:ln w="9525">
            <a:round/>
          </a:ln>
        </p:spPr>
        <p:txBody>
          <a:bodyPr lIns="91439" tIns="45719" rIns="91439" bIns="45719" anchor="t">
            <a:noAutofit/>
          </a:bodyPr>
          <a:lstStyle/>
          <a:p>
            <a:pPr/>
          </a:p>
        </p:txBody>
      </p:sp>
      <p:sp>
        <p:nvSpPr>
          <p:cNvPr id="53" name="Title Text"/>
          <p:cNvSpPr txBox="1"/>
          <p:nvPr>
            <p:ph type="title"/>
          </p:nvPr>
        </p:nvSpPr>
        <p:spPr>
          <a:xfrm>
            <a:off x="508000" y="2806700"/>
            <a:ext cx="5676900" cy="2032000"/>
          </a:xfrm>
          <a:prstGeom prst="rect">
            <a:avLst/>
          </a:prstGeom>
        </p:spPr>
        <p:txBody>
          <a:bodyPr/>
          <a:lstStyle>
            <a:lvl1pPr algn="l">
              <a:defRPr sz="5600"/>
            </a:lvl1pPr>
          </a:lstStyle>
          <a:p>
            <a:pPr/>
            <a:r>
              <a:t>Title Text</a:t>
            </a:r>
          </a:p>
        </p:txBody>
      </p:sp>
      <p:sp>
        <p:nvSpPr>
          <p:cNvPr id="54" name="Body Level One…"/>
          <p:cNvSpPr txBox="1"/>
          <p:nvPr>
            <p:ph type="body" sz="quarter" idx="1"/>
          </p:nvPr>
        </p:nvSpPr>
        <p:spPr>
          <a:xfrm>
            <a:off x="508000" y="5029200"/>
            <a:ext cx="5676900" cy="4013200"/>
          </a:xfrm>
          <a:prstGeom prst="rect">
            <a:avLst/>
          </a:prstGeom>
        </p:spPr>
        <p:txBody>
          <a:bodyPr anchor="t"/>
          <a:lstStyle>
            <a:lvl1pPr marL="0" indent="0">
              <a:spcBef>
                <a:spcPts val="0"/>
              </a:spcBef>
              <a:buClrTx/>
              <a:buSzTx/>
              <a:buFontTx/>
              <a:buNone/>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5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62" name="Title Text"/>
          <p:cNvSpPr txBox="1"/>
          <p:nvPr>
            <p:ph type="title"/>
          </p:nvPr>
        </p:nvSpPr>
        <p:spPr>
          <a:prstGeom prst="rect">
            <a:avLst/>
          </a:prstGeom>
        </p:spPr>
        <p:txBody>
          <a:bodyPr/>
          <a:lstStyle/>
          <a:p>
            <a:pPr/>
            <a:r>
              <a:t>Title Text</a:t>
            </a:r>
          </a:p>
        </p:txBody>
      </p:sp>
      <p:sp>
        <p:nvSpPr>
          <p:cNvPr id="6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70" name="Title Text"/>
          <p:cNvSpPr txBox="1"/>
          <p:nvPr>
            <p:ph type="title"/>
          </p:nvPr>
        </p:nvSpPr>
        <p:spPr>
          <a:prstGeom prst="rect">
            <a:avLst/>
          </a:prstGeom>
        </p:spPr>
        <p:txBody>
          <a:bodyPr/>
          <a:lstStyle/>
          <a:p>
            <a:pPr/>
            <a:r>
              <a:t>Title Text</a:t>
            </a:r>
          </a:p>
        </p:txBody>
      </p:sp>
      <p:sp>
        <p:nvSpPr>
          <p:cNvPr id="7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2" name="George Alogoskoufis, Dynamic Macroeconomics, 2019"/>
          <p:cNvSpPr txBox="1"/>
          <p:nvPr/>
        </p:nvSpPr>
        <p:spPr>
          <a:xfrm>
            <a:off x="214707" y="9150349"/>
            <a:ext cx="6874228" cy="419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1900"/>
            </a:pPr>
            <a:r>
              <a:t>George Alogoskoufis, </a:t>
            </a:r>
            <a:r>
              <a:rPr i="1"/>
              <a:t>Dynamic Macroeconomics, 2019</a:t>
            </a:r>
          </a:p>
        </p:txBody>
      </p:sp>
      <p:sp>
        <p:nvSpPr>
          <p:cNvPr id="73" name="Slide Number"/>
          <p:cNvSpPr txBox="1"/>
          <p:nvPr>
            <p:ph type="sldNum" sz="quarter" idx="2"/>
          </p:nvPr>
        </p:nvSpPr>
        <p:spPr>
          <a:xfrm>
            <a:off x="12268199" y="915670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80" name="Image"/>
          <p:cNvSpPr/>
          <p:nvPr>
            <p:ph type="pic" sz="half" idx="13"/>
          </p:nvPr>
        </p:nvSpPr>
        <p:spPr>
          <a:xfrm>
            <a:off x="6819900" y="1739900"/>
            <a:ext cx="5575300" cy="8169655"/>
          </a:xfrm>
          <a:prstGeom prst="rect">
            <a:avLst/>
          </a:prstGeom>
          <a:ln w="9525">
            <a:round/>
          </a:ln>
        </p:spPr>
        <p:txBody>
          <a:bodyPr lIns="91439" tIns="45719" rIns="91439" bIns="45719" anchor="t">
            <a:noAutofit/>
          </a:bodyPr>
          <a:lstStyle/>
          <a:p>
            <a:pPr/>
          </a:p>
        </p:txBody>
      </p:sp>
      <p:sp>
        <p:nvSpPr>
          <p:cNvPr id="81" name="Title Text"/>
          <p:cNvSpPr txBox="1"/>
          <p:nvPr>
            <p:ph type="title"/>
          </p:nvPr>
        </p:nvSpPr>
        <p:spPr>
          <a:prstGeom prst="rect">
            <a:avLst/>
          </a:prstGeom>
        </p:spPr>
        <p:txBody>
          <a:bodyPr/>
          <a:lstStyle/>
          <a:p>
            <a:pPr/>
            <a:r>
              <a:t>Title Text</a:t>
            </a:r>
          </a:p>
        </p:txBody>
      </p:sp>
      <p:sp>
        <p:nvSpPr>
          <p:cNvPr id="82" name="Body Level One…"/>
          <p:cNvSpPr txBox="1"/>
          <p:nvPr>
            <p:ph type="body" sz="half" idx="1"/>
          </p:nvPr>
        </p:nvSpPr>
        <p:spPr>
          <a:xfrm>
            <a:off x="508000" y="2730500"/>
            <a:ext cx="5816600" cy="6350000"/>
          </a:xfrm>
          <a:prstGeom prst="rect">
            <a:avLst/>
          </a:prstGeom>
        </p:spPr>
        <p:txBody>
          <a:bodyPr/>
          <a:lstStyle>
            <a:lvl1pPr marL="393700" indent="-393700">
              <a:spcBef>
                <a:spcPts val="1800"/>
              </a:spcBef>
              <a:buSzPct val="65000"/>
              <a:defRPr sz="3000"/>
            </a:lvl1pPr>
            <a:lvl2pPr marL="787400" indent="-393700">
              <a:spcBef>
                <a:spcPts val="1800"/>
              </a:spcBef>
              <a:buSzPct val="65000"/>
              <a:defRPr sz="3000"/>
            </a:lvl2pPr>
            <a:lvl3pPr marL="1181100" indent="-393700">
              <a:spcBef>
                <a:spcPts val="1800"/>
              </a:spcBef>
              <a:buSzPct val="65000"/>
              <a:defRPr sz="3000"/>
            </a:lvl3pPr>
            <a:lvl4pPr marL="1574800" indent="-393700">
              <a:spcBef>
                <a:spcPts val="1800"/>
              </a:spcBef>
              <a:buSzPct val="65000"/>
              <a:defRPr sz="3000"/>
            </a:lvl4pPr>
            <a:lvl5pPr marL="1968500" indent="-393700">
              <a:spcBef>
                <a:spcPts val="1800"/>
              </a:spcBef>
              <a:buSzPct val="65000"/>
              <a:defRPr sz="3000"/>
            </a:lvl5pPr>
          </a:lstStyle>
          <a:p>
            <a:pPr/>
            <a:r>
              <a:t>Body Level One</a:t>
            </a:r>
          </a:p>
          <a:p>
            <a:pPr lvl="1"/>
            <a:r>
              <a:t>Body Level Two</a:t>
            </a:r>
          </a:p>
          <a:p>
            <a:pPr lvl="2"/>
            <a:r>
              <a:t>Body Level Three</a:t>
            </a:r>
          </a:p>
          <a:p>
            <a:pPr lvl="3"/>
            <a:r>
              <a:t>Body Level Four</a:t>
            </a:r>
          </a:p>
          <a:p>
            <a:pPr lvl="4"/>
            <a:r>
              <a:t>Body Level Five</a:t>
            </a:r>
          </a:p>
        </p:txBody>
      </p:sp>
      <p:sp>
        <p:nvSpPr>
          <p:cNvPr id="8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ullets">
    <p:spTree>
      <p:nvGrpSpPr>
        <p:cNvPr id="1" name=""/>
        <p:cNvGrpSpPr/>
        <p:nvPr/>
      </p:nvGrpSpPr>
      <p:grpSpPr>
        <a:xfrm>
          <a:off x="0" y="0"/>
          <a:ext cx="0" cy="0"/>
          <a:chOff x="0" y="0"/>
          <a:chExt cx="0" cy="0"/>
        </a:xfrm>
      </p:grpSpPr>
      <p:sp>
        <p:nvSpPr>
          <p:cNvPr id="90" name="Body Level One…"/>
          <p:cNvSpPr txBox="1"/>
          <p:nvPr>
            <p:ph type="body" idx="1"/>
          </p:nvPr>
        </p:nvSpPr>
        <p:spPr>
          <a:xfrm>
            <a:off x="508000" y="1270000"/>
            <a:ext cx="11988800" cy="7213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9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3 Up">
    <p:spTree>
      <p:nvGrpSpPr>
        <p:cNvPr id="1" name=""/>
        <p:cNvGrpSpPr/>
        <p:nvPr/>
      </p:nvGrpSpPr>
      <p:grpSpPr>
        <a:xfrm>
          <a:off x="0" y="0"/>
          <a:ext cx="0" cy="0"/>
          <a:chOff x="0" y="0"/>
          <a:chExt cx="0" cy="0"/>
        </a:xfrm>
      </p:grpSpPr>
      <p:sp>
        <p:nvSpPr>
          <p:cNvPr id="98" name="Image"/>
          <p:cNvSpPr/>
          <p:nvPr>
            <p:ph type="pic" sz="half" idx="13"/>
          </p:nvPr>
        </p:nvSpPr>
        <p:spPr>
          <a:xfrm>
            <a:off x="6260986" y="4406900"/>
            <a:ext cx="6697779" cy="4711700"/>
          </a:xfrm>
          <a:prstGeom prst="rect">
            <a:avLst/>
          </a:prstGeom>
          <a:ln w="9525">
            <a:round/>
          </a:ln>
        </p:spPr>
        <p:txBody>
          <a:bodyPr lIns="91439" tIns="45719" rIns="91439" bIns="45719" anchor="t">
            <a:noAutofit/>
          </a:bodyPr>
          <a:lstStyle/>
          <a:p>
            <a:pPr/>
          </a:p>
        </p:txBody>
      </p:sp>
      <p:sp>
        <p:nvSpPr>
          <p:cNvPr id="99" name="Image"/>
          <p:cNvSpPr/>
          <p:nvPr>
            <p:ph type="pic" sz="quarter" idx="14"/>
          </p:nvPr>
        </p:nvSpPr>
        <p:spPr>
          <a:xfrm>
            <a:off x="6680200" y="635000"/>
            <a:ext cx="5829301" cy="3517900"/>
          </a:xfrm>
          <a:prstGeom prst="rect">
            <a:avLst/>
          </a:prstGeom>
          <a:ln w="9525">
            <a:round/>
          </a:ln>
        </p:spPr>
        <p:txBody>
          <a:bodyPr lIns="91439" tIns="45719" rIns="91439" bIns="45719" anchor="t">
            <a:noAutofit/>
          </a:bodyPr>
          <a:lstStyle/>
          <a:p>
            <a:pPr/>
          </a:p>
        </p:txBody>
      </p:sp>
      <p:sp>
        <p:nvSpPr>
          <p:cNvPr id="100" name="Image"/>
          <p:cNvSpPr/>
          <p:nvPr>
            <p:ph type="pic" sz="half" idx="15"/>
          </p:nvPr>
        </p:nvSpPr>
        <p:spPr>
          <a:xfrm>
            <a:off x="482600" y="609600"/>
            <a:ext cx="5728881" cy="8394700"/>
          </a:xfrm>
          <a:prstGeom prst="rect">
            <a:avLst/>
          </a:prstGeom>
          <a:ln w="9525">
            <a:round/>
          </a:ln>
        </p:spPr>
        <p:txBody>
          <a:bodyPr lIns="91439" tIns="45719" rIns="91439" bIns="45719" anchor="t">
            <a:noAutofit/>
          </a:bodyPr>
          <a:lstStyle/>
          <a:p>
            <a:pPr/>
          </a:p>
        </p:txBody>
      </p:sp>
      <p:sp>
        <p:nvSpPr>
          <p:cNvPr id="10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p:spTree>
      <p:nvGrpSpPr>
        <p:cNvPr id="1" name=""/>
        <p:cNvGrpSpPr/>
        <p:nvPr/>
      </p:nvGrpSpPr>
      <p:grpSpPr>
        <a:xfrm>
          <a:off x="0" y="0"/>
          <a:ext cx="0" cy="0"/>
          <a:chOff x="0" y="0"/>
          <a:chExt cx="0" cy="0"/>
        </a:xfrm>
      </p:grpSpPr>
      <p:sp>
        <p:nvSpPr>
          <p:cNvPr id="108" name="–Johnny Appleseed"/>
          <p:cNvSpPr txBox="1"/>
          <p:nvPr>
            <p:ph type="body" sz="quarter" idx="13"/>
          </p:nvPr>
        </p:nvSpPr>
        <p:spPr>
          <a:xfrm>
            <a:off x="533400" y="5969000"/>
            <a:ext cx="11938000" cy="609600"/>
          </a:xfrm>
          <a:prstGeom prst="rect">
            <a:avLst/>
          </a:prstGeom>
        </p:spPr>
        <p:txBody>
          <a:bodyPr anchor="t">
            <a:spAutoFit/>
          </a:bodyPr>
          <a:lstStyle>
            <a:lvl1pPr marL="0" indent="0" algn="ctr">
              <a:spcBef>
                <a:spcPts val="1200"/>
              </a:spcBef>
              <a:buClrTx/>
              <a:buSzTx/>
              <a:buFontTx/>
              <a:buNone/>
              <a:defRPr i="1" sz="3000"/>
            </a:lvl1pPr>
          </a:lstStyle>
          <a:p>
            <a:pPr/>
            <a:r>
              <a:t>–Johnny Appleseed</a:t>
            </a:r>
          </a:p>
        </p:txBody>
      </p:sp>
      <p:sp>
        <p:nvSpPr>
          <p:cNvPr id="109" name="“Type a quote here.”"/>
          <p:cNvSpPr txBox="1"/>
          <p:nvPr>
            <p:ph type="body" sz="quarter" idx="14"/>
          </p:nvPr>
        </p:nvSpPr>
        <p:spPr>
          <a:xfrm>
            <a:off x="1270000" y="4254500"/>
            <a:ext cx="10464800" cy="711200"/>
          </a:xfrm>
          <a:prstGeom prst="rect">
            <a:avLst/>
          </a:prstGeom>
        </p:spPr>
        <p:txBody>
          <a:bodyPr>
            <a:spAutoFit/>
          </a:bodyPr>
          <a:lstStyle>
            <a:lvl1pPr marL="0" indent="0" algn="ctr">
              <a:spcBef>
                <a:spcPts val="0"/>
              </a:spcBef>
              <a:buClrTx/>
              <a:buSzTx/>
              <a:buFontTx/>
              <a:buNone/>
            </a:lvl1pPr>
          </a:lstStyle>
          <a:p>
            <a:pPr/>
            <a:r>
              <a:t>“Type a quote here.” </a:t>
            </a:r>
          </a:p>
        </p:txBody>
      </p:sp>
      <p:sp>
        <p:nvSpPr>
          <p:cNvPr id="11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p:spTree>
      <p:nvGrpSpPr>
        <p:cNvPr id="1" name=""/>
        <p:cNvGrpSpPr/>
        <p:nvPr/>
      </p:nvGrpSpPr>
      <p:grpSpPr>
        <a:xfrm>
          <a:off x="0" y="0"/>
          <a:ext cx="0" cy="0"/>
          <a:chOff x="0" y="0"/>
          <a:chExt cx="0" cy="0"/>
        </a:xfrm>
      </p:grpSpPr>
      <p:sp>
        <p:nvSpPr>
          <p:cNvPr id="117" name="Image"/>
          <p:cNvSpPr/>
          <p:nvPr>
            <p:ph type="pic" idx="13"/>
          </p:nvPr>
        </p:nvSpPr>
        <p:spPr>
          <a:xfrm>
            <a:off x="-901700" y="-127000"/>
            <a:ext cx="14211300" cy="9997255"/>
          </a:xfrm>
          <a:prstGeom prst="rect">
            <a:avLst/>
          </a:prstGeom>
        </p:spPr>
        <p:txBody>
          <a:bodyPr lIns="91439" tIns="45719" rIns="91439" bIns="45719" anchor="t">
            <a:noAutofit/>
          </a:bodyPr>
          <a:lstStyle/>
          <a:p>
            <a:pPr/>
          </a:p>
        </p:txBody>
      </p:sp>
      <p:sp>
        <p:nvSpPr>
          <p:cNvPr id="11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sp>
        <p:nvSpPr>
          <p:cNvPr id="12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Line"/>
          <p:cNvSpPr/>
          <p:nvPr/>
        </p:nvSpPr>
        <p:spPr>
          <a:xfrm>
            <a:off x="508000" y="21717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3" name="Line"/>
          <p:cNvSpPr/>
          <p:nvPr/>
        </p:nvSpPr>
        <p:spPr>
          <a:xfrm>
            <a:off x="508000" y="6350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4" name="Title Text"/>
          <p:cNvSpPr txBox="1"/>
          <p:nvPr>
            <p:ph type="title"/>
          </p:nvPr>
        </p:nvSpPr>
        <p:spPr>
          <a:xfrm>
            <a:off x="508000" y="800100"/>
            <a:ext cx="11988800" cy="121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5" name="Body Level One…"/>
          <p:cNvSpPr txBox="1"/>
          <p:nvPr>
            <p:ph type="body" idx="1"/>
          </p:nvPr>
        </p:nvSpPr>
        <p:spPr>
          <a:xfrm>
            <a:off x="508000" y="2628900"/>
            <a:ext cx="11988800" cy="6096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lide Number"/>
          <p:cNvSpPr txBox="1"/>
          <p:nvPr>
            <p:ph type="sldNum" sz="quarter" idx="2"/>
          </p:nvPr>
        </p:nvSpPr>
        <p:spPr>
          <a:xfrm>
            <a:off x="6324599" y="9258300"/>
            <a:ext cx="342901" cy="406400"/>
          </a:xfrm>
          <a:prstGeom prst="rect">
            <a:avLst/>
          </a:prstGeom>
          <a:ln w="12700">
            <a:miter lim="400000"/>
          </a:ln>
        </p:spPr>
        <p:txBody>
          <a:bodyPr wrap="none" lIns="50800" tIns="50800" rIns="50800" bIns="50800">
            <a:spAutoFit/>
          </a:bodyPr>
          <a:lstStyle>
            <a:lvl1pPr>
              <a:defRPr sz="1800">
                <a:solidFill>
                  <a:srgbClr val="4C4946"/>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xmlns:p14="http://schemas.microsoft.com/office/powerpoint/2010/main" spd="med" advClick="1"/>
  <p:txStyles>
    <p:titleStyle>
      <a:lvl1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1pPr>
      <a:lvl2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2pPr>
      <a:lvl3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3pPr>
      <a:lvl4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4pPr>
      <a:lvl5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5pPr>
      <a:lvl6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6pPr>
      <a:lvl7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7pPr>
      <a:lvl8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8pPr>
      <a:lvl9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9pPr>
    </p:titleStyle>
    <p:bodyStyle>
      <a:lvl1pPr marL="4699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1pPr>
      <a:lvl2pPr marL="9398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2pPr>
      <a:lvl3pPr marL="14097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3pPr>
      <a:lvl4pPr marL="18796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4pPr>
      <a:lvl5pPr marL="23495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5pPr>
      <a:lvl6pPr marL="28194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6pPr>
      <a:lvl7pPr marL="32893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7pPr>
      <a:lvl8pPr marL="37592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8pPr>
      <a:lvl9pPr marL="42291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9pPr>
    </p:bodyStyle>
    <p:otherStyle>
      <a:lvl1pPr marL="0" marR="0" indent="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1pPr>
      <a:lvl2pPr marL="0" marR="0" indent="2286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2pPr>
      <a:lvl3pPr marL="0" marR="0" indent="4572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3pPr>
      <a:lvl4pPr marL="0" marR="0" indent="6858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4pPr>
      <a:lvl5pPr marL="0" marR="0" indent="9144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5pPr>
      <a:lvl6pPr marL="0" marR="0" indent="11430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6pPr>
      <a:lvl7pPr marL="0" marR="0" indent="13716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7pPr>
      <a:lvl8pPr marL="0" marR="0" indent="16002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8pPr>
      <a:lvl9pPr marL="0" marR="0" indent="18288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alogoskoufisg.com" TargetMode="External"/></Relationships>

</file>

<file path=ppt/slides/_rels/slide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s>

</file>

<file path=ppt/slides/_rels/slide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jpeg"/></Relationships>

</file>

<file path=ppt/slides/_rels/slide11.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4" name="Athens University of Economics and Business"/>
          <p:cNvSpPr txBox="1"/>
          <p:nvPr>
            <p:ph type="body" idx="13"/>
          </p:nvPr>
        </p:nvSpPr>
        <p:spPr>
          <a:prstGeom prst="rect">
            <a:avLst/>
          </a:prstGeom>
        </p:spPr>
        <p:txBody>
          <a:bodyPr/>
          <a:lstStyle/>
          <a:p>
            <a:pPr/>
            <a:r>
              <a:t>Athens University of Economics and Business</a:t>
            </a:r>
          </a:p>
        </p:txBody>
      </p:sp>
      <p:sp>
        <p:nvSpPr>
          <p:cNvPr id="135" name="1. Introduction"/>
          <p:cNvSpPr txBox="1"/>
          <p:nvPr>
            <p:ph type="ctrTitle"/>
          </p:nvPr>
        </p:nvSpPr>
        <p:spPr>
          <a:prstGeom prst="rect">
            <a:avLst/>
          </a:prstGeom>
        </p:spPr>
        <p:txBody>
          <a:bodyPr/>
          <a:lstStyle/>
          <a:p>
            <a:pPr/>
            <a:r>
              <a:t>1. Introduction</a:t>
            </a:r>
          </a:p>
        </p:txBody>
      </p:sp>
      <p:sp>
        <p:nvSpPr>
          <p:cNvPr id="136" name="Dynamic Macroeconomics…"/>
          <p:cNvSpPr txBox="1"/>
          <p:nvPr>
            <p:ph type="subTitle" sz="quarter" idx="1"/>
          </p:nvPr>
        </p:nvSpPr>
        <p:spPr>
          <a:prstGeom prst="rect">
            <a:avLst/>
          </a:prstGeom>
        </p:spPr>
        <p:txBody>
          <a:bodyPr/>
          <a:lstStyle/>
          <a:p>
            <a:pPr>
              <a:defRPr i="1"/>
            </a:pPr>
            <a:r>
              <a:t>Dynamic Macroeconomics</a:t>
            </a:r>
          </a:p>
          <a:p>
            <a:pPr/>
          </a:p>
          <a:p>
            <a:pPr/>
            <a:r>
              <a:t>Prof. George Alogoskoufis</a:t>
            </a:r>
          </a:p>
          <a:p>
            <a:pPr/>
          </a:p>
          <a:p>
            <a:pPr/>
            <a:r>
              <a:rPr u="sng">
                <a:hlinkClick r:id="rId2" invalidUrl="" action="" tgtFrame="" tooltip="" history="1" highlightClick="0" endSnd="0"/>
              </a:rPr>
              <a:t>alogoskoufisg.com</a:t>
            </a:r>
            <a:r>
              <a:t> </a:t>
            </a:r>
          </a:p>
        </p:txBody>
      </p:sp>
      <p:sp>
        <p:nvSpPr>
          <p:cNvPr id="137" name="George Alogoskoufis, Dynamic Macroeconomics, 2019"/>
          <p:cNvSpPr txBox="1"/>
          <p:nvPr/>
        </p:nvSpPr>
        <p:spPr>
          <a:xfrm>
            <a:off x="214707" y="9150349"/>
            <a:ext cx="6874228" cy="419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1900"/>
            </a:pPr>
            <a:r>
              <a:t>George Alogoskoufis, </a:t>
            </a:r>
            <a:r>
              <a:rPr i="1"/>
              <a:t>Dynamic Macroeconomics, 2019</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9" name="Macroeconomics: The Analysis of Economies in their Entirety"/>
          <p:cNvSpPr txBox="1"/>
          <p:nvPr>
            <p:ph type="title"/>
          </p:nvPr>
        </p:nvSpPr>
        <p:spPr>
          <a:xfrm>
            <a:off x="508000" y="793750"/>
            <a:ext cx="11988800" cy="1219200"/>
          </a:xfrm>
          <a:prstGeom prst="rect">
            <a:avLst/>
          </a:prstGeom>
        </p:spPr>
        <p:txBody>
          <a:bodyPr/>
          <a:lstStyle>
            <a:lvl1pPr defTabSz="338835">
              <a:spcBef>
                <a:spcPts val="900"/>
              </a:spcBef>
              <a:defRPr sz="4059"/>
            </a:lvl1pPr>
          </a:lstStyle>
          <a:p>
            <a:pPr/>
            <a:r>
              <a:t>Macroeconomics: The Analysis of Economies in their Entirety</a:t>
            </a:r>
          </a:p>
        </p:txBody>
      </p:sp>
      <p:sp>
        <p:nvSpPr>
          <p:cNvPr id="140" name="Why some countries are rich and others are poor?…"/>
          <p:cNvSpPr txBox="1"/>
          <p:nvPr>
            <p:ph type="body" idx="1"/>
          </p:nvPr>
        </p:nvSpPr>
        <p:spPr>
          <a:prstGeom prst="rect">
            <a:avLst/>
          </a:prstGeom>
        </p:spPr>
        <p:txBody>
          <a:bodyPr/>
          <a:lstStyle/>
          <a:p>
            <a:pPr marL="399415" indent="-399415" defTabSz="496570">
              <a:spcBef>
                <a:spcPts val="2000"/>
              </a:spcBef>
              <a:defRPr sz="3060"/>
            </a:pPr>
            <a:r>
              <a:t>Why some countries are rich and others are poor? </a:t>
            </a:r>
          </a:p>
          <a:p>
            <a:pPr marL="399415" indent="-399415" defTabSz="496570">
              <a:spcBef>
                <a:spcPts val="2000"/>
              </a:spcBef>
              <a:defRPr sz="3060"/>
            </a:pPr>
            <a:r>
              <a:t>What determines the improvement of living standards and the process of economic growth? </a:t>
            </a:r>
          </a:p>
          <a:p>
            <a:pPr marL="399415" indent="-399415" defTabSz="496570">
              <a:spcBef>
                <a:spcPts val="2000"/>
              </a:spcBef>
              <a:defRPr sz="3060"/>
            </a:pPr>
            <a:r>
              <a:t>Why are there recessions and upswings in economic activity? </a:t>
            </a:r>
          </a:p>
          <a:p>
            <a:pPr marL="399415" indent="-399415" defTabSz="496570">
              <a:spcBef>
                <a:spcPts val="2000"/>
              </a:spcBef>
              <a:defRPr sz="3060"/>
            </a:pPr>
            <a:r>
              <a:t>What are the causes and consequences of inflation? </a:t>
            </a:r>
          </a:p>
          <a:p>
            <a:pPr marL="399415" indent="-399415" defTabSz="496570">
              <a:spcBef>
                <a:spcPts val="2000"/>
              </a:spcBef>
              <a:defRPr sz="3060"/>
            </a:pPr>
            <a:r>
              <a:t>What are the determinants of unemployment? </a:t>
            </a:r>
          </a:p>
          <a:p>
            <a:pPr marL="399415" indent="-399415" defTabSz="496570">
              <a:spcBef>
                <a:spcPts val="2000"/>
              </a:spcBef>
              <a:defRPr sz="3060"/>
            </a:pPr>
            <a:r>
              <a:t>What are the possibilities for government policy to promote economic growth, to avoid recessions and to maintain low inflation and unemployment?</a:t>
            </a:r>
          </a:p>
        </p:txBody>
      </p:sp>
      <p:sp>
        <p:nvSpPr>
          <p:cNvPr id="141" name="Slide Number"/>
          <p:cNvSpPr txBox="1"/>
          <p:nvPr>
            <p:ph type="sldNum" sz="quarter" idx="2"/>
          </p:nvPr>
        </p:nvSpPr>
        <p:spPr>
          <a:xfrm>
            <a:off x="12325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3" name="Adam Smith and the Founding of Economics"/>
          <p:cNvSpPr txBox="1"/>
          <p:nvPr>
            <p:ph type="title"/>
          </p:nvPr>
        </p:nvSpPr>
        <p:spPr>
          <a:prstGeom prst="rect">
            <a:avLst/>
          </a:prstGeom>
        </p:spPr>
        <p:txBody>
          <a:bodyPr/>
          <a:lstStyle>
            <a:lvl1pPr defTabSz="467359">
              <a:spcBef>
                <a:spcPts val="1200"/>
              </a:spcBef>
              <a:defRPr sz="5600"/>
            </a:lvl1pPr>
          </a:lstStyle>
          <a:p>
            <a:pPr/>
            <a:r>
              <a:t>Adam Smith and the Founding of Economics</a:t>
            </a:r>
          </a:p>
        </p:txBody>
      </p:sp>
      <p:sp>
        <p:nvSpPr>
          <p:cNvPr id="144" name="In his pathbreaking 1776 book, The Wealth of Nations, Adam Smith sought to systematically analyze the causes of differences in wealth and living standards among countries. In the process, he founded economics as a separate academic discipline."/>
          <p:cNvSpPr txBox="1"/>
          <p:nvPr>
            <p:ph type="body" sz="half" idx="1"/>
          </p:nvPr>
        </p:nvSpPr>
        <p:spPr>
          <a:xfrm>
            <a:off x="7899300" y="2730500"/>
            <a:ext cx="4622900" cy="6350000"/>
          </a:xfrm>
          <a:prstGeom prst="rect">
            <a:avLst/>
          </a:prstGeom>
        </p:spPr>
        <p:txBody>
          <a:bodyPr/>
          <a:lstStyle/>
          <a:p>
            <a:pPr marL="0" indent="0">
              <a:buClrTx/>
              <a:buSzTx/>
              <a:buFontTx/>
              <a:buNone/>
            </a:pPr>
            <a:r>
              <a:t>In his pathbreaking 1776 book, </a:t>
            </a:r>
            <a:r>
              <a:rPr i="1"/>
              <a:t>The Wealth of Nations, </a:t>
            </a:r>
            <a:r>
              <a:t>Adam Smith sought to systematically analyze the causes of differences in wealth and living standards among countries. In the process, he founded economics as a separate academic discipline.</a:t>
            </a:r>
          </a:p>
        </p:txBody>
      </p:sp>
      <p:pic>
        <p:nvPicPr>
          <p:cNvPr id="145" name="Adam Smith.jpg" descr="Adam Smith.jpg"/>
          <p:cNvPicPr>
            <a:picLocks noChangeAspect="1"/>
          </p:cNvPicPr>
          <p:nvPr/>
        </p:nvPicPr>
        <p:blipFill>
          <a:blip r:embed="rId2">
            <a:extLst/>
          </a:blip>
          <a:stretch>
            <a:fillRect/>
          </a:stretch>
        </p:blipFill>
        <p:spPr>
          <a:xfrm>
            <a:off x="2053690" y="3130798"/>
            <a:ext cx="3718330" cy="5549404"/>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7" name="John Maynard Keynes and the Establishment of Macroeconomics"/>
          <p:cNvSpPr txBox="1"/>
          <p:nvPr>
            <p:ph type="title"/>
          </p:nvPr>
        </p:nvSpPr>
        <p:spPr>
          <a:prstGeom prst="rect">
            <a:avLst/>
          </a:prstGeom>
        </p:spPr>
        <p:txBody>
          <a:bodyPr/>
          <a:lstStyle>
            <a:lvl1pPr defTabSz="321310">
              <a:spcBef>
                <a:spcPts val="800"/>
              </a:spcBef>
              <a:defRPr sz="3850"/>
            </a:lvl1pPr>
          </a:lstStyle>
          <a:p>
            <a:pPr/>
            <a:r>
              <a:t>John Maynard Keynes and the Establishment of Macroeconomics</a:t>
            </a:r>
          </a:p>
        </p:txBody>
      </p:sp>
      <p:sp>
        <p:nvSpPr>
          <p:cNvPr id="148" name="In 1936, 160 years after Smith, the publication of The General Theory of Employment, Interest and Money,  by John Maynard Keynes was pivotal in the establishment of macroeconomics as one of the two major fields of economics."/>
          <p:cNvSpPr txBox="1"/>
          <p:nvPr>
            <p:ph type="body" sz="half" idx="1"/>
          </p:nvPr>
        </p:nvSpPr>
        <p:spPr>
          <a:xfrm>
            <a:off x="7735044" y="2730500"/>
            <a:ext cx="4787156" cy="6350000"/>
          </a:xfrm>
          <a:prstGeom prst="rect">
            <a:avLst/>
          </a:prstGeom>
        </p:spPr>
        <p:txBody>
          <a:bodyPr/>
          <a:lstStyle/>
          <a:p>
            <a:pPr marL="0" indent="0">
              <a:buClrTx/>
              <a:buSzTx/>
              <a:buFontTx/>
              <a:buNone/>
            </a:pPr>
            <a:r>
              <a:t>In 1936, 160 years after Smith, the publication of </a:t>
            </a:r>
            <a:r>
              <a:rPr i="1"/>
              <a:t>The General Theory of Employment, Interest and Money</a:t>
            </a:r>
            <a:r>
              <a:t>,  by John Maynard Keynes was pivotal in the establishment of macroeconomics as one of the two major fields of economics.</a:t>
            </a:r>
          </a:p>
        </p:txBody>
      </p:sp>
      <p:pic>
        <p:nvPicPr>
          <p:cNvPr id="149" name="John Maynard Keynes.jpg" descr="John Maynard Keynes.jpg"/>
          <p:cNvPicPr>
            <a:picLocks noChangeAspect="1"/>
          </p:cNvPicPr>
          <p:nvPr/>
        </p:nvPicPr>
        <p:blipFill>
          <a:blip r:embed="rId2">
            <a:extLst/>
          </a:blip>
          <a:stretch>
            <a:fillRect/>
          </a:stretch>
        </p:blipFill>
        <p:spPr>
          <a:xfrm>
            <a:off x="2302381" y="3447108"/>
            <a:ext cx="3490916" cy="4916784"/>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 name="The Subject Matter of Macroeconomics"/>
          <p:cNvSpPr txBox="1"/>
          <p:nvPr>
            <p:ph type="title"/>
          </p:nvPr>
        </p:nvSpPr>
        <p:spPr>
          <a:prstGeom prst="rect">
            <a:avLst/>
          </a:prstGeom>
        </p:spPr>
        <p:txBody>
          <a:bodyPr/>
          <a:lstStyle>
            <a:lvl1pPr defTabSz="531622">
              <a:spcBef>
                <a:spcPts val="1400"/>
              </a:spcBef>
              <a:defRPr sz="6370"/>
            </a:lvl1pPr>
          </a:lstStyle>
          <a:p>
            <a:pPr/>
            <a:r>
              <a:t>The Subject Matter of Macroeconomics</a:t>
            </a:r>
          </a:p>
        </p:txBody>
      </p:sp>
      <p:sp>
        <p:nvSpPr>
          <p:cNvPr id="152" name="Two main areas:…"/>
          <p:cNvSpPr txBox="1"/>
          <p:nvPr>
            <p:ph type="body" idx="1"/>
          </p:nvPr>
        </p:nvSpPr>
        <p:spPr>
          <a:prstGeom prst="rect">
            <a:avLst/>
          </a:prstGeom>
        </p:spPr>
        <p:txBody>
          <a:bodyPr/>
          <a:lstStyle/>
          <a:p>
            <a:pPr marL="465201" indent="-465201" defTabSz="578358">
              <a:spcBef>
                <a:spcPts val="2300"/>
              </a:spcBef>
              <a:defRPr sz="3564"/>
            </a:pPr>
            <a:r>
              <a:t>Two main areas: </a:t>
            </a:r>
          </a:p>
          <a:p>
            <a:pPr marL="465201" indent="-465201" defTabSz="578358">
              <a:spcBef>
                <a:spcPts val="2300"/>
              </a:spcBef>
              <a:defRPr sz="3564"/>
            </a:pPr>
            <a:r>
              <a:t>The analysis of </a:t>
            </a:r>
            <a:r>
              <a:rPr i="1"/>
              <a:t>long run economic growth</a:t>
            </a:r>
            <a:r>
              <a:t>, which was the main focus of Smith and other classical economists, and one of the two major streams of modern macroeconomics.</a:t>
            </a:r>
          </a:p>
          <a:p>
            <a:pPr marL="465201" indent="-465201" defTabSz="578358">
              <a:spcBef>
                <a:spcPts val="2300"/>
              </a:spcBef>
              <a:defRPr sz="3564"/>
            </a:pPr>
            <a:r>
              <a:t>The analysis </a:t>
            </a:r>
            <a:r>
              <a:rPr i="1"/>
              <a:t>aggregate fluctuations</a:t>
            </a:r>
            <a:r>
              <a:t>, which was the main focus of monetary theorists, other business cycle theorists and, of course, Keynes, which is the second major stream of modern macroeconomics.</a:t>
            </a:r>
          </a:p>
        </p:txBody>
      </p:sp>
      <p:sp>
        <p:nvSpPr>
          <p:cNvPr id="153" name="Slide Number"/>
          <p:cNvSpPr txBox="1"/>
          <p:nvPr>
            <p:ph type="sldNum" sz="quarter" idx="2"/>
          </p:nvPr>
        </p:nvSpPr>
        <p:spPr>
          <a:xfrm>
            <a:off x="12325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5" name="Pre-Keynesian Macroeconomics"/>
          <p:cNvSpPr txBox="1"/>
          <p:nvPr>
            <p:ph type="title"/>
          </p:nvPr>
        </p:nvSpPr>
        <p:spPr>
          <a:prstGeom prst="rect">
            <a:avLst/>
          </a:prstGeom>
        </p:spPr>
        <p:txBody>
          <a:bodyPr/>
          <a:lstStyle/>
          <a:p>
            <a:pPr/>
            <a:r>
              <a:t>Pre-Keynesian Macroeconomics</a:t>
            </a:r>
          </a:p>
        </p:txBody>
      </p:sp>
      <p:sp>
        <p:nvSpPr>
          <p:cNvPr id="156" name="The Analysis of Long Run Growth (Smith, Malthus, Ricardo, Mill)…"/>
          <p:cNvSpPr txBox="1"/>
          <p:nvPr>
            <p:ph type="body" idx="1"/>
          </p:nvPr>
        </p:nvSpPr>
        <p:spPr>
          <a:prstGeom prst="rect">
            <a:avLst/>
          </a:prstGeom>
        </p:spPr>
        <p:txBody>
          <a:bodyPr/>
          <a:lstStyle/>
          <a:p>
            <a:pPr/>
            <a:r>
              <a:t>The Analysis of Long Run Growth (Smith, Malthus, Ricardo, Mill)</a:t>
            </a:r>
          </a:p>
          <a:p>
            <a:pPr/>
            <a:r>
              <a:t>Monetary Theory (Hume, Fisher, Wicksell, Cambridge School, Austrian School, Stockholm School)</a:t>
            </a:r>
          </a:p>
          <a:p>
            <a:pPr/>
            <a:r>
              <a:t>Business Cycle Theories (Jevons, Moore, Schumpeter, Fisher, Hayek et al) </a:t>
            </a:r>
          </a:p>
        </p:txBody>
      </p:sp>
      <p:sp>
        <p:nvSpPr>
          <p:cNvPr id="157" name="Slide Number"/>
          <p:cNvSpPr txBox="1"/>
          <p:nvPr>
            <p:ph type="sldNum" sz="quarter" idx="2"/>
          </p:nvPr>
        </p:nvSpPr>
        <p:spPr>
          <a:xfrm>
            <a:off x="12325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9" name="Classical Analysis of Economic Growth"/>
          <p:cNvSpPr txBox="1"/>
          <p:nvPr>
            <p:ph type="title"/>
          </p:nvPr>
        </p:nvSpPr>
        <p:spPr>
          <a:prstGeom prst="rect">
            <a:avLst/>
          </a:prstGeom>
        </p:spPr>
        <p:txBody>
          <a:bodyPr/>
          <a:lstStyle>
            <a:lvl1pPr defTabSz="537463">
              <a:spcBef>
                <a:spcPts val="1400"/>
              </a:spcBef>
              <a:defRPr sz="6440"/>
            </a:lvl1pPr>
          </a:lstStyle>
          <a:p>
            <a:pPr/>
            <a:r>
              <a:t>Classical Analysis of Economic Growth</a:t>
            </a:r>
          </a:p>
        </p:txBody>
      </p:sp>
      <p:sp>
        <p:nvSpPr>
          <p:cNvPr id="160" name="The classical economists sought to explain economic growth in terms of population growth, the accumulation of capital and the increase in the efficiency of production, as determined by the division of labor and technical progress.…"/>
          <p:cNvSpPr txBox="1"/>
          <p:nvPr>
            <p:ph type="body" idx="1"/>
          </p:nvPr>
        </p:nvSpPr>
        <p:spPr>
          <a:prstGeom prst="rect">
            <a:avLst/>
          </a:prstGeom>
        </p:spPr>
        <p:txBody>
          <a:bodyPr/>
          <a:lstStyle/>
          <a:p>
            <a:pPr/>
            <a:r>
              <a:t>The classical economists sought to explain economic growth in terms of population growth, the accumulation of capital and the increase in the efficiency of production, as determined by the division of labor and technical progress.</a:t>
            </a:r>
          </a:p>
          <a:p>
            <a:pPr/>
            <a:r>
              <a:t>These factors, interacted with land, a factor of production which was assumed to be in fixed supply.</a:t>
            </a:r>
          </a:p>
        </p:txBody>
      </p:sp>
      <p:sp>
        <p:nvSpPr>
          <p:cNvPr id="161" name="Slide Number"/>
          <p:cNvSpPr txBox="1"/>
          <p:nvPr>
            <p:ph type="sldNum" sz="quarter" idx="2"/>
          </p:nvPr>
        </p:nvSpPr>
        <p:spPr>
          <a:xfrm>
            <a:off x="12325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3" name="Classical Monetary Theory"/>
          <p:cNvSpPr txBox="1"/>
          <p:nvPr>
            <p:ph type="title"/>
          </p:nvPr>
        </p:nvSpPr>
        <p:spPr>
          <a:prstGeom prst="rect">
            <a:avLst/>
          </a:prstGeom>
        </p:spPr>
        <p:txBody>
          <a:bodyPr/>
          <a:lstStyle/>
          <a:p>
            <a:pPr/>
            <a:r>
              <a:t>Classical Monetary Theory</a:t>
            </a:r>
          </a:p>
        </p:txBody>
      </p:sp>
      <p:sp>
        <p:nvSpPr>
          <p:cNvPr id="164" name="Monetary theory was quite advanced even before the development of classical economics.…"/>
          <p:cNvSpPr txBox="1"/>
          <p:nvPr>
            <p:ph type="body" idx="1"/>
          </p:nvPr>
        </p:nvSpPr>
        <p:spPr>
          <a:prstGeom prst="rect">
            <a:avLst/>
          </a:prstGeom>
        </p:spPr>
        <p:txBody>
          <a:bodyPr/>
          <a:lstStyle/>
          <a:p>
            <a:pPr marL="305434" indent="-305434" defTabSz="379729">
              <a:spcBef>
                <a:spcPts val="1500"/>
              </a:spcBef>
              <a:defRPr sz="2340"/>
            </a:pPr>
            <a:r>
              <a:t>Monetary theory was quite advanced even before the development of classical economics. </a:t>
            </a:r>
          </a:p>
          <a:p>
            <a:pPr marL="305434" indent="-305434" defTabSz="379729">
              <a:spcBef>
                <a:spcPts val="1500"/>
              </a:spcBef>
              <a:defRPr sz="2340"/>
            </a:pPr>
            <a:r>
              <a:t>Hume (1752) provides an important example of monetary analysis more than twenty years before Smith.  </a:t>
            </a:r>
          </a:p>
          <a:p>
            <a:pPr marL="305434" indent="-305434" defTabSz="379729">
              <a:spcBef>
                <a:spcPts val="1500"/>
              </a:spcBef>
              <a:defRPr sz="2340"/>
            </a:pPr>
            <a:r>
              <a:t>By the 20th century, monetary theory had established the </a:t>
            </a:r>
            <a:r>
              <a:rPr i="1"/>
              <a:t>quantity theory of money</a:t>
            </a:r>
            <a:r>
              <a:t>, the </a:t>
            </a:r>
            <a:r>
              <a:rPr i="1"/>
              <a:t>classical dichotomy between“real” and “nominal” variables</a:t>
            </a:r>
            <a:r>
              <a:t>, and a number of </a:t>
            </a:r>
            <a:r>
              <a:rPr i="1"/>
              <a:t>monetary explanations of the business cycle</a:t>
            </a:r>
            <a:r>
              <a:t>. </a:t>
            </a:r>
          </a:p>
          <a:p>
            <a:pPr marL="305434" indent="-305434" defTabSz="379729">
              <a:spcBef>
                <a:spcPts val="1500"/>
              </a:spcBef>
              <a:defRPr sz="2340"/>
            </a:pPr>
            <a:r>
              <a:t>The </a:t>
            </a:r>
            <a:r>
              <a:rPr i="1"/>
              <a:t>quantity theory of money</a:t>
            </a:r>
            <a:r>
              <a:t> suggested that increases in the money supply lead, at least eventually, to equiproportional increases in the general level of prices. The </a:t>
            </a:r>
            <a:r>
              <a:rPr i="1"/>
              <a:t>classical dichotomy</a:t>
            </a:r>
            <a:r>
              <a:t> suggested that, at least in the long run, “real” variables are determined purely by non-monetary factors. </a:t>
            </a:r>
            <a:r>
              <a:rPr i="1"/>
              <a:t>Monetary theories of the business cycle</a:t>
            </a:r>
            <a:r>
              <a:t> attributed the business cycle to the short term real effects of monetary factors, interacting with the gradual adjustment of wages and prices and with temporary deviations of the interest rate from its equilibrium value (the natural rate of interest).</a:t>
            </a:r>
          </a:p>
        </p:txBody>
      </p:sp>
      <p:sp>
        <p:nvSpPr>
          <p:cNvPr id="165" name="Slide Number"/>
          <p:cNvSpPr txBox="1"/>
          <p:nvPr>
            <p:ph type="sldNum" sz="quarter" idx="2"/>
          </p:nvPr>
        </p:nvSpPr>
        <p:spPr>
          <a:xfrm>
            <a:off x="12325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7" name="Pre-Keynesian Business Cycle Theories"/>
          <p:cNvSpPr txBox="1"/>
          <p:nvPr>
            <p:ph type="title"/>
          </p:nvPr>
        </p:nvSpPr>
        <p:spPr>
          <a:prstGeom prst="rect">
            <a:avLst/>
          </a:prstGeom>
        </p:spPr>
        <p:txBody>
          <a:bodyPr/>
          <a:lstStyle>
            <a:lvl1pPr defTabSz="525779">
              <a:spcBef>
                <a:spcPts val="1400"/>
              </a:spcBef>
              <a:defRPr sz="6300"/>
            </a:lvl1pPr>
          </a:lstStyle>
          <a:p>
            <a:pPr/>
            <a:r>
              <a:t>Pre-Keynesian Business Cycle Theories</a:t>
            </a:r>
          </a:p>
        </p:txBody>
      </p:sp>
      <p:sp>
        <p:nvSpPr>
          <p:cNvPr id="168" name="There were also various types of real business cycle theories. Apart from the monetary theories, there were a number of alternative theories, which had attempted to explain aggregate fluctuations in terms of over-investment, under-consumption, excess ind"/>
          <p:cNvSpPr txBox="1"/>
          <p:nvPr>
            <p:ph type="body" idx="1"/>
          </p:nvPr>
        </p:nvSpPr>
        <p:spPr>
          <a:prstGeom prst="rect">
            <a:avLst/>
          </a:prstGeom>
        </p:spPr>
        <p:txBody>
          <a:bodyPr/>
          <a:lstStyle/>
          <a:p>
            <a:pPr/>
            <a:r>
              <a:t>There were also various types of </a:t>
            </a:r>
            <a:r>
              <a:rPr i="1"/>
              <a:t>real business cycle theories</a:t>
            </a:r>
            <a:r>
              <a:t>. Apart from the monetary theories, there were a number of alternative theories, which had attempted to explain aggregate fluctuations in terms of </a:t>
            </a:r>
            <a:r>
              <a:rPr i="1"/>
              <a:t>over-investment</a:t>
            </a:r>
            <a:r>
              <a:t>, </a:t>
            </a:r>
            <a:r>
              <a:rPr i="1"/>
              <a:t>under-consumption</a:t>
            </a:r>
            <a:r>
              <a:t>, </a:t>
            </a:r>
            <a:r>
              <a:rPr i="1"/>
              <a:t>excess indebtedness</a:t>
            </a:r>
            <a:r>
              <a:t>, </a:t>
            </a:r>
            <a:r>
              <a:rPr i="1"/>
              <a:t>“psychology”</a:t>
            </a:r>
            <a:r>
              <a:t>, </a:t>
            </a:r>
            <a:r>
              <a:rPr i="1"/>
              <a:t>technology</a:t>
            </a:r>
            <a:r>
              <a:t>, or </a:t>
            </a:r>
            <a:r>
              <a:rPr i="1"/>
              <a:t>harvest and agricultural cycles</a:t>
            </a:r>
            <a:r>
              <a:t>. These theories were essentially </a:t>
            </a:r>
            <a:r>
              <a:rPr i="1"/>
              <a:t>macroeconomic</a:t>
            </a:r>
            <a:r>
              <a:t> in nature.</a:t>
            </a:r>
          </a:p>
        </p:txBody>
      </p:sp>
      <p:sp>
        <p:nvSpPr>
          <p:cNvPr id="169" name="Slide Number"/>
          <p:cNvSpPr txBox="1"/>
          <p:nvPr>
            <p:ph type="sldNum" sz="quarter" idx="2"/>
          </p:nvPr>
        </p:nvSpPr>
        <p:spPr>
          <a:xfrm>
            <a:off x="12325349"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 name="Frisch and the Definition of Macroeconomics"/>
          <p:cNvSpPr txBox="1"/>
          <p:nvPr>
            <p:ph type="title"/>
          </p:nvPr>
        </p:nvSpPr>
        <p:spPr>
          <a:prstGeom prst="rect">
            <a:avLst/>
          </a:prstGeom>
        </p:spPr>
        <p:txBody>
          <a:bodyPr/>
          <a:lstStyle/>
          <a:p>
            <a:pPr defTabSz="461518">
              <a:spcBef>
                <a:spcPts val="1200"/>
              </a:spcBef>
              <a:defRPr sz="5530"/>
            </a:pPr>
            <a:r>
              <a:t>Frisch and the Definition of </a:t>
            </a:r>
            <a:r>
              <a:rPr>
                <a:latin typeface="Bodoni SvtyTwo ITC TT-BookIta"/>
                <a:ea typeface="Bodoni SvtyTwo ITC TT-BookIta"/>
                <a:cs typeface="Bodoni SvtyTwo ITC TT-BookIta"/>
                <a:sym typeface="Bodoni SvtyTwo ITC TT-BookIta"/>
              </a:rPr>
              <a:t>Macroeconomics</a:t>
            </a:r>
          </a:p>
        </p:txBody>
      </p:sp>
      <p:sp>
        <p:nvSpPr>
          <p:cNvPr id="172" name="The term macroeconomics predates the General Theory, and has to be credited to Frisch (1933) who defined it as follows:…"/>
          <p:cNvSpPr txBox="1"/>
          <p:nvPr>
            <p:ph type="body" sz="half" idx="1"/>
          </p:nvPr>
        </p:nvSpPr>
        <p:spPr>
          <a:xfrm>
            <a:off x="5408463" y="2628900"/>
            <a:ext cx="7088337" cy="6096000"/>
          </a:xfrm>
          <a:prstGeom prst="rect">
            <a:avLst/>
          </a:prstGeom>
        </p:spPr>
        <p:txBody>
          <a:bodyPr/>
          <a:lstStyle/>
          <a:p>
            <a:pPr marL="338328" indent="-338328" defTabSz="420624">
              <a:spcBef>
                <a:spcPts val="1700"/>
              </a:spcBef>
              <a:defRPr sz="2592"/>
            </a:pPr>
            <a:r>
              <a:t>The term </a:t>
            </a:r>
            <a:r>
              <a:rPr i="1"/>
              <a:t>macroeconomics</a:t>
            </a:r>
            <a:r>
              <a:t> predates the </a:t>
            </a:r>
            <a:r>
              <a:rPr i="1"/>
              <a:t>General Theory</a:t>
            </a:r>
            <a:r>
              <a:t>, and has to be credited to Frisch (1933) who defined it as follows:</a:t>
            </a:r>
          </a:p>
          <a:p>
            <a:pPr marL="338328" indent="-338328" defTabSz="420624">
              <a:spcBef>
                <a:spcPts val="1700"/>
              </a:spcBef>
              <a:defRPr sz="2592"/>
            </a:pPr>
            <a:r>
              <a:t>“When we approach the study of business cycle with the intention of carrying through an analysis that is truly dynamic and determinate, we are naturally led to distinguish between two types of analyses: the micro-dynamic and the macro-dynamic types. … The macro-dynamic analysis … tries to give an account of the fluctuations of the whole economic system taken in its entirety.” Frisch (1933), p. 2.</a:t>
            </a:r>
          </a:p>
        </p:txBody>
      </p:sp>
      <p:sp>
        <p:nvSpPr>
          <p:cNvPr id="17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74" name="Frisch Ragnar.jpg" descr="Frisch Ragnar.jpg"/>
          <p:cNvPicPr>
            <a:picLocks noChangeAspect="1"/>
          </p:cNvPicPr>
          <p:nvPr/>
        </p:nvPicPr>
        <p:blipFill>
          <a:blip r:embed="rId2">
            <a:extLst/>
          </a:blip>
          <a:stretch>
            <a:fillRect/>
          </a:stretch>
        </p:blipFill>
        <p:spPr>
          <a:xfrm>
            <a:off x="1186557" y="3264475"/>
            <a:ext cx="3152174" cy="4640700"/>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6" name="Keynes and the Development of Macroeconomics"/>
          <p:cNvSpPr txBox="1"/>
          <p:nvPr>
            <p:ph type="title"/>
          </p:nvPr>
        </p:nvSpPr>
        <p:spPr>
          <a:prstGeom prst="rect">
            <a:avLst/>
          </a:prstGeom>
        </p:spPr>
        <p:txBody>
          <a:bodyPr/>
          <a:lstStyle>
            <a:lvl1pPr defTabSz="420624">
              <a:spcBef>
                <a:spcPts val="1100"/>
              </a:spcBef>
              <a:defRPr sz="5040"/>
            </a:lvl1pPr>
          </a:lstStyle>
          <a:p>
            <a:pPr/>
            <a:r>
              <a:t>Keynes and the Development of Macroeconomics</a:t>
            </a:r>
          </a:p>
        </p:txBody>
      </p:sp>
      <p:sp>
        <p:nvSpPr>
          <p:cNvPr id="177" name="The General Theory of Keynes (1936), as codified in the IS-LM framework of Hicks (1937), prevailed on previous approaches, and was pivotal in the establishment of macroeconomics as a separate field of economics.…"/>
          <p:cNvSpPr txBox="1"/>
          <p:nvPr>
            <p:ph type="body" idx="1"/>
          </p:nvPr>
        </p:nvSpPr>
        <p:spPr>
          <a:prstGeom prst="rect">
            <a:avLst/>
          </a:prstGeom>
        </p:spPr>
        <p:txBody>
          <a:bodyPr/>
          <a:lstStyle/>
          <a:p>
            <a:pPr marL="418211" indent="-418211" defTabSz="519937">
              <a:spcBef>
                <a:spcPts val="2100"/>
              </a:spcBef>
              <a:defRPr sz="3204"/>
            </a:pPr>
            <a:r>
              <a:rPr i="1"/>
              <a:t>The General Theory</a:t>
            </a:r>
            <a:r>
              <a:t> of Keynes (1936), as codified in the IS-LM framework of Hicks (1937), prevailed on previous approaches, and was pivotal in the establishment of macroeconomics as a separate field of economics.</a:t>
            </a:r>
          </a:p>
          <a:p>
            <a:pPr marL="418211" indent="-418211" defTabSz="519937">
              <a:spcBef>
                <a:spcPts val="2100"/>
              </a:spcBef>
              <a:defRPr sz="3204"/>
            </a:pPr>
            <a:r>
              <a:t>Macroeconomics gradually integrated the three streams of growth theory, monetary theory and business cycle theory, and experienced explosive growth during the rest of the twentieth century. </a:t>
            </a:r>
          </a:p>
          <a:p>
            <a:pPr marL="418211" indent="-418211" defTabSz="519937">
              <a:spcBef>
                <a:spcPts val="2100"/>
              </a:spcBef>
              <a:defRPr sz="3204"/>
            </a:pPr>
            <a:r>
              <a:t>In its evolution over the years, macroeconomics has displayed both continuity and significant changes, if not revolutions.</a:t>
            </a:r>
          </a:p>
        </p:txBody>
      </p:sp>
      <p:sp>
        <p:nvSpPr>
          <p:cNvPr id="178" name="Slide Number"/>
          <p:cNvSpPr txBox="1"/>
          <p:nvPr>
            <p:ph type="sldNum" sz="quarter" idx="2"/>
          </p:nvPr>
        </p:nvSpPr>
        <p:spPr>
          <a:xfrm>
            <a:off x="12274450" y="9156700"/>
            <a:ext cx="330400"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0" name="Modern Macroeconomics is Dynamic and Stochastic"/>
          <p:cNvSpPr txBox="1"/>
          <p:nvPr>
            <p:ph type="title"/>
          </p:nvPr>
        </p:nvSpPr>
        <p:spPr>
          <a:prstGeom prst="rect">
            <a:avLst/>
          </a:prstGeom>
        </p:spPr>
        <p:txBody>
          <a:bodyPr/>
          <a:lstStyle>
            <a:lvl1pPr defTabSz="397256">
              <a:spcBef>
                <a:spcPts val="1000"/>
              </a:spcBef>
              <a:defRPr sz="4760"/>
            </a:lvl1pPr>
          </a:lstStyle>
          <a:p>
            <a:pPr/>
            <a:r>
              <a:t>Modern Macroeconomics is Dynamic and Stochastic</a:t>
            </a:r>
          </a:p>
        </p:txBody>
      </p:sp>
      <p:sp>
        <p:nvSpPr>
          <p:cNvPr id="181" name="In seeking to explain long run economic growth and fluctuations in aggregate economic activity, modern macroeconomics is, almost by definition, dynamic. The element of time is indispensable for understanding and explaining both types of phenomena. In see"/>
          <p:cNvSpPr txBox="1"/>
          <p:nvPr>
            <p:ph type="body" idx="1"/>
          </p:nvPr>
        </p:nvSpPr>
        <p:spPr>
          <a:prstGeom prst="rect">
            <a:avLst/>
          </a:prstGeom>
        </p:spPr>
        <p:txBody>
          <a:bodyPr/>
          <a:lstStyle/>
          <a:p>
            <a:pPr marL="324231" indent="-324231" defTabSz="403097">
              <a:spcBef>
                <a:spcPts val="1600"/>
              </a:spcBef>
              <a:defRPr sz="2484"/>
            </a:pPr>
            <a:r>
              <a:t>In seeking to explain long run economic growth and fluctuations in aggregate economic activity, modern macroeconomics is, almost by definition, </a:t>
            </a:r>
            <a:r>
              <a:rPr i="1"/>
              <a:t>dynamic</a:t>
            </a:r>
            <a:r>
              <a:t>. The element of time is indispensable for understanding and explaining both types of phenomena. In seeking to explain aggregate fluctuations, modern macroeconomics is also </a:t>
            </a:r>
            <a:r>
              <a:rPr i="1"/>
              <a:t>stochastic</a:t>
            </a:r>
            <a:r>
              <a:t>, in that it explains aggregate fluctuations in terms of the response of dynamic economic systems to random disturbances. </a:t>
            </a:r>
          </a:p>
          <a:p>
            <a:pPr marL="324231" indent="-324231" defTabSz="403097">
              <a:spcBef>
                <a:spcPts val="1600"/>
              </a:spcBef>
              <a:defRPr sz="2484"/>
            </a:pPr>
            <a:r>
              <a:t>The </a:t>
            </a:r>
            <a:r>
              <a:rPr i="1"/>
              <a:t>dynamic stochastic approach</a:t>
            </a:r>
            <a:r>
              <a:t> to aggregate fluctuations follows a tradition which was also founded in the 1930s, by mathematical economists and statisticians such as Frisch (1933) and Slutsky (1937). This tradition, which evolved independently of the </a:t>
            </a:r>
            <a:r>
              <a:rPr i="1"/>
              <a:t>General Theory</a:t>
            </a:r>
            <a:r>
              <a:t>, was subsequently followed and extended in various directions by econometricians such as Tinbergen (1937), Haavelmo (1944) and the Cowles Commission, Burns and Mitchell (1946) and others. The development of macro-econometric models merged this tradition with the framework of the </a:t>
            </a:r>
            <a:r>
              <a:rPr i="1"/>
              <a:t>General Theory</a:t>
            </a:r>
            <a:r>
              <a:t>.</a:t>
            </a:r>
          </a:p>
        </p:txBody>
      </p:sp>
      <p:sp>
        <p:nvSpPr>
          <p:cNvPr id="18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4" name="Macroeconomics and Microeconomics"/>
          <p:cNvSpPr txBox="1"/>
          <p:nvPr>
            <p:ph type="title"/>
          </p:nvPr>
        </p:nvSpPr>
        <p:spPr>
          <a:prstGeom prst="rect">
            <a:avLst/>
          </a:prstGeom>
        </p:spPr>
        <p:txBody>
          <a:bodyPr/>
          <a:lstStyle>
            <a:lvl1pPr defTabSz="543305">
              <a:spcBef>
                <a:spcPts val="1400"/>
              </a:spcBef>
              <a:defRPr sz="6510"/>
            </a:lvl1pPr>
          </a:lstStyle>
          <a:p>
            <a:pPr/>
            <a:r>
              <a:t>Macroeconomics and Microeconomics</a:t>
            </a:r>
          </a:p>
        </p:txBody>
      </p:sp>
      <p:sp>
        <p:nvSpPr>
          <p:cNvPr id="185" name="Following the Keynesian revolution of the 1930s, macroeconomics originally evolved without too much reliance on underlying microeconomic theory.…"/>
          <p:cNvSpPr txBox="1"/>
          <p:nvPr>
            <p:ph type="body" idx="1"/>
          </p:nvPr>
        </p:nvSpPr>
        <p:spPr>
          <a:prstGeom prst="rect">
            <a:avLst/>
          </a:prstGeom>
        </p:spPr>
        <p:txBody>
          <a:bodyPr/>
          <a:lstStyle/>
          <a:p>
            <a:pPr marL="338328" indent="-338328" defTabSz="420624">
              <a:spcBef>
                <a:spcPts val="1700"/>
              </a:spcBef>
              <a:defRPr sz="2592"/>
            </a:pPr>
            <a:r>
              <a:t>Following the Keynesian revolution of the 1930s, macroeconomics originally evolved without too much reliance on underlying microeconomic theory. </a:t>
            </a:r>
          </a:p>
          <a:p>
            <a:pPr marL="338328" indent="-338328" defTabSz="420624">
              <a:spcBef>
                <a:spcPts val="1700"/>
              </a:spcBef>
              <a:defRPr sz="2592"/>
            </a:pPr>
            <a:r>
              <a:t>For the most part, following the trauma of the Great Depression and Keynes’ (1936) scathing attack on classical economics, macroeconomics based on solid microeconomic principles was dismissed as classical macroeconomics. </a:t>
            </a:r>
          </a:p>
          <a:p>
            <a:pPr marL="338328" indent="-338328" defTabSz="420624">
              <a:spcBef>
                <a:spcPts val="1700"/>
              </a:spcBef>
              <a:defRPr sz="2592"/>
            </a:pPr>
            <a:r>
              <a:t>In the increasingly dominant paradigm of Keynesian macroeconomics, in the 1950s and the 1960s, most of the key relations, such as the consumption function, the investment function, the relation between inflation and unemployment and others, were postulated, rather than derived from firm microeconomic foundations. </a:t>
            </a:r>
          </a:p>
          <a:p>
            <a:pPr marL="338328" indent="-338328" defTabSz="420624">
              <a:spcBef>
                <a:spcPts val="1700"/>
              </a:spcBef>
              <a:defRPr sz="2592"/>
            </a:pPr>
            <a:r>
              <a:t>Surprisingly, this applied to both models of long run economic growth, as well as to models of aggregate fluctuations.</a:t>
            </a:r>
          </a:p>
        </p:txBody>
      </p:sp>
      <p:sp>
        <p:nvSpPr>
          <p:cNvPr id="18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8" name="Examples of Keynesian Macroeconomic Models with Weak Microeconomic Foundations"/>
          <p:cNvSpPr txBox="1"/>
          <p:nvPr>
            <p:ph type="title"/>
          </p:nvPr>
        </p:nvSpPr>
        <p:spPr>
          <a:prstGeom prst="rect">
            <a:avLst/>
          </a:prstGeom>
        </p:spPr>
        <p:txBody>
          <a:bodyPr/>
          <a:lstStyle>
            <a:lvl1pPr defTabSz="321310">
              <a:spcBef>
                <a:spcPts val="800"/>
              </a:spcBef>
              <a:defRPr sz="3850"/>
            </a:lvl1pPr>
          </a:lstStyle>
          <a:p>
            <a:pPr/>
            <a:r>
              <a:t>Examples of Keynesian Macroeconomic Models with Weak Microeconomic Foundations</a:t>
            </a:r>
          </a:p>
        </p:txBody>
      </p:sp>
      <p:sp>
        <p:nvSpPr>
          <p:cNvPr id="189" name="The Solow (1956) model of economic growth, although based on a neoclassical production function, also relied on a postulated Keynesian consumption function, rooted on the assumption of the General Theory that consumption is an exogenous fraction of curre"/>
          <p:cNvSpPr txBox="1"/>
          <p:nvPr>
            <p:ph type="body" idx="1"/>
          </p:nvPr>
        </p:nvSpPr>
        <p:spPr>
          <a:prstGeom prst="rect">
            <a:avLst/>
          </a:prstGeom>
        </p:spPr>
        <p:txBody>
          <a:bodyPr/>
          <a:lstStyle/>
          <a:p>
            <a:pPr marL="258445" indent="-258445" defTabSz="321310">
              <a:spcBef>
                <a:spcPts val="1300"/>
              </a:spcBef>
              <a:defRPr sz="1980"/>
            </a:pPr>
            <a:r>
              <a:rPr i="1"/>
              <a:t>The Solow (1956) model of economic growth</a:t>
            </a:r>
            <a:r>
              <a:t>, although based on a neoclassical production function, also relied on a postulated Keynesian consumption function, rooted on the assumption of the </a:t>
            </a:r>
            <a:r>
              <a:rPr i="1"/>
              <a:t>General Theory</a:t>
            </a:r>
            <a:r>
              <a:t> that consumption is an exogenous fraction of current income. </a:t>
            </a:r>
          </a:p>
          <a:p>
            <a:pPr marL="258445" indent="-258445" defTabSz="321310">
              <a:spcBef>
                <a:spcPts val="1300"/>
              </a:spcBef>
              <a:defRPr sz="1980"/>
            </a:pPr>
            <a:r>
              <a:t>The Keynesian models of aggregate fluctuations, which was totally dominant in the 1950s and the 1960s, suffered from similar defects to an even greater extent. This applied to both econometric models, and analytical models, based on</a:t>
            </a:r>
            <a:r>
              <a:rPr i="1"/>
              <a:t> the IS-LM framework</a:t>
            </a:r>
            <a:r>
              <a:t> of Hicks (1937). </a:t>
            </a:r>
          </a:p>
          <a:p>
            <a:pPr marL="258445" indent="-258445" defTabSz="321310">
              <a:spcBef>
                <a:spcPts val="1300"/>
              </a:spcBef>
              <a:defRPr sz="1980"/>
            </a:pPr>
            <a:r>
              <a:rPr i="1"/>
              <a:t>The multiplier-accelerator model</a:t>
            </a:r>
            <a:r>
              <a:t> of Samuelson (1939), an important business cycle model based on Keynesian principles, relied on a simple postulated consumption function, with consumption a linear function of past income, and investment a constant multiple of the change in consumption. The marginal propensity to consume out of past income defined the multiplier, and the marginal propensity to invest out of the change in consumption defined the accelerator. Yet, neither the multiplier nor the accelerator were derived from an optimizing microeconomic model for households and firms. </a:t>
            </a:r>
          </a:p>
          <a:p>
            <a:pPr marL="258445" indent="-258445" defTabSz="321310">
              <a:spcBef>
                <a:spcPts val="1300"/>
              </a:spcBef>
              <a:defRPr sz="1980"/>
            </a:pPr>
            <a:r>
              <a:t>The same also applied to the so called </a:t>
            </a:r>
            <a:r>
              <a:rPr i="1"/>
              <a:t>neoclassical synthesis</a:t>
            </a:r>
            <a:r>
              <a:t>, which was a combination of the IS-LM framework, with an aggregate supply function which depended of partial adjustment in wages and prices.</a:t>
            </a:r>
          </a:p>
        </p:txBody>
      </p:sp>
      <p:sp>
        <p:nvSpPr>
          <p:cNvPr id="19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2" name="Microeconomic Foundations of Macroeconomics"/>
          <p:cNvSpPr txBox="1"/>
          <p:nvPr>
            <p:ph type="title"/>
          </p:nvPr>
        </p:nvSpPr>
        <p:spPr>
          <a:prstGeom prst="rect">
            <a:avLst/>
          </a:prstGeom>
        </p:spPr>
        <p:txBody>
          <a:bodyPr/>
          <a:lstStyle>
            <a:lvl1pPr defTabSz="420624">
              <a:spcBef>
                <a:spcPts val="1100"/>
              </a:spcBef>
              <a:defRPr sz="5040"/>
            </a:lvl1pPr>
          </a:lstStyle>
          <a:p>
            <a:pPr/>
            <a:r>
              <a:t>Microeconomic Foundations of Macroeconomics</a:t>
            </a:r>
          </a:p>
        </p:txBody>
      </p:sp>
      <p:sp>
        <p:nvSpPr>
          <p:cNvPr id="193" name="The lack of satisfactory microeconomic foundations was a significant concern to many economists, who were unhappy with many of the postulated macroeconomic relations, and  sought to provide better links between macroeconomics and microeconomics.…"/>
          <p:cNvSpPr txBox="1"/>
          <p:nvPr>
            <p:ph type="body" idx="1"/>
          </p:nvPr>
        </p:nvSpPr>
        <p:spPr>
          <a:prstGeom prst="rect">
            <a:avLst/>
          </a:prstGeom>
        </p:spPr>
        <p:txBody>
          <a:bodyPr/>
          <a:lstStyle/>
          <a:p>
            <a:pPr/>
            <a:r>
              <a:t>The lack of satisfactory microeconomic foundations was a significant concern to many economists, who were unhappy with many of the postulated macroeconomic relations, and  sought to provide better links between macroeconomics and microeconomics.</a:t>
            </a:r>
          </a:p>
          <a:p>
            <a:pPr/>
            <a:r>
              <a:t>It was not long before the various attempts to provide better microeconomic foundations to macroeconomics began to bear fruit.</a:t>
            </a:r>
          </a:p>
        </p:txBody>
      </p:sp>
      <p:sp>
        <p:nvSpPr>
          <p:cNvPr id="19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6" name="Microeconomic Foundations of the Consumption Function and Developments in Growth Theory"/>
          <p:cNvSpPr txBox="1"/>
          <p:nvPr>
            <p:ph type="title"/>
          </p:nvPr>
        </p:nvSpPr>
        <p:spPr>
          <a:prstGeom prst="rect">
            <a:avLst/>
          </a:prstGeom>
        </p:spPr>
        <p:txBody>
          <a:bodyPr/>
          <a:lstStyle>
            <a:lvl1pPr defTabSz="321310">
              <a:spcBef>
                <a:spcPts val="800"/>
              </a:spcBef>
              <a:defRPr sz="3850"/>
            </a:lvl1pPr>
          </a:lstStyle>
          <a:p>
            <a:pPr/>
            <a:r>
              <a:t>Microeconomic Foundations of the Consumption Function and Developments in Growth Theory</a:t>
            </a:r>
          </a:p>
        </p:txBody>
      </p:sp>
      <p:sp>
        <p:nvSpPr>
          <p:cNvPr id="197" name="Modigliani and Brumberg (1954) and Friedman (1957) provided dynamic microeconomic foundations for the consumption function, based on inter-temporal considerations. Hence, the life cycle and permanent income theories of consumption, which differed from th"/>
          <p:cNvSpPr txBox="1"/>
          <p:nvPr>
            <p:ph type="body" idx="1"/>
          </p:nvPr>
        </p:nvSpPr>
        <p:spPr>
          <a:prstGeom prst="rect">
            <a:avLst/>
          </a:prstGeom>
        </p:spPr>
        <p:txBody>
          <a:bodyPr/>
          <a:lstStyle/>
          <a:p>
            <a:pPr marL="305434" indent="-305434" defTabSz="379729">
              <a:spcBef>
                <a:spcPts val="1500"/>
              </a:spcBef>
              <a:defRPr sz="2340"/>
            </a:pPr>
            <a:r>
              <a:t>Modigliani and Brumberg (1954) and Friedman (1957) provided dynamic microeconomic foundations for the consumption function, based on inter-temporal considerations. Hence, the </a:t>
            </a:r>
            <a:r>
              <a:rPr i="1"/>
              <a:t>life cycle</a:t>
            </a:r>
            <a:r>
              <a:t> and </a:t>
            </a:r>
            <a:r>
              <a:rPr i="1"/>
              <a:t>permanent income</a:t>
            </a:r>
            <a:r>
              <a:t> theories of consumption, which differed from the simple static keynesian consumption function.</a:t>
            </a:r>
          </a:p>
          <a:p>
            <a:pPr marL="305434" indent="-305434" defTabSz="379729">
              <a:spcBef>
                <a:spcPts val="1500"/>
              </a:spcBef>
              <a:defRPr sz="2340"/>
            </a:pPr>
            <a:r>
              <a:t>Cass (1965) and Koopmans (1965) rediscovered and extended the Ramsey (1928) </a:t>
            </a:r>
            <a:r>
              <a:rPr i="1"/>
              <a:t>representative household model</a:t>
            </a:r>
            <a:r>
              <a:t> of  savings, and re-established the missing link between macroeconomic growth theory and optimizing households.</a:t>
            </a:r>
          </a:p>
          <a:p>
            <a:pPr marL="305434" indent="-305434" defTabSz="379729">
              <a:spcBef>
                <a:spcPts val="1500"/>
              </a:spcBef>
              <a:defRPr sz="2340"/>
            </a:pPr>
            <a:r>
              <a:t>Diamond (1965) extended the Samuelson (1958) model of </a:t>
            </a:r>
            <a:r>
              <a:rPr i="1"/>
              <a:t>overlapping generations</a:t>
            </a:r>
            <a:r>
              <a:t>, which was a different type of optimizing general equilibrium model of aggregate savings. Diamond used this model to analyze economic growth and the effects of government debt. </a:t>
            </a:r>
          </a:p>
          <a:p>
            <a:pPr marL="305434" indent="-305434" defTabSz="379729">
              <a:spcBef>
                <a:spcPts val="1500"/>
              </a:spcBef>
              <a:defRPr sz="2340"/>
            </a:pPr>
            <a:r>
              <a:t>Both the representative household model and the overlapping generations model are now used widely in growth theory, as they both are dynamic general equilibrium models, with firm microeconomic foundations. </a:t>
            </a:r>
          </a:p>
        </p:txBody>
      </p:sp>
      <p:sp>
        <p:nvSpPr>
          <p:cNvPr id="19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0" name="Microeconomic Foundations of Aggregate Investment and Money Demand Models"/>
          <p:cNvSpPr txBox="1"/>
          <p:nvPr>
            <p:ph type="title"/>
          </p:nvPr>
        </p:nvSpPr>
        <p:spPr>
          <a:prstGeom prst="rect">
            <a:avLst/>
          </a:prstGeom>
        </p:spPr>
        <p:txBody>
          <a:bodyPr/>
          <a:lstStyle>
            <a:lvl1pPr defTabSz="321310">
              <a:spcBef>
                <a:spcPts val="800"/>
              </a:spcBef>
              <a:defRPr sz="3850"/>
            </a:lvl1pPr>
          </a:lstStyle>
          <a:p>
            <a:pPr/>
            <a:r>
              <a:t>Microeconomic Foundations of Aggregate Investment and Money Demand Models</a:t>
            </a:r>
          </a:p>
        </p:txBody>
      </p:sp>
      <p:sp>
        <p:nvSpPr>
          <p:cNvPr id="201" name="Jorgensen (1963) introduced the flexible accelerator model of investment, based on profit maximization by firms and costs of adjusting the capital stock. His contribution, and that of Tobin (1969) led to the modern optimizing theories of investment.…"/>
          <p:cNvSpPr txBox="1"/>
          <p:nvPr>
            <p:ph type="body" idx="1"/>
          </p:nvPr>
        </p:nvSpPr>
        <p:spPr>
          <a:prstGeom prst="rect">
            <a:avLst/>
          </a:prstGeom>
        </p:spPr>
        <p:txBody>
          <a:bodyPr/>
          <a:lstStyle/>
          <a:p>
            <a:pPr marL="427609" indent="-427609" defTabSz="531622">
              <a:spcBef>
                <a:spcPts val="2100"/>
              </a:spcBef>
              <a:defRPr sz="3276"/>
            </a:pPr>
            <a:r>
              <a:t>Jorgensen (1963) introduced the </a:t>
            </a:r>
            <a:r>
              <a:rPr i="1"/>
              <a:t>flexible accelerator model of investment</a:t>
            </a:r>
            <a:r>
              <a:t>, based on profit maximization by firms and costs of adjusting the capital stock. His contribution, and that of Tobin (1969) led to the modern optimizing theories of investment.</a:t>
            </a:r>
          </a:p>
          <a:p>
            <a:pPr marL="427609" indent="-427609" defTabSz="531622">
              <a:spcBef>
                <a:spcPts val="2100"/>
              </a:spcBef>
              <a:defRPr sz="3276"/>
            </a:pPr>
            <a:r>
              <a:t>Baumol (1952), Tobin (1956), Friedman (1956), Patinkin (1956), Samuelson (1956) and others derived the </a:t>
            </a:r>
            <a:r>
              <a:rPr i="1"/>
              <a:t>demand for money </a:t>
            </a:r>
            <a:r>
              <a:t>from the optimizing behavior by households and firms. </a:t>
            </a:r>
          </a:p>
          <a:p>
            <a:pPr marL="427609" indent="-427609" defTabSz="531622">
              <a:spcBef>
                <a:spcPts val="2100"/>
              </a:spcBef>
              <a:defRPr sz="3276"/>
            </a:pPr>
            <a:r>
              <a:t>In fact, Patinkin (1956) sought to base the whole model of the </a:t>
            </a:r>
            <a:r>
              <a:rPr i="1"/>
              <a:t>neoclassical synthesis</a:t>
            </a:r>
            <a:r>
              <a:t> on a better microeconomic footing. </a:t>
            </a:r>
          </a:p>
        </p:txBody>
      </p:sp>
      <p:sp>
        <p:nvSpPr>
          <p:cNvPr id="20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4" name="Microeconomic Foundations of the Tradeoff between Inflation and Unemployment"/>
          <p:cNvSpPr txBox="1"/>
          <p:nvPr>
            <p:ph type="title"/>
          </p:nvPr>
        </p:nvSpPr>
        <p:spPr>
          <a:prstGeom prst="rect">
            <a:avLst/>
          </a:prstGeom>
        </p:spPr>
        <p:txBody>
          <a:bodyPr/>
          <a:lstStyle>
            <a:lvl1pPr defTabSz="321310">
              <a:spcBef>
                <a:spcPts val="800"/>
              </a:spcBef>
              <a:defRPr sz="3850"/>
            </a:lvl1pPr>
          </a:lstStyle>
          <a:p>
            <a:pPr/>
            <a:r>
              <a:t>Microeconomic Foundations of the Tradeoff between Inflation and Unemployment</a:t>
            </a:r>
          </a:p>
        </p:txBody>
      </p:sp>
      <p:sp>
        <p:nvSpPr>
          <p:cNvPr id="205" name="The most important case in point is probably the Phillips curve. This was an inverse relation between inflation and unemployment, discovered empirically by Phillips (1958). Initially there was very little theory underlying the Phillips curve, which was i"/>
          <p:cNvSpPr txBox="1"/>
          <p:nvPr>
            <p:ph type="body" idx="1"/>
          </p:nvPr>
        </p:nvSpPr>
        <p:spPr>
          <a:prstGeom prst="rect">
            <a:avLst/>
          </a:prstGeom>
        </p:spPr>
        <p:txBody>
          <a:bodyPr/>
          <a:lstStyle/>
          <a:p>
            <a:pPr marL="253746" indent="-253746" defTabSz="315468">
              <a:spcBef>
                <a:spcPts val="1200"/>
              </a:spcBef>
              <a:defRPr sz="1944"/>
            </a:pPr>
            <a:r>
              <a:t>The most important case in point is probably </a:t>
            </a:r>
            <a:r>
              <a:rPr i="1"/>
              <a:t>the Phillips curve</a:t>
            </a:r>
            <a:r>
              <a:t>. This was </a:t>
            </a:r>
            <a:r>
              <a:rPr i="1"/>
              <a:t>an inverse relation between inflation and unemployment</a:t>
            </a:r>
            <a:r>
              <a:t>, discovered empirically by Phillips (1958). Initially there was very little theory underlying the Phillips curve, which was interpreted as an adjustment equation for wages (and prices), based on the excess demand for labor (and output). The Phillips curve was adopted in Keynesian econometric models as the missing aggregate supply function, and helped determine the extent to which changes in aggregate demand were translated into changes in prices or changes in real output and employment. Samuelson and Solow (1960) were quick to suggest that aggregate demand policies could be used to select the socially desirable combination of inflation and unemployment along the Phillips curve. </a:t>
            </a:r>
          </a:p>
          <a:p>
            <a:pPr marL="253746" indent="-253746" defTabSz="315468">
              <a:spcBef>
                <a:spcPts val="1200"/>
              </a:spcBef>
              <a:defRPr sz="1944"/>
            </a:pPr>
            <a:r>
              <a:t>However, in the late 1960s, the Phillips curve appeared to break down. The rise in inflation resulted in only temporary reductions in unemployment. Phelps (1967) and Friedman (1968) were quick to explain the breakdown in terms of shifts in inflationary expectations, using the first rudimentary optimizing models of inflation and unemployment. </a:t>
            </a:r>
          </a:p>
          <a:p>
            <a:pPr marL="253746" indent="-253746" defTabSz="315468">
              <a:spcBef>
                <a:spcPts val="1200"/>
              </a:spcBef>
              <a:defRPr sz="1944"/>
            </a:pPr>
            <a:r>
              <a:t>An important research effort, seeking to provide firm </a:t>
            </a:r>
            <a:r>
              <a:rPr i="1"/>
              <a:t>dynamic microeconomic foundations for the Phillips curve</a:t>
            </a:r>
            <a:r>
              <a:t>, followed almost immediately. Phelps et al (1970) kick-started this program. The</a:t>
            </a:r>
            <a:r>
              <a:rPr i="1"/>
              <a:t> rational expectations revolution</a:t>
            </a:r>
            <a:r>
              <a:t> followed suit, when Lucas (1972) applied to the Phillips curve the rational expectations hypothesis of Muth (1961), instead of the Cagan (1956) hypothesis of adaptive expectations which was used until then.</a:t>
            </a:r>
          </a:p>
        </p:txBody>
      </p:sp>
      <p:sp>
        <p:nvSpPr>
          <p:cNvPr id="20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8" name="Dynamic Stochastic General Equilibrium Models of Aggregate Fluctuations"/>
          <p:cNvSpPr txBox="1"/>
          <p:nvPr>
            <p:ph type="title"/>
          </p:nvPr>
        </p:nvSpPr>
        <p:spPr>
          <a:prstGeom prst="rect">
            <a:avLst/>
          </a:prstGeom>
        </p:spPr>
        <p:txBody>
          <a:bodyPr/>
          <a:lstStyle>
            <a:lvl1pPr defTabSz="321310">
              <a:spcBef>
                <a:spcPts val="800"/>
              </a:spcBef>
              <a:defRPr sz="3850"/>
            </a:lvl1pPr>
          </a:lstStyle>
          <a:p>
            <a:pPr/>
            <a:r>
              <a:t>Dynamic Stochastic General Equilibrium Models of Aggregate Fluctuations</a:t>
            </a:r>
          </a:p>
        </p:txBody>
      </p:sp>
      <p:sp>
        <p:nvSpPr>
          <p:cNvPr id="209" name="Gradually, the focus shifted to dynamic stochastic general equilibrium (DSGE) models of aggregate fluctuations, following the ideas of Lucas (1977) and the important first such model by Kydland and Prescott (1982).…"/>
          <p:cNvSpPr txBox="1"/>
          <p:nvPr>
            <p:ph type="body" idx="1"/>
          </p:nvPr>
        </p:nvSpPr>
        <p:spPr>
          <a:prstGeom prst="rect">
            <a:avLst/>
          </a:prstGeom>
        </p:spPr>
        <p:txBody>
          <a:bodyPr/>
          <a:lstStyle/>
          <a:p>
            <a:pPr marL="291338" indent="-291338" defTabSz="362204">
              <a:spcBef>
                <a:spcPts val="1400"/>
              </a:spcBef>
              <a:defRPr sz="2232"/>
            </a:pPr>
            <a:r>
              <a:t>Gradually, the focus shifted to dynamic stochastic general equilibrium (DSGE) models of aggregate fluctuations, following the ideas of Lucas (1977) and the important first such model by Kydland and Prescott (1982). </a:t>
            </a:r>
          </a:p>
          <a:p>
            <a:pPr marL="291338" indent="-291338" defTabSz="362204">
              <a:spcBef>
                <a:spcPts val="1400"/>
              </a:spcBef>
              <a:defRPr sz="2232"/>
            </a:pPr>
            <a:r>
              <a:t>These DSGE models were initially in the classical tradition, and led to what is now termed </a:t>
            </a:r>
            <a:r>
              <a:rPr i="1"/>
              <a:t>new classical macroeconomics</a:t>
            </a:r>
            <a:r>
              <a:t>, or, </a:t>
            </a:r>
            <a:r>
              <a:rPr i="1"/>
              <a:t>real business cycle theory</a:t>
            </a:r>
            <a:r>
              <a:t>. </a:t>
            </a:r>
          </a:p>
          <a:p>
            <a:pPr marL="291338" indent="-291338" defTabSz="362204">
              <a:spcBef>
                <a:spcPts val="1400"/>
              </a:spcBef>
              <a:defRPr sz="2232"/>
            </a:pPr>
            <a:r>
              <a:t>Alternative dynamic stochastic general equilibrium models were also developed in the monetary and Keynesian tradition of gradual adjustment of prices and nominal wages. These alternative models also emphasized real distortions, such as labor market imperfections or imperfect competition in the product markets. </a:t>
            </a:r>
          </a:p>
          <a:p>
            <a:pPr marL="291338" indent="-291338" defTabSz="362204">
              <a:spcBef>
                <a:spcPts val="1400"/>
              </a:spcBef>
              <a:defRPr sz="2232"/>
            </a:pPr>
            <a:r>
              <a:t>Mankiw and Romer (1991) is an early collection of papers in what is now termed </a:t>
            </a:r>
            <a:r>
              <a:rPr i="1"/>
              <a:t>new Keynesian macroeconomics</a:t>
            </a:r>
            <a:r>
              <a:t>. </a:t>
            </a:r>
          </a:p>
          <a:p>
            <a:pPr marL="291338" indent="-291338" defTabSz="362204">
              <a:spcBef>
                <a:spcPts val="1400"/>
              </a:spcBef>
              <a:defRPr sz="2232"/>
            </a:pPr>
            <a:r>
              <a:t>These models can account for fluctuations caused by monetary factors, as well as real factors. They can also justify a stabilizing role for monetary policy, not only for inflation, but also for fluctuations of real output and employment.</a:t>
            </a:r>
          </a:p>
        </p:txBody>
      </p:sp>
      <p:sp>
        <p:nvSpPr>
          <p:cNvPr id="21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2" name="Modern Macroeconomics and the Present Course"/>
          <p:cNvSpPr txBox="1"/>
          <p:nvPr>
            <p:ph type="title"/>
          </p:nvPr>
        </p:nvSpPr>
        <p:spPr>
          <a:prstGeom prst="rect">
            <a:avLst/>
          </a:prstGeom>
        </p:spPr>
        <p:txBody>
          <a:bodyPr/>
          <a:lstStyle>
            <a:lvl1pPr defTabSz="420624">
              <a:spcBef>
                <a:spcPts val="1100"/>
              </a:spcBef>
              <a:defRPr sz="5040"/>
            </a:lvl1pPr>
          </a:lstStyle>
          <a:p>
            <a:pPr/>
            <a:r>
              <a:t>Modern Macroeconomics and the Present Course</a:t>
            </a:r>
          </a:p>
        </p:txBody>
      </p:sp>
      <p:sp>
        <p:nvSpPr>
          <p:cNvPr id="213" name="Modern macroeconomics is almost entirely based on such dynamic and dynamic stochastic general equilibrium models. Naturally, such models form the backbone of the present course.…"/>
          <p:cNvSpPr txBox="1"/>
          <p:nvPr>
            <p:ph type="body" idx="1"/>
          </p:nvPr>
        </p:nvSpPr>
        <p:spPr>
          <a:prstGeom prst="rect">
            <a:avLst/>
          </a:prstGeom>
        </p:spPr>
        <p:txBody>
          <a:bodyPr/>
          <a:lstStyle/>
          <a:p>
            <a:pPr marL="277240" indent="-277240" defTabSz="344677">
              <a:spcBef>
                <a:spcPts val="1400"/>
              </a:spcBef>
              <a:defRPr sz="2124"/>
            </a:pPr>
            <a:r>
              <a:t>Modern macroeconomics is almost entirely based on such </a:t>
            </a:r>
            <a:r>
              <a:rPr i="1"/>
              <a:t>dynamic</a:t>
            </a:r>
            <a:r>
              <a:t> and </a:t>
            </a:r>
            <a:r>
              <a:rPr i="1"/>
              <a:t>dynamic stochastic</a:t>
            </a:r>
            <a:r>
              <a:t> </a:t>
            </a:r>
            <a:r>
              <a:rPr i="1"/>
              <a:t>general equilibrium</a:t>
            </a:r>
            <a:r>
              <a:t> models. Naturally, such models form the backbone of the present course. </a:t>
            </a:r>
          </a:p>
          <a:p>
            <a:pPr marL="277240" indent="-277240" defTabSz="344677">
              <a:spcBef>
                <a:spcPts val="1400"/>
              </a:spcBef>
              <a:defRPr sz="2124"/>
            </a:pPr>
            <a:r>
              <a:t>We present the main theories of economic growth and aggregate fluctuations, through a sequence of such models, based on inter-temporal  optimization on the part of economic agents, such as households, firms and the government. For completeness, some of the precursors to these models are also discussed. </a:t>
            </a:r>
          </a:p>
          <a:p>
            <a:pPr marL="277240" indent="-277240" defTabSz="344677">
              <a:spcBef>
                <a:spcPts val="1400"/>
              </a:spcBef>
              <a:defRPr sz="2124"/>
            </a:pPr>
            <a:r>
              <a:t>Modern macroeconomics is not based on a single, generally accepted all encompassing model. For this reason, this course examines a plurality of models, each of which is suitable for investigating specific questions and addressing specific problems. </a:t>
            </a:r>
          </a:p>
          <a:p>
            <a:pPr marL="277240" indent="-277240" defTabSz="344677">
              <a:spcBef>
                <a:spcPts val="1400"/>
              </a:spcBef>
              <a:defRPr sz="2124"/>
            </a:pPr>
            <a:r>
              <a:t>However, there are some unifying principles in the models that we adopt. It is assumed throughout that economic agents base their decisions on inter-temporal optimization of some well defined objective function, under appropriate constraints. Thus, for the most part, we rely on </a:t>
            </a:r>
            <a:r>
              <a:rPr i="1"/>
              <a:t>dynamic general equilibrium models with firm microeconomic foundations</a:t>
            </a:r>
            <a:r>
              <a:t>. Where there are theoretical disagreements, alternative approaches are juxtaposed, their pros and cons are analyzed, and their compatibility with the empirical evidence is also briefly discussed.</a:t>
            </a:r>
          </a:p>
        </p:txBody>
      </p:sp>
      <p:sp>
        <p:nvSpPr>
          <p:cNvPr id="21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theme/_rels/theme1.xml.rels><?xml version="1.0" encoding="UTF-8"?>
<Relationships xmlns="http://schemas.openxmlformats.org/package/2006/relationships"><Relationship Id="rId1" Type="http://schemas.openxmlformats.org/officeDocument/2006/relationships/image" Target="../media/image1.png"/></Relationships>

</file>

<file path=ppt/theme/_rels/theme2.xml.rels><?xml version="1.0" encoding="UTF-8"?>
<Relationships xmlns="http://schemas.openxmlformats.org/package/2006/relationships"><Relationship Id="rId1" Type="http://schemas.openxmlformats.org/officeDocument/2006/relationships/image" Target="../media/image2.png"/></Relationships>

</file>

<file path=ppt/theme/theme1.xml><?xml version="1.0" encoding="utf-8"?>
<a:theme xmlns:a="http://schemas.openxmlformats.org/drawingml/2006/main" xmlns:r="http://schemas.openxmlformats.org/officeDocument/2006/relationships" name="New_Template4">
  <a:themeElements>
    <a:clrScheme name="New_Template4">
      <a:dk1>
        <a:srgbClr val="414141"/>
      </a:dk1>
      <a:lt1>
        <a:srgbClr val="004141"/>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outerShdw sx="100000" sy="100000" kx="0" ky="0" algn="b" rotWithShape="0" blurRad="25400" dist="33948" dir="270000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4">
  <a:themeElements>
    <a:clrScheme name="New_Template4">
      <a:dk1>
        <a:srgbClr val="000000"/>
      </a:dk1>
      <a:lt1>
        <a:srgbClr val="FFFFFF"/>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outerShdw sx="100000" sy="100000" kx="0" ky="0" algn="b" rotWithShape="0" blurRad="25400" dist="33948" dir="270000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